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5.xml" ContentType="application/vnd.openxmlformats-officedocument.drawingml.diagram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colors4.xml" ContentType="application/vnd.openxmlformats-officedocument.drawingml.diagramColors+xml"/>
  <Override PartName="/ppt/notesSlides/notesSlide5.xml" ContentType="application/vnd.openxmlformats-officedocument.presentationml.notesSlide+xml"/>
  <Override PartName="/ppt/diagrams/drawing5.xml" ContentType="application/vnd.ms-office.drawingml.diagramDrawing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notesSlides/notesSlide3.xml" ContentType="application/vnd.openxmlformats-officedocument.presentationml.notesSlide+xml"/>
  <Override PartName="/ppt/diagrams/drawing3.xml" ContentType="application/vnd.ms-office.drawingml.diagramDrawing+xml"/>
  <Default Extension="bin" ContentType="application/vnd.openxmlformats-officedocument.oleObject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diagrams/layout4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notesSlides/notesSlide6.xml" ContentType="application/vnd.openxmlformats-officedocument.presentationml.notesSlide+xml"/>
  <Override PartName="/ppt/diagrams/colors5.xml" ContentType="application/vnd.openxmlformats-officedocument.drawingml.diagramColors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Default Extension="wmf" ContentType="image/x-wmf"/>
  <Override PartName="/ppt/tags/tag2.xml" ContentType="application/vnd.openxmlformats-officedocument.presentationml.tags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3" r:id="rId2"/>
  </p:sldMasterIdLst>
  <p:notesMasterIdLst>
    <p:notesMasterId r:id="rId38"/>
  </p:notesMasterIdLst>
  <p:sldIdLst>
    <p:sldId id="258" r:id="rId3"/>
    <p:sldId id="1168" r:id="rId4"/>
    <p:sldId id="1167" r:id="rId5"/>
    <p:sldId id="1165" r:id="rId6"/>
    <p:sldId id="1178" r:id="rId7"/>
    <p:sldId id="1172" r:id="rId8"/>
    <p:sldId id="1164" r:id="rId9"/>
    <p:sldId id="1171" r:id="rId10"/>
    <p:sldId id="1166" r:id="rId11"/>
    <p:sldId id="1170" r:id="rId12"/>
    <p:sldId id="1160" r:id="rId13"/>
    <p:sldId id="1173" r:id="rId14"/>
    <p:sldId id="1130" r:id="rId15"/>
    <p:sldId id="1139" r:id="rId16"/>
    <p:sldId id="1175" r:id="rId17"/>
    <p:sldId id="1140" r:id="rId18"/>
    <p:sldId id="1141" r:id="rId19"/>
    <p:sldId id="1162" r:id="rId20"/>
    <p:sldId id="1163" r:id="rId21"/>
    <p:sldId id="1142" r:id="rId22"/>
    <p:sldId id="1144" r:id="rId23"/>
    <p:sldId id="1145" r:id="rId24"/>
    <p:sldId id="1146" r:id="rId25"/>
    <p:sldId id="1143" r:id="rId26"/>
    <p:sldId id="1147" r:id="rId27"/>
    <p:sldId id="1148" r:id="rId28"/>
    <p:sldId id="1149" r:id="rId29"/>
    <p:sldId id="1150" r:id="rId30"/>
    <p:sldId id="1153" r:id="rId31"/>
    <p:sldId id="1156" r:id="rId32"/>
    <p:sldId id="1157" r:id="rId33"/>
    <p:sldId id="1177" r:id="rId34"/>
    <p:sldId id="1174" r:id="rId35"/>
    <p:sldId id="1176" r:id="rId36"/>
    <p:sldId id="1155" r:id="rId37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FFFFCC"/>
    <a:srgbClr val="CCFFFF"/>
    <a:srgbClr val="FFFF66"/>
    <a:srgbClr val="00FF00"/>
    <a:srgbClr val="FFFF00"/>
    <a:srgbClr val="0033CC"/>
    <a:srgbClr val="FF00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7800" autoAdjust="0"/>
    <p:restoredTop sz="95480" autoAdjust="0"/>
  </p:normalViewPr>
  <p:slideViewPr>
    <p:cSldViewPr>
      <p:cViewPr varScale="1">
        <p:scale>
          <a:sx n="90" d="100"/>
          <a:sy n="90" d="100"/>
        </p:scale>
        <p:origin x="-1674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69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image" Target="../media/image43.jpe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image" Target="../media/image43.jpe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9D0477-D474-4C16-8DB0-D5A66AE3CD8A}" type="doc">
      <dgm:prSet loTypeId="urn:microsoft.com/office/officeart/2005/8/layout/hProcess9" loCatId="process" qsTypeId="urn:microsoft.com/office/officeart/2005/8/quickstyle/simple3" qsCatId="simple" csTypeId="urn:microsoft.com/office/officeart/2005/8/colors/colorful1#3" csCatId="colorful" phldr="1"/>
      <dgm:spPr/>
    </dgm:pt>
    <dgm:pt modelId="{EE2A46C7-78E3-4E9E-8015-220789904037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>
          <a:scene3d>
            <a:camera prst="orthographicFront"/>
            <a:lightRig rig="soft" dir="tl">
              <a:rot lat="0" lon="0" rev="0"/>
            </a:lightRig>
          </a:scene3d>
          <a:sp3d contourW="25400" prstMaterial="matte">
            <a:bevelT w="25400" h="55880" prst="artDeco"/>
            <a:contourClr>
              <a:schemeClr val="accent2">
                <a:tint val="20000"/>
              </a:schemeClr>
            </a:contourClr>
          </a:sp3d>
        </a:bodyPr>
        <a:lstStyle/>
        <a:p>
          <a:r>
            <a:rPr lang="zh-CN" altLang="en-US" b="1" cap="none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黑体" pitchFamily="49" charset="-122"/>
              <a:ea typeface="黑体" pitchFamily="49" charset="-122"/>
            </a:rPr>
            <a:t>获取</a:t>
          </a:r>
          <a:endParaRPr lang="zh-CN" altLang="en-US" b="1" cap="none" spc="50" dirty="0">
            <a:ln w="11430"/>
            <a:gradFill>
              <a:gsLst>
                <a:gs pos="25000">
                  <a:schemeClr val="accent2">
                    <a:satMod val="155000"/>
                  </a:schemeClr>
                </a:gs>
                <a:gs pos="100000">
                  <a:schemeClr val="accent2">
                    <a:shade val="45000"/>
                    <a:satMod val="165000"/>
                  </a:schemeClr>
                </a:gs>
              </a:gsLst>
              <a:lin ang="5400000"/>
            </a:gradFill>
            <a:effectLst>
              <a:outerShdw blurRad="76200" dist="50800" dir="5400000" algn="tl" rotWithShape="0">
                <a:srgbClr val="000000">
                  <a:alpha val="65000"/>
                </a:srgbClr>
              </a:outerShdw>
            </a:effectLst>
            <a:latin typeface="黑体" pitchFamily="49" charset="-122"/>
            <a:ea typeface="黑体" pitchFamily="49" charset="-122"/>
          </a:endParaRPr>
        </a:p>
      </dgm:t>
    </dgm:pt>
    <dgm:pt modelId="{12ACB26E-010A-41DD-ADBC-C1CF26A1B3B6}" type="parTrans" cxnId="{1024BFA6-D22C-460F-AC17-FF4E697DFE3F}">
      <dgm:prSet/>
      <dgm:spPr/>
      <dgm:t>
        <a:bodyPr/>
        <a:lstStyle/>
        <a:p>
          <a:endParaRPr lang="zh-CN" altLang="en-US">
            <a:latin typeface="黑体" pitchFamily="49" charset="-122"/>
            <a:ea typeface="黑体" pitchFamily="49" charset="-122"/>
          </a:endParaRPr>
        </a:p>
      </dgm:t>
    </dgm:pt>
    <dgm:pt modelId="{26B44B3F-760F-4678-A473-ECA8637DF01D}" type="sibTrans" cxnId="{1024BFA6-D22C-460F-AC17-FF4E697DFE3F}">
      <dgm:prSet/>
      <dgm:spPr/>
      <dgm:t>
        <a:bodyPr/>
        <a:lstStyle/>
        <a:p>
          <a:endParaRPr lang="zh-CN" altLang="en-US">
            <a:latin typeface="黑体" pitchFamily="49" charset="-122"/>
            <a:ea typeface="黑体" pitchFamily="49" charset="-122"/>
          </a:endParaRPr>
        </a:p>
      </dgm:t>
    </dgm:pt>
    <dgm:pt modelId="{F06727E2-8ED8-48A3-B9FF-E987DDD5B5A6}">
      <dgm:prSet phldrT="[Text]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>
          <a:scene3d>
            <a:camera prst="orthographicFront"/>
            <a:lightRig rig="soft" dir="tl">
              <a:rot lat="0" lon="0" rev="0"/>
            </a:lightRig>
          </a:scene3d>
          <a:sp3d contourW="25400" prstMaterial="matte">
            <a:bevelT w="25400" h="55880" prst="artDeco"/>
            <a:contourClr>
              <a:schemeClr val="accent2">
                <a:tint val="20000"/>
              </a:schemeClr>
            </a:contourClr>
          </a:sp3d>
        </a:bodyPr>
        <a:lstStyle/>
        <a:p>
          <a:r>
            <a:rPr lang="zh-CN" altLang="en-US" b="1" cap="none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黑体" pitchFamily="49" charset="-122"/>
              <a:ea typeface="黑体" pitchFamily="49" charset="-122"/>
            </a:rPr>
            <a:t>传输</a:t>
          </a:r>
          <a:endParaRPr lang="zh-CN" altLang="en-US" b="1" cap="none" spc="50" dirty="0">
            <a:ln w="11430"/>
            <a:gradFill>
              <a:gsLst>
                <a:gs pos="25000">
                  <a:schemeClr val="accent2">
                    <a:satMod val="155000"/>
                  </a:schemeClr>
                </a:gs>
                <a:gs pos="100000">
                  <a:schemeClr val="accent2">
                    <a:shade val="45000"/>
                    <a:satMod val="165000"/>
                  </a:schemeClr>
                </a:gs>
              </a:gsLst>
              <a:lin ang="5400000"/>
            </a:gradFill>
            <a:effectLst>
              <a:outerShdw blurRad="76200" dist="50800" dir="5400000" algn="tl" rotWithShape="0">
                <a:srgbClr val="000000">
                  <a:alpha val="65000"/>
                </a:srgbClr>
              </a:outerShdw>
            </a:effectLst>
            <a:latin typeface="黑体" pitchFamily="49" charset="-122"/>
            <a:ea typeface="黑体" pitchFamily="49" charset="-122"/>
          </a:endParaRPr>
        </a:p>
      </dgm:t>
    </dgm:pt>
    <dgm:pt modelId="{01421011-3093-46B5-8227-9F27F279A332}" type="parTrans" cxnId="{C556C861-7F2A-416E-A4B8-4193974E7AA4}">
      <dgm:prSet/>
      <dgm:spPr/>
      <dgm:t>
        <a:bodyPr/>
        <a:lstStyle/>
        <a:p>
          <a:endParaRPr lang="zh-CN" altLang="en-US">
            <a:latin typeface="黑体" pitchFamily="49" charset="-122"/>
            <a:ea typeface="黑体" pitchFamily="49" charset="-122"/>
          </a:endParaRPr>
        </a:p>
      </dgm:t>
    </dgm:pt>
    <dgm:pt modelId="{A3E9919D-03F9-4689-AD7F-20CA7C70F223}" type="sibTrans" cxnId="{C556C861-7F2A-416E-A4B8-4193974E7AA4}">
      <dgm:prSet/>
      <dgm:spPr/>
      <dgm:t>
        <a:bodyPr/>
        <a:lstStyle/>
        <a:p>
          <a:endParaRPr lang="zh-CN" altLang="en-US">
            <a:latin typeface="黑体" pitchFamily="49" charset="-122"/>
            <a:ea typeface="黑体" pitchFamily="49" charset="-122"/>
          </a:endParaRPr>
        </a:p>
      </dgm:t>
    </dgm:pt>
    <dgm:pt modelId="{63B695CB-3F90-4C5F-AA62-8C9AF85F18D7}">
      <dgm:prSet phldrT="[Text]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>
          <a:scene3d>
            <a:camera prst="orthographicFront"/>
            <a:lightRig rig="soft" dir="tl">
              <a:rot lat="0" lon="0" rev="0"/>
            </a:lightRig>
          </a:scene3d>
          <a:sp3d contourW="25400" prstMaterial="matte">
            <a:bevelT w="25400" h="55880" prst="artDeco"/>
            <a:contourClr>
              <a:schemeClr val="accent2">
                <a:tint val="20000"/>
              </a:schemeClr>
            </a:contourClr>
          </a:sp3d>
        </a:bodyPr>
        <a:lstStyle/>
        <a:p>
          <a:r>
            <a:rPr lang="zh-CN" altLang="en-US" b="1" cap="none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黑体" pitchFamily="49" charset="-122"/>
              <a:ea typeface="黑体" pitchFamily="49" charset="-122"/>
            </a:rPr>
            <a:t>计算</a:t>
          </a:r>
          <a:r>
            <a:rPr lang="en-US" altLang="zh-CN" b="1" cap="none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黑体" pitchFamily="49" charset="-122"/>
              <a:ea typeface="黑体" pitchFamily="49" charset="-122"/>
            </a:rPr>
            <a:t>/</a:t>
          </a:r>
          <a:r>
            <a:rPr lang="zh-CN" altLang="en-US" b="1" cap="none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黑体" pitchFamily="49" charset="-122"/>
              <a:ea typeface="黑体" pitchFamily="49" charset="-122"/>
            </a:rPr>
            <a:t>存储</a:t>
          </a:r>
          <a:endParaRPr lang="zh-CN" altLang="en-US" b="1" cap="none" spc="50" dirty="0">
            <a:ln w="11430"/>
            <a:gradFill>
              <a:gsLst>
                <a:gs pos="25000">
                  <a:schemeClr val="accent2">
                    <a:satMod val="155000"/>
                  </a:schemeClr>
                </a:gs>
                <a:gs pos="100000">
                  <a:schemeClr val="accent2">
                    <a:shade val="45000"/>
                    <a:satMod val="165000"/>
                  </a:schemeClr>
                </a:gs>
              </a:gsLst>
              <a:lin ang="5400000"/>
            </a:gradFill>
            <a:effectLst>
              <a:outerShdw blurRad="76200" dist="50800" dir="5400000" algn="tl" rotWithShape="0">
                <a:srgbClr val="000000">
                  <a:alpha val="65000"/>
                </a:srgbClr>
              </a:outerShdw>
            </a:effectLst>
            <a:latin typeface="黑体" pitchFamily="49" charset="-122"/>
            <a:ea typeface="黑体" pitchFamily="49" charset="-122"/>
          </a:endParaRPr>
        </a:p>
      </dgm:t>
    </dgm:pt>
    <dgm:pt modelId="{E3A3360C-E083-4E00-B116-CFF2FD2BCE9E}" type="parTrans" cxnId="{DE8BF684-282D-496B-BEBD-765FC03D7864}">
      <dgm:prSet/>
      <dgm:spPr/>
      <dgm:t>
        <a:bodyPr/>
        <a:lstStyle/>
        <a:p>
          <a:endParaRPr lang="zh-CN" altLang="en-US">
            <a:latin typeface="黑体" pitchFamily="49" charset="-122"/>
            <a:ea typeface="黑体" pitchFamily="49" charset="-122"/>
          </a:endParaRPr>
        </a:p>
      </dgm:t>
    </dgm:pt>
    <dgm:pt modelId="{C643EA7D-A2B7-46AB-8C0A-E371DC78E9BB}" type="sibTrans" cxnId="{DE8BF684-282D-496B-BEBD-765FC03D7864}">
      <dgm:prSet/>
      <dgm:spPr/>
      <dgm:t>
        <a:bodyPr/>
        <a:lstStyle/>
        <a:p>
          <a:endParaRPr lang="zh-CN" altLang="en-US">
            <a:latin typeface="黑体" pitchFamily="49" charset="-122"/>
            <a:ea typeface="黑体" pitchFamily="49" charset="-122"/>
          </a:endParaRPr>
        </a:p>
      </dgm:t>
    </dgm:pt>
    <dgm:pt modelId="{D4967AFD-C49C-49BD-929A-0A4BDCD35FA5}">
      <dgm:prSet phldrT="[Text]"/>
      <dgm:spPr>
        <a:blipFill rotWithShape="0">
          <a:blip xmlns:r="http://schemas.openxmlformats.org/officeDocument/2006/relationships" r:embed="rId4" cstate="email">
            <a:extLst/>
          </a:blip>
          <a:stretch>
            <a:fillRect/>
          </a:stretch>
        </a:blipFill>
      </dgm:spPr>
      <dgm:t>
        <a:bodyPr>
          <a:scene3d>
            <a:camera prst="orthographicFront"/>
            <a:lightRig rig="soft" dir="tl">
              <a:rot lat="0" lon="0" rev="0"/>
            </a:lightRig>
          </a:scene3d>
          <a:sp3d contourW="25400" prstMaterial="matte">
            <a:bevelT w="25400" h="55880" prst="artDeco"/>
            <a:contourClr>
              <a:schemeClr val="accent2">
                <a:tint val="20000"/>
              </a:schemeClr>
            </a:contourClr>
          </a:sp3d>
        </a:bodyPr>
        <a:lstStyle/>
        <a:p>
          <a:r>
            <a:rPr lang="zh-CN" altLang="en-US" b="1" cap="none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黑体" pitchFamily="49" charset="-122"/>
              <a:ea typeface="黑体" pitchFamily="49" charset="-122"/>
            </a:rPr>
            <a:t>使用</a:t>
          </a:r>
          <a:endParaRPr lang="zh-CN" altLang="en-US" b="1" cap="none" spc="50" dirty="0">
            <a:ln w="11430"/>
            <a:gradFill>
              <a:gsLst>
                <a:gs pos="25000">
                  <a:schemeClr val="accent2">
                    <a:satMod val="155000"/>
                  </a:schemeClr>
                </a:gs>
                <a:gs pos="100000">
                  <a:schemeClr val="accent2">
                    <a:shade val="45000"/>
                    <a:satMod val="165000"/>
                  </a:schemeClr>
                </a:gs>
              </a:gsLst>
              <a:lin ang="5400000"/>
            </a:gradFill>
            <a:effectLst>
              <a:outerShdw blurRad="76200" dist="50800" dir="5400000" algn="tl" rotWithShape="0">
                <a:srgbClr val="000000">
                  <a:alpha val="65000"/>
                </a:srgbClr>
              </a:outerShdw>
            </a:effectLst>
            <a:latin typeface="黑体" pitchFamily="49" charset="-122"/>
            <a:ea typeface="黑体" pitchFamily="49" charset="-122"/>
          </a:endParaRPr>
        </a:p>
      </dgm:t>
    </dgm:pt>
    <dgm:pt modelId="{20DD1BB2-78E9-4ACD-AD3C-177B33B20E76}" type="parTrans" cxnId="{4B39DBE5-01A2-4237-AF76-222BBE547908}">
      <dgm:prSet/>
      <dgm:spPr/>
      <dgm:t>
        <a:bodyPr/>
        <a:lstStyle/>
        <a:p>
          <a:endParaRPr lang="zh-CN" altLang="en-US">
            <a:latin typeface="黑体" pitchFamily="49" charset="-122"/>
            <a:ea typeface="黑体" pitchFamily="49" charset="-122"/>
          </a:endParaRPr>
        </a:p>
      </dgm:t>
    </dgm:pt>
    <dgm:pt modelId="{C5C30986-6012-4B34-BE7C-F6A9157FED57}" type="sibTrans" cxnId="{4B39DBE5-01A2-4237-AF76-222BBE547908}">
      <dgm:prSet/>
      <dgm:spPr/>
      <dgm:t>
        <a:bodyPr/>
        <a:lstStyle/>
        <a:p>
          <a:endParaRPr lang="zh-CN" altLang="en-US">
            <a:latin typeface="黑体" pitchFamily="49" charset="-122"/>
            <a:ea typeface="黑体" pitchFamily="49" charset="-122"/>
          </a:endParaRPr>
        </a:p>
      </dgm:t>
    </dgm:pt>
    <dgm:pt modelId="{5881CD77-9B3C-40F8-BDD7-ECEAFE8AD5BC}" type="pres">
      <dgm:prSet presAssocID="{EE9D0477-D474-4C16-8DB0-D5A66AE3CD8A}" presName="CompostProcess" presStyleCnt="0">
        <dgm:presLayoutVars>
          <dgm:dir/>
          <dgm:resizeHandles val="exact"/>
        </dgm:presLayoutVars>
      </dgm:prSet>
      <dgm:spPr/>
    </dgm:pt>
    <dgm:pt modelId="{77F0B399-0B98-4873-858F-4D6B6E2B097A}" type="pres">
      <dgm:prSet presAssocID="{EE9D0477-D474-4C16-8DB0-D5A66AE3CD8A}" presName="arrow" presStyleLbl="bgShp" presStyleIdx="0" presStyleCnt="1"/>
      <dgm:spPr/>
    </dgm:pt>
    <dgm:pt modelId="{A95A60D2-3306-4D66-BEF3-9FD3E60184EA}" type="pres">
      <dgm:prSet presAssocID="{EE9D0477-D474-4C16-8DB0-D5A66AE3CD8A}" presName="linearProcess" presStyleCnt="0"/>
      <dgm:spPr/>
    </dgm:pt>
    <dgm:pt modelId="{066AC215-F26A-4495-BCAC-C3CBF4C897D5}" type="pres">
      <dgm:prSet presAssocID="{EE2A46C7-78E3-4E9E-8015-220789904037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BD60C21-607B-409A-BFBF-202972C5CE5C}" type="pres">
      <dgm:prSet presAssocID="{26B44B3F-760F-4678-A473-ECA8637DF01D}" presName="sibTrans" presStyleCnt="0"/>
      <dgm:spPr/>
    </dgm:pt>
    <dgm:pt modelId="{8F8C1C21-215C-4FF7-BBD3-0E9B792B5FB4}" type="pres">
      <dgm:prSet presAssocID="{F06727E2-8ED8-48A3-B9FF-E987DDD5B5A6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F776E1-9A66-4F98-922E-33E991BEDDB1}" type="pres">
      <dgm:prSet presAssocID="{A3E9919D-03F9-4689-AD7F-20CA7C70F223}" presName="sibTrans" presStyleCnt="0"/>
      <dgm:spPr/>
    </dgm:pt>
    <dgm:pt modelId="{77E605E0-110A-48F0-96AE-2B666640C0B1}" type="pres">
      <dgm:prSet presAssocID="{63B695CB-3F90-4C5F-AA62-8C9AF85F18D7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071451-2630-4815-A9FB-E69925106144}" type="pres">
      <dgm:prSet presAssocID="{C643EA7D-A2B7-46AB-8C0A-E371DC78E9BB}" presName="sibTrans" presStyleCnt="0"/>
      <dgm:spPr/>
    </dgm:pt>
    <dgm:pt modelId="{EF66B5B5-BDC3-4B51-BCB2-692A3212AEAA}" type="pres">
      <dgm:prSet presAssocID="{D4967AFD-C49C-49BD-929A-0A4BDCD35FA5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024BFA6-D22C-460F-AC17-FF4E697DFE3F}" srcId="{EE9D0477-D474-4C16-8DB0-D5A66AE3CD8A}" destId="{EE2A46C7-78E3-4E9E-8015-220789904037}" srcOrd="0" destOrd="0" parTransId="{12ACB26E-010A-41DD-ADBC-C1CF26A1B3B6}" sibTransId="{26B44B3F-760F-4678-A473-ECA8637DF01D}"/>
    <dgm:cxn modelId="{384FA87F-D798-4EC3-9B74-3E3F552C756D}" type="presOf" srcId="{EE9D0477-D474-4C16-8DB0-D5A66AE3CD8A}" destId="{5881CD77-9B3C-40F8-BDD7-ECEAFE8AD5BC}" srcOrd="0" destOrd="0" presId="urn:microsoft.com/office/officeart/2005/8/layout/hProcess9"/>
    <dgm:cxn modelId="{C556C861-7F2A-416E-A4B8-4193974E7AA4}" srcId="{EE9D0477-D474-4C16-8DB0-D5A66AE3CD8A}" destId="{F06727E2-8ED8-48A3-B9FF-E987DDD5B5A6}" srcOrd="1" destOrd="0" parTransId="{01421011-3093-46B5-8227-9F27F279A332}" sibTransId="{A3E9919D-03F9-4689-AD7F-20CA7C70F223}"/>
    <dgm:cxn modelId="{A86B4D4C-10D8-4F0A-98F9-DD0104ED9C50}" type="presOf" srcId="{F06727E2-8ED8-48A3-B9FF-E987DDD5B5A6}" destId="{8F8C1C21-215C-4FF7-BBD3-0E9B792B5FB4}" srcOrd="0" destOrd="0" presId="urn:microsoft.com/office/officeart/2005/8/layout/hProcess9"/>
    <dgm:cxn modelId="{C4E3A4A7-0446-4D0D-8705-BFA961D2BE6B}" type="presOf" srcId="{EE2A46C7-78E3-4E9E-8015-220789904037}" destId="{066AC215-F26A-4495-BCAC-C3CBF4C897D5}" srcOrd="0" destOrd="0" presId="urn:microsoft.com/office/officeart/2005/8/layout/hProcess9"/>
    <dgm:cxn modelId="{0948306C-85D0-4244-9CF0-FBBB0561DF48}" type="presOf" srcId="{D4967AFD-C49C-49BD-929A-0A4BDCD35FA5}" destId="{EF66B5B5-BDC3-4B51-BCB2-692A3212AEAA}" srcOrd="0" destOrd="0" presId="urn:microsoft.com/office/officeart/2005/8/layout/hProcess9"/>
    <dgm:cxn modelId="{CEC8EEF5-8512-45D2-AAF2-803F13B3AE1A}" type="presOf" srcId="{63B695CB-3F90-4C5F-AA62-8C9AF85F18D7}" destId="{77E605E0-110A-48F0-96AE-2B666640C0B1}" srcOrd="0" destOrd="0" presId="urn:microsoft.com/office/officeart/2005/8/layout/hProcess9"/>
    <dgm:cxn modelId="{DE8BF684-282D-496B-BEBD-765FC03D7864}" srcId="{EE9D0477-D474-4C16-8DB0-D5A66AE3CD8A}" destId="{63B695CB-3F90-4C5F-AA62-8C9AF85F18D7}" srcOrd="2" destOrd="0" parTransId="{E3A3360C-E083-4E00-B116-CFF2FD2BCE9E}" sibTransId="{C643EA7D-A2B7-46AB-8C0A-E371DC78E9BB}"/>
    <dgm:cxn modelId="{4B39DBE5-01A2-4237-AF76-222BBE547908}" srcId="{EE9D0477-D474-4C16-8DB0-D5A66AE3CD8A}" destId="{D4967AFD-C49C-49BD-929A-0A4BDCD35FA5}" srcOrd="3" destOrd="0" parTransId="{20DD1BB2-78E9-4ACD-AD3C-177B33B20E76}" sibTransId="{C5C30986-6012-4B34-BE7C-F6A9157FED57}"/>
    <dgm:cxn modelId="{EEAF0657-AEBE-4DAA-A6D8-C1C17453F6A8}" type="presParOf" srcId="{5881CD77-9B3C-40F8-BDD7-ECEAFE8AD5BC}" destId="{77F0B399-0B98-4873-858F-4D6B6E2B097A}" srcOrd="0" destOrd="0" presId="urn:microsoft.com/office/officeart/2005/8/layout/hProcess9"/>
    <dgm:cxn modelId="{C1DC71F4-7F70-4E4C-B9F6-5A8A6721C317}" type="presParOf" srcId="{5881CD77-9B3C-40F8-BDD7-ECEAFE8AD5BC}" destId="{A95A60D2-3306-4D66-BEF3-9FD3E60184EA}" srcOrd="1" destOrd="0" presId="urn:microsoft.com/office/officeart/2005/8/layout/hProcess9"/>
    <dgm:cxn modelId="{84E76065-BA74-43EA-8A3F-FDB8ECB25617}" type="presParOf" srcId="{A95A60D2-3306-4D66-BEF3-9FD3E60184EA}" destId="{066AC215-F26A-4495-BCAC-C3CBF4C897D5}" srcOrd="0" destOrd="0" presId="urn:microsoft.com/office/officeart/2005/8/layout/hProcess9"/>
    <dgm:cxn modelId="{E621DDED-49F7-4FE9-A87C-BB3D4A1BA2F1}" type="presParOf" srcId="{A95A60D2-3306-4D66-BEF3-9FD3E60184EA}" destId="{2BD60C21-607B-409A-BFBF-202972C5CE5C}" srcOrd="1" destOrd="0" presId="urn:microsoft.com/office/officeart/2005/8/layout/hProcess9"/>
    <dgm:cxn modelId="{19CAAD71-1F7C-46F3-9F7E-BE3C65563AAF}" type="presParOf" srcId="{A95A60D2-3306-4D66-BEF3-9FD3E60184EA}" destId="{8F8C1C21-215C-4FF7-BBD3-0E9B792B5FB4}" srcOrd="2" destOrd="0" presId="urn:microsoft.com/office/officeart/2005/8/layout/hProcess9"/>
    <dgm:cxn modelId="{5B9DFC41-A90B-4D84-8203-9674C6C13068}" type="presParOf" srcId="{A95A60D2-3306-4D66-BEF3-9FD3E60184EA}" destId="{94F776E1-9A66-4F98-922E-33E991BEDDB1}" srcOrd="3" destOrd="0" presId="urn:microsoft.com/office/officeart/2005/8/layout/hProcess9"/>
    <dgm:cxn modelId="{32B2C51F-166D-4741-83CE-B2E3C20412A2}" type="presParOf" srcId="{A95A60D2-3306-4D66-BEF3-9FD3E60184EA}" destId="{77E605E0-110A-48F0-96AE-2B666640C0B1}" srcOrd="4" destOrd="0" presId="urn:microsoft.com/office/officeart/2005/8/layout/hProcess9"/>
    <dgm:cxn modelId="{ED1137C7-2583-4797-AF9D-AA6EC7B08264}" type="presParOf" srcId="{A95A60D2-3306-4D66-BEF3-9FD3E60184EA}" destId="{49071451-2630-4815-A9FB-E69925106144}" srcOrd="5" destOrd="0" presId="urn:microsoft.com/office/officeart/2005/8/layout/hProcess9"/>
    <dgm:cxn modelId="{4EE59E90-D38B-49C9-B187-B62CCF163B93}" type="presParOf" srcId="{A95A60D2-3306-4D66-BEF3-9FD3E60184EA}" destId="{EF66B5B5-BDC3-4B51-BCB2-692A3212AEAA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7325B6-F19F-44C1-82F0-DA8A25AD99C3}" type="doc">
      <dgm:prSet loTypeId="urn:microsoft.com/office/officeart/2005/8/layout/bList2#2" loCatId="list" qsTypeId="urn:microsoft.com/office/officeart/2005/8/quickstyle/simple1#2" qsCatId="simple" csTypeId="urn:microsoft.com/office/officeart/2005/8/colors/accent1_2#1" csCatId="accent1" phldr="1"/>
      <dgm:spPr/>
    </dgm:pt>
    <dgm:pt modelId="{4960CB31-FD3A-45CE-B4D1-D0715FA8893B}">
      <dgm:prSet phldrT="[文本]" custT="1"/>
      <dgm:spPr>
        <a:xfrm>
          <a:off x="4171" y="1843039"/>
          <a:ext cx="1801790" cy="578349"/>
        </a:xfrm>
        <a:solidFill>
          <a:srgbClr val="2DA2BF">
            <a:hueOff val="0"/>
            <a:satOff val="0"/>
            <a:lumOff val="0"/>
            <a:alphaOff val="0"/>
          </a:srgbClr>
        </a:solidFill>
        <a:ln w="55000" cap="flat" cmpd="thickThin" algn="ctr">
          <a:solidFill>
            <a:srgbClr val="2DA2B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altLang="zh-CN" sz="1400" dirty="0" smtClean="0">
              <a:solidFill>
                <a:sysClr val="window" lastClr="FFFFFF"/>
              </a:solidFill>
              <a:latin typeface="Lucida Sans Unicode"/>
              <a:ea typeface="黑体"/>
              <a:cs typeface="+mn-cs"/>
            </a:rPr>
            <a:t>Simulation</a:t>
          </a:r>
          <a:endParaRPr lang="zh-CN" altLang="en-US" sz="1400" dirty="0">
            <a:solidFill>
              <a:sysClr val="window" lastClr="FFFFFF"/>
            </a:solidFill>
            <a:latin typeface="Lucida Sans Unicode"/>
            <a:ea typeface="黑体"/>
            <a:cs typeface="+mn-cs"/>
          </a:endParaRPr>
        </a:p>
      </dgm:t>
    </dgm:pt>
    <dgm:pt modelId="{05DE7362-1EEE-4668-AE30-60F4D46FF465}" type="parTrans" cxnId="{C0E323B0-D62D-4336-B260-EE5D8B46F3A1}">
      <dgm:prSet/>
      <dgm:spPr/>
      <dgm:t>
        <a:bodyPr/>
        <a:lstStyle/>
        <a:p>
          <a:endParaRPr lang="zh-CN" altLang="en-US"/>
        </a:p>
      </dgm:t>
    </dgm:pt>
    <dgm:pt modelId="{728746E4-63FE-4094-850E-DB7FAE814C5C}" type="sibTrans" cxnId="{C0E323B0-D62D-4336-B260-EE5D8B46F3A1}">
      <dgm:prSet/>
      <dgm:spPr/>
      <dgm:t>
        <a:bodyPr/>
        <a:lstStyle/>
        <a:p>
          <a:endParaRPr lang="zh-CN" altLang="en-US"/>
        </a:p>
      </dgm:t>
    </dgm:pt>
    <dgm:pt modelId="{C286CAF9-6BA7-4683-8CCF-FC697016EAB8}">
      <dgm:prSet phldrT="[文本]" custT="1"/>
      <dgm:spPr>
        <a:xfrm>
          <a:off x="1873680" y="1848649"/>
          <a:ext cx="1801790" cy="578349"/>
        </a:xfrm>
        <a:solidFill>
          <a:srgbClr val="2DA2BF">
            <a:hueOff val="0"/>
            <a:satOff val="0"/>
            <a:lumOff val="0"/>
            <a:alphaOff val="0"/>
          </a:srgbClr>
        </a:solidFill>
        <a:ln w="55000" cap="flat" cmpd="thickThin" algn="ctr">
          <a:solidFill>
            <a:srgbClr val="2DA2B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altLang="zh-CN" sz="1200" dirty="0" smtClean="0">
              <a:solidFill>
                <a:sysClr val="window" lastClr="FFFFFF"/>
              </a:solidFill>
              <a:latin typeface="Lucida Sans Unicode"/>
              <a:ea typeface="黑体"/>
              <a:cs typeface="+mn-cs"/>
            </a:rPr>
            <a:t>Communication (Storage)</a:t>
          </a:r>
          <a:endParaRPr lang="zh-CN" altLang="en-US" sz="1200" dirty="0">
            <a:solidFill>
              <a:sysClr val="window" lastClr="FFFFFF"/>
            </a:solidFill>
            <a:latin typeface="Lucida Sans Unicode"/>
            <a:ea typeface="黑体"/>
            <a:cs typeface="+mn-cs"/>
          </a:endParaRPr>
        </a:p>
      </dgm:t>
    </dgm:pt>
    <dgm:pt modelId="{8CF0B003-21FA-4268-BAB7-7F1B05FDD9A0}" type="parTrans" cxnId="{F306435B-171A-4AC9-8FB8-668EA2CB91AE}">
      <dgm:prSet/>
      <dgm:spPr/>
      <dgm:t>
        <a:bodyPr/>
        <a:lstStyle/>
        <a:p>
          <a:endParaRPr lang="zh-CN" altLang="en-US"/>
        </a:p>
      </dgm:t>
    </dgm:pt>
    <dgm:pt modelId="{F078CC9C-46AF-4AF1-91CC-EB8597373E69}" type="sibTrans" cxnId="{F306435B-171A-4AC9-8FB8-668EA2CB91AE}">
      <dgm:prSet/>
      <dgm:spPr/>
      <dgm:t>
        <a:bodyPr/>
        <a:lstStyle/>
        <a:p>
          <a:endParaRPr lang="zh-CN" altLang="en-US"/>
        </a:p>
      </dgm:t>
    </dgm:pt>
    <dgm:pt modelId="{921FD81A-F60F-4083-9D26-CF445D7666F9}">
      <dgm:prSet phldrT="[文本]" custT="1"/>
      <dgm:spPr>
        <a:xfrm>
          <a:off x="3756991" y="1846798"/>
          <a:ext cx="1801790" cy="578349"/>
        </a:xfrm>
        <a:solidFill>
          <a:srgbClr val="2DA2BF">
            <a:hueOff val="0"/>
            <a:satOff val="0"/>
            <a:lumOff val="0"/>
            <a:alphaOff val="0"/>
          </a:srgbClr>
        </a:solidFill>
        <a:ln w="55000" cap="flat" cmpd="thickThin" algn="ctr">
          <a:solidFill>
            <a:srgbClr val="2DA2B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altLang="zh-CN" sz="1200" dirty="0" smtClean="0">
              <a:solidFill>
                <a:sysClr val="window" lastClr="FFFFFF"/>
              </a:solidFill>
              <a:latin typeface="Lucida Sans Unicode"/>
              <a:ea typeface="黑体"/>
              <a:cs typeface="+mn-cs"/>
            </a:rPr>
            <a:t>Embodiment</a:t>
          </a:r>
          <a:endParaRPr lang="zh-CN" altLang="en-US" sz="1200" dirty="0">
            <a:solidFill>
              <a:sysClr val="window" lastClr="FFFFFF"/>
            </a:solidFill>
            <a:latin typeface="Lucida Sans Unicode"/>
            <a:ea typeface="黑体"/>
            <a:cs typeface="+mn-cs"/>
          </a:endParaRPr>
        </a:p>
      </dgm:t>
    </dgm:pt>
    <dgm:pt modelId="{E2A4C457-99FC-4BD4-AB27-2969FB1B4DCF}" type="parTrans" cxnId="{E042920B-02EA-4C07-84AC-E5107B0904DF}">
      <dgm:prSet/>
      <dgm:spPr/>
      <dgm:t>
        <a:bodyPr/>
        <a:lstStyle/>
        <a:p>
          <a:endParaRPr lang="zh-CN" altLang="en-US"/>
        </a:p>
      </dgm:t>
    </dgm:pt>
    <dgm:pt modelId="{D1D818D1-63EC-492A-91D3-C5A322C59BAD}" type="sibTrans" cxnId="{E042920B-02EA-4C07-84AC-E5107B0904DF}">
      <dgm:prSet/>
      <dgm:spPr/>
      <dgm:t>
        <a:bodyPr/>
        <a:lstStyle/>
        <a:p>
          <a:endParaRPr lang="zh-CN" altLang="en-US"/>
        </a:p>
      </dgm:t>
    </dgm:pt>
    <dgm:pt modelId="{238F3574-BB4B-4266-9781-506DC6019948}">
      <dgm:prSet phldrT="[文本]" custT="1"/>
      <dgm:spPr>
        <a:xfrm>
          <a:off x="4171" y="452154"/>
          <a:ext cx="1801790" cy="1344998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55000" cap="flat" cmpd="thickThin" algn="ctr">
          <a:solidFill>
            <a:srgbClr val="2DA2B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altLang="zh-CN" sz="14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Lucida Sans Unicode"/>
              <a:ea typeface="黑体"/>
              <a:cs typeface="+mn-cs"/>
            </a:rPr>
            <a:t>1960</a:t>
          </a:r>
          <a:endParaRPr lang="zh-CN" altLang="en-US" sz="14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Lucida Sans Unicode"/>
            <a:ea typeface="黑体"/>
            <a:cs typeface="+mn-cs"/>
          </a:endParaRPr>
        </a:p>
      </dgm:t>
    </dgm:pt>
    <dgm:pt modelId="{7FA99267-664D-4C05-9849-028256C8E072}" type="parTrans" cxnId="{1764863B-359B-4F99-9012-37136C725F01}">
      <dgm:prSet/>
      <dgm:spPr/>
      <dgm:t>
        <a:bodyPr/>
        <a:lstStyle/>
        <a:p>
          <a:endParaRPr lang="zh-CN" altLang="en-US"/>
        </a:p>
      </dgm:t>
    </dgm:pt>
    <dgm:pt modelId="{190112BE-1302-426B-9C91-4E2DA923C945}" type="sibTrans" cxnId="{1764863B-359B-4F99-9012-37136C725F01}">
      <dgm:prSet/>
      <dgm:spPr/>
      <dgm:t>
        <a:bodyPr/>
        <a:lstStyle/>
        <a:p>
          <a:endParaRPr lang="zh-CN" altLang="en-US"/>
        </a:p>
      </dgm:t>
    </dgm:pt>
    <dgm:pt modelId="{E30714AE-B4D7-4624-AC91-840F3595B152}">
      <dgm:prSet phldrT="[文本]" custT="1"/>
      <dgm:spPr>
        <a:xfrm>
          <a:off x="4171" y="452154"/>
          <a:ext cx="1801790" cy="1344998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55000" cap="flat" cmpd="thickThin" algn="ctr">
          <a:solidFill>
            <a:srgbClr val="2DA2B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altLang="zh-CN" sz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Lucida Sans Unicode"/>
              <a:ea typeface="黑体"/>
              <a:cs typeface="+mn-cs"/>
            </a:rPr>
            <a:t>nuclear weapons, game, payroll</a:t>
          </a:r>
          <a:endParaRPr lang="zh-CN" altLang="en-US" sz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Lucida Sans Unicode"/>
            <a:ea typeface="黑体"/>
            <a:cs typeface="+mn-cs"/>
          </a:endParaRPr>
        </a:p>
      </dgm:t>
    </dgm:pt>
    <dgm:pt modelId="{8A1C2924-66CA-4C53-857F-3D38C4DD0D24}" type="parTrans" cxnId="{1299E1E8-D14D-4912-BF75-2BEBFC12ED7D}">
      <dgm:prSet/>
      <dgm:spPr/>
      <dgm:t>
        <a:bodyPr/>
        <a:lstStyle/>
        <a:p>
          <a:endParaRPr lang="zh-CN" altLang="en-US"/>
        </a:p>
      </dgm:t>
    </dgm:pt>
    <dgm:pt modelId="{E3ED77C1-FA0E-4BB6-91E6-BD1EE7040D40}" type="sibTrans" cxnId="{1299E1E8-D14D-4912-BF75-2BEBFC12ED7D}">
      <dgm:prSet/>
      <dgm:spPr/>
      <dgm:t>
        <a:bodyPr/>
        <a:lstStyle/>
        <a:p>
          <a:endParaRPr lang="zh-CN" altLang="en-US"/>
        </a:p>
      </dgm:t>
    </dgm:pt>
    <dgm:pt modelId="{285DDA70-2A4F-43AA-8878-B09F492BD0AF}">
      <dgm:prSet phldrT="[文本]" custT="1"/>
      <dgm:spPr>
        <a:xfrm>
          <a:off x="1873680" y="448832"/>
          <a:ext cx="1801790" cy="1344998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55000" cap="flat" cmpd="thickThin" algn="ctr">
          <a:solidFill>
            <a:srgbClr val="2DA2B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altLang="zh-CN" sz="14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Lucida Sans Unicode"/>
              <a:ea typeface="黑体"/>
              <a:cs typeface="+mn-cs"/>
            </a:rPr>
            <a:t>1985</a:t>
          </a:r>
          <a:endParaRPr lang="zh-CN" altLang="en-US" sz="14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Lucida Sans Unicode"/>
            <a:ea typeface="黑体"/>
            <a:cs typeface="+mn-cs"/>
          </a:endParaRPr>
        </a:p>
      </dgm:t>
    </dgm:pt>
    <dgm:pt modelId="{ACA80F13-A0F8-47BF-A700-FCCBBF3280D3}" type="parTrans" cxnId="{5DDF0158-1DAE-4C70-B4DD-CB40DC169D79}">
      <dgm:prSet/>
      <dgm:spPr/>
      <dgm:t>
        <a:bodyPr/>
        <a:lstStyle/>
        <a:p>
          <a:endParaRPr lang="zh-CN" altLang="en-US"/>
        </a:p>
      </dgm:t>
    </dgm:pt>
    <dgm:pt modelId="{B246968E-DECD-4BB8-B537-91E38824E45C}" type="sibTrans" cxnId="{5DDF0158-1DAE-4C70-B4DD-CB40DC169D79}">
      <dgm:prSet/>
      <dgm:spPr/>
      <dgm:t>
        <a:bodyPr/>
        <a:lstStyle/>
        <a:p>
          <a:endParaRPr lang="zh-CN" altLang="en-US"/>
        </a:p>
      </dgm:t>
    </dgm:pt>
    <dgm:pt modelId="{E3D6D01D-C1F3-467D-84C2-ACBA0B17464A}">
      <dgm:prSet phldrT="[文本]"/>
      <dgm:spPr>
        <a:xfrm>
          <a:off x="3756991" y="457198"/>
          <a:ext cx="1801790" cy="1344998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55000" cap="flat" cmpd="thickThin" algn="ctr">
          <a:solidFill>
            <a:srgbClr val="2DA2B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altLang="zh-CN" sz="14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Lucida Sans Unicode"/>
              <a:ea typeface="黑体"/>
              <a:cs typeface="+mn-cs"/>
            </a:rPr>
            <a:t>2010</a:t>
          </a:r>
          <a:endParaRPr lang="zh-CN" altLang="en-US" sz="14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Lucida Sans Unicode"/>
            <a:ea typeface="黑体"/>
            <a:cs typeface="+mn-cs"/>
          </a:endParaRPr>
        </a:p>
      </dgm:t>
    </dgm:pt>
    <dgm:pt modelId="{34C0E922-CF7D-4FB5-A7F9-EC01D145B50F}" type="parTrans" cxnId="{778DF098-9B37-47CE-8FFD-5FF6A4715096}">
      <dgm:prSet/>
      <dgm:spPr/>
      <dgm:t>
        <a:bodyPr/>
        <a:lstStyle/>
        <a:p>
          <a:endParaRPr lang="zh-CN" altLang="en-US"/>
        </a:p>
      </dgm:t>
    </dgm:pt>
    <dgm:pt modelId="{5B38F972-5188-4309-8BC1-C5E76524084C}" type="sibTrans" cxnId="{778DF098-9B37-47CE-8FFD-5FF6A4715096}">
      <dgm:prSet/>
      <dgm:spPr/>
      <dgm:t>
        <a:bodyPr/>
        <a:lstStyle/>
        <a:p>
          <a:endParaRPr lang="zh-CN" altLang="en-US"/>
        </a:p>
      </dgm:t>
    </dgm:pt>
    <dgm:pt modelId="{26984151-9240-49EF-B6B2-3DFFAEF20AEB}">
      <dgm:prSet phldrT="[文本]" custT="1"/>
      <dgm:spPr>
        <a:xfrm>
          <a:off x="1873680" y="448832"/>
          <a:ext cx="1801790" cy="1344998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55000" cap="flat" cmpd="thickThin" algn="ctr">
          <a:solidFill>
            <a:srgbClr val="2DA2B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altLang="zh-CN" sz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Lucida Sans Unicode"/>
              <a:ea typeface="黑体"/>
              <a:cs typeface="+mn-cs"/>
            </a:rPr>
            <a:t>Email, books, movies, airline tickets</a:t>
          </a:r>
          <a:endParaRPr lang="zh-CN" altLang="en-US" sz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Lucida Sans Unicode"/>
            <a:ea typeface="黑体"/>
            <a:cs typeface="+mn-cs"/>
          </a:endParaRPr>
        </a:p>
      </dgm:t>
    </dgm:pt>
    <dgm:pt modelId="{2C27AA19-6281-47B1-8315-E3FBC0C13471}" type="parTrans" cxnId="{BBC2C4C4-8C4E-4649-B446-CE25ABE0C632}">
      <dgm:prSet/>
      <dgm:spPr/>
      <dgm:t>
        <a:bodyPr/>
        <a:lstStyle/>
        <a:p>
          <a:endParaRPr lang="zh-CN" altLang="en-US"/>
        </a:p>
      </dgm:t>
    </dgm:pt>
    <dgm:pt modelId="{74F10A86-6AF2-4442-9C1F-6FBCD9B3BC9E}" type="sibTrans" cxnId="{BBC2C4C4-8C4E-4649-B446-CE25ABE0C632}">
      <dgm:prSet/>
      <dgm:spPr/>
      <dgm:t>
        <a:bodyPr/>
        <a:lstStyle/>
        <a:p>
          <a:endParaRPr lang="zh-CN" altLang="en-US"/>
        </a:p>
      </dgm:t>
    </dgm:pt>
    <dgm:pt modelId="{1AB87CE6-F16B-4AEA-B24E-33E126A8E10E}">
      <dgm:prSet phldrT="[文本]" custT="1"/>
      <dgm:spPr>
        <a:xfrm>
          <a:off x="3756991" y="457198"/>
          <a:ext cx="1801790" cy="1344998"/>
        </a:xfr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55000" cap="flat" cmpd="thickThin" algn="ctr">
          <a:solidFill>
            <a:srgbClr val="2DA2B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altLang="zh-CN" sz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Lucida Sans Unicode"/>
              <a:ea typeface="黑体"/>
              <a:cs typeface="+mn-cs"/>
            </a:rPr>
            <a:t>vision, speech, robots, smart life</a:t>
          </a:r>
          <a:endParaRPr lang="zh-CN" altLang="en-US" sz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Lucida Sans Unicode"/>
            <a:ea typeface="黑体"/>
            <a:cs typeface="+mn-cs"/>
          </a:endParaRPr>
        </a:p>
      </dgm:t>
    </dgm:pt>
    <dgm:pt modelId="{34CD2D87-0F2C-4AAB-8AFA-B0440C676920}" type="parTrans" cxnId="{58FD175C-21C6-41D3-B927-85D81214E209}">
      <dgm:prSet/>
      <dgm:spPr/>
      <dgm:t>
        <a:bodyPr/>
        <a:lstStyle/>
        <a:p>
          <a:endParaRPr lang="zh-CN" altLang="en-US"/>
        </a:p>
      </dgm:t>
    </dgm:pt>
    <dgm:pt modelId="{A7769F00-559A-42F5-8492-BE9EB64E7A11}" type="sibTrans" cxnId="{58FD175C-21C6-41D3-B927-85D81214E209}">
      <dgm:prSet/>
      <dgm:spPr/>
      <dgm:t>
        <a:bodyPr/>
        <a:lstStyle/>
        <a:p>
          <a:endParaRPr lang="zh-CN" altLang="en-US"/>
        </a:p>
      </dgm:t>
    </dgm:pt>
    <dgm:pt modelId="{3ED8A83F-2E19-48E7-9F4C-24E4DEEF5FC4}" type="pres">
      <dgm:prSet presAssocID="{767325B6-F19F-44C1-82F0-DA8A25AD99C3}" presName="diagram" presStyleCnt="0">
        <dgm:presLayoutVars>
          <dgm:dir/>
          <dgm:animLvl val="lvl"/>
          <dgm:resizeHandles val="exact"/>
        </dgm:presLayoutVars>
      </dgm:prSet>
      <dgm:spPr/>
    </dgm:pt>
    <dgm:pt modelId="{111DDD75-CE80-45FC-AA0F-849AF8EEB0C7}" type="pres">
      <dgm:prSet presAssocID="{4960CB31-FD3A-45CE-B4D1-D0715FA8893B}" presName="compNode" presStyleCnt="0"/>
      <dgm:spPr/>
    </dgm:pt>
    <dgm:pt modelId="{E48A65DD-9A88-495F-B4AA-D2CAD307D2BA}" type="pres">
      <dgm:prSet presAssocID="{4960CB31-FD3A-45CE-B4D1-D0715FA8893B}" presName="childRect" presStyleLbl="bgAcc1" presStyleIdx="0" presStyleCnt="3">
        <dgm:presLayoutVars>
          <dgm:bulletEnabled val="1"/>
        </dgm:presLayoutVars>
      </dgm:prSet>
      <dgm:spPr>
        <a:prstGeom prst="round2SameRect">
          <a:avLst>
            <a:gd name="adj1" fmla="val 8000"/>
            <a:gd name="adj2" fmla="val 0"/>
          </a:avLst>
        </a:prstGeom>
      </dgm:spPr>
      <dgm:t>
        <a:bodyPr/>
        <a:lstStyle/>
        <a:p>
          <a:endParaRPr lang="zh-CN" altLang="en-US"/>
        </a:p>
      </dgm:t>
    </dgm:pt>
    <dgm:pt modelId="{371EC445-C6C0-4D40-8BE3-483BF1E1B4AD}" type="pres">
      <dgm:prSet presAssocID="{4960CB31-FD3A-45CE-B4D1-D0715FA8893B}" presName="parentText" presStyleLbl="node1" presStyleIdx="0" presStyleCnt="0">
        <dgm:presLayoutVars>
          <dgm:chMax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  <dgm:pt modelId="{64FB5B68-14FC-415C-AE81-DC982940C70E}" type="pres">
      <dgm:prSet presAssocID="{4960CB31-FD3A-45CE-B4D1-D0715FA8893B}" presName="parentRect" presStyleLbl="alignNode1" presStyleIdx="0" presStyleCnt="3" custLinFactNeighborY="7934"/>
      <dgm:spPr/>
      <dgm:t>
        <a:bodyPr/>
        <a:lstStyle/>
        <a:p>
          <a:endParaRPr lang="zh-CN" altLang="en-US"/>
        </a:p>
      </dgm:t>
    </dgm:pt>
    <dgm:pt modelId="{C6A4FECD-C806-4CC5-87A8-9EA503AAD913}" type="pres">
      <dgm:prSet presAssocID="{4960CB31-FD3A-45CE-B4D1-D0715FA8893B}" presName="adorn" presStyleLbl="fgAccFollowNode1" presStyleIdx="0" presStyleCnt="3" custLinFactNeighborX="-22926" custLinFactNeighborY="-5505"/>
      <dgm:spPr>
        <a:xfrm>
          <a:off x="1179430" y="1854302"/>
          <a:ext cx="630626" cy="630626"/>
        </a:xfrm>
        <a:prstGeom prst="ellipse">
          <a:avLst/>
        </a:prstGeom>
        <a:blipFill rotWithShape="0">
          <a:blip xmlns:r="http://schemas.openxmlformats.org/officeDocument/2006/relationships" r:embed="rId1" cstate="email">
            <a:extLst/>
          </a:blip>
          <a:stretch>
            <a:fillRect/>
          </a:stretch>
        </a:blipFill>
        <a:ln w="55000" cap="flat" cmpd="thickThin" algn="ctr">
          <a:solidFill>
            <a:srgbClr val="2DA2BF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EDBA3041-FD29-4536-898B-F5AAE8EFF172}" type="pres">
      <dgm:prSet presAssocID="{728746E4-63FE-4094-850E-DB7FAE814C5C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CD17C095-B7C6-4BE0-928F-B5B55E7B636E}" type="pres">
      <dgm:prSet presAssocID="{C286CAF9-6BA7-4683-8CCF-FC697016EAB8}" presName="compNode" presStyleCnt="0"/>
      <dgm:spPr/>
    </dgm:pt>
    <dgm:pt modelId="{4CA4FD4D-324C-41DB-AC73-7AD16C4AEF5E}" type="pres">
      <dgm:prSet presAssocID="{C286CAF9-6BA7-4683-8CCF-FC697016EAB8}" presName="childRect" presStyleLbl="bgAcc1" presStyleIdx="1" presStyleCnt="3" custLinFactNeighborX="-13164" custLinFactNeighborY="-247">
        <dgm:presLayoutVars>
          <dgm:bulletEnabled val="1"/>
        </dgm:presLayoutVars>
      </dgm:prSet>
      <dgm:spPr>
        <a:prstGeom prst="round2SameRect">
          <a:avLst>
            <a:gd name="adj1" fmla="val 8000"/>
            <a:gd name="adj2" fmla="val 0"/>
          </a:avLst>
        </a:prstGeom>
      </dgm:spPr>
      <dgm:t>
        <a:bodyPr/>
        <a:lstStyle/>
        <a:p>
          <a:endParaRPr lang="zh-CN" altLang="en-US"/>
        </a:p>
      </dgm:t>
    </dgm:pt>
    <dgm:pt modelId="{053EBCBB-63B5-447A-9DB0-A6560E99041B}" type="pres">
      <dgm:prSet presAssocID="{C286CAF9-6BA7-4683-8CCF-FC697016EAB8}" presName="parentText" presStyleLbl="node1" presStyleIdx="0" presStyleCnt="0">
        <dgm:presLayoutVars>
          <dgm:chMax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  <dgm:pt modelId="{DD7E20E2-469E-454F-B6D7-BAA72331D514}" type="pres">
      <dgm:prSet presAssocID="{C286CAF9-6BA7-4683-8CCF-FC697016EAB8}" presName="parentRect" presStyleLbl="alignNode1" presStyleIdx="1" presStyleCnt="3" custLinFactNeighborX="-13164" custLinFactNeighborY="8904"/>
      <dgm:spPr/>
      <dgm:t>
        <a:bodyPr/>
        <a:lstStyle/>
        <a:p>
          <a:endParaRPr lang="zh-CN" altLang="en-US"/>
        </a:p>
      </dgm:t>
    </dgm:pt>
    <dgm:pt modelId="{4CEE5712-61EE-45C9-8638-E2A286008238}" type="pres">
      <dgm:prSet presAssocID="{C286CAF9-6BA7-4683-8CCF-FC697016EAB8}" presName="adorn" presStyleLbl="fgAccFollowNode1" presStyleIdx="1" presStyleCnt="3" custLinFactNeighborX="-60686" custLinFactNeighborY="-9549"/>
      <dgm:spPr>
        <a:xfrm>
          <a:off x="3048002" y="1828800"/>
          <a:ext cx="630626" cy="630626"/>
        </a:xfrm>
        <a:prstGeom prst="ellipse">
          <a:avLst/>
        </a:prstGeom>
        <a:blipFill rotWithShape="0">
          <a:blip xmlns:r="http://schemas.openxmlformats.org/officeDocument/2006/relationships" r:embed="rId2" cstate="email">
            <a:extLst/>
          </a:blip>
          <a:stretch>
            <a:fillRect/>
          </a:stretch>
        </a:blipFill>
        <a:ln w="55000" cap="flat" cmpd="thickThin" algn="ctr">
          <a:solidFill>
            <a:srgbClr val="2DA2BF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3017F493-1C72-4C0C-8D26-AF7F6CEDC501}" type="pres">
      <dgm:prSet presAssocID="{F078CC9C-46AF-4AF1-91CC-EB8597373E69}" presName="sibTrans" presStyleLbl="sibTrans2D1" presStyleIdx="0" presStyleCnt="0"/>
      <dgm:spPr/>
      <dgm:t>
        <a:bodyPr/>
        <a:lstStyle/>
        <a:p>
          <a:endParaRPr lang="zh-CN" altLang="en-US"/>
        </a:p>
      </dgm:t>
    </dgm:pt>
    <dgm:pt modelId="{6733296C-1034-4740-BAEE-9AFB867C86A3}" type="pres">
      <dgm:prSet presAssocID="{921FD81A-F60F-4083-9D26-CF445D7666F9}" presName="compNode" presStyleCnt="0"/>
      <dgm:spPr/>
    </dgm:pt>
    <dgm:pt modelId="{F20ADC3A-DC01-4AB7-9C8A-1C5273D874F8}" type="pres">
      <dgm:prSet presAssocID="{921FD81A-F60F-4083-9D26-CF445D7666F9}" presName="childRect" presStyleLbl="bgAcc1" presStyleIdx="2" presStyleCnt="3" custScaleX="98668" custLinFactNeighborX="-26228" custLinFactNeighborY="375">
        <dgm:presLayoutVars>
          <dgm:bulletEnabled val="1"/>
        </dgm:presLayoutVars>
      </dgm:prSet>
      <dgm:spPr>
        <a:prstGeom prst="round2SameRect">
          <a:avLst>
            <a:gd name="adj1" fmla="val 8000"/>
            <a:gd name="adj2" fmla="val 0"/>
          </a:avLst>
        </a:prstGeom>
      </dgm:spPr>
      <dgm:t>
        <a:bodyPr/>
        <a:lstStyle/>
        <a:p>
          <a:endParaRPr lang="zh-CN" altLang="en-US"/>
        </a:p>
      </dgm:t>
    </dgm:pt>
    <dgm:pt modelId="{B436DFE3-4A55-439C-A8C7-61F221E63A86}" type="pres">
      <dgm:prSet presAssocID="{921FD81A-F60F-4083-9D26-CF445D7666F9}" presName="parentText" presStyleLbl="node1" presStyleIdx="0" presStyleCnt="0">
        <dgm:presLayoutVars>
          <dgm:chMax val="0"/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zh-CN" altLang="en-US"/>
        </a:p>
      </dgm:t>
    </dgm:pt>
    <dgm:pt modelId="{57425403-FA07-433E-98F0-766228C57B49}" type="pres">
      <dgm:prSet presAssocID="{921FD81A-F60F-4083-9D26-CF445D7666F9}" presName="parentRect" presStyleLbl="alignNode1" presStyleIdx="2" presStyleCnt="3" custLinFactNeighborX="-25562" custLinFactNeighborY="8584"/>
      <dgm:spPr/>
      <dgm:t>
        <a:bodyPr/>
        <a:lstStyle/>
        <a:p>
          <a:endParaRPr lang="zh-CN" altLang="en-US"/>
        </a:p>
      </dgm:t>
    </dgm:pt>
    <dgm:pt modelId="{AE54D91B-B465-45F3-A976-BD1184A3DA94}" type="pres">
      <dgm:prSet presAssocID="{921FD81A-F60F-4083-9D26-CF445D7666F9}" presName="adorn" presStyleLbl="fgAccFollowNode1" presStyleIdx="2" presStyleCnt="3" custLinFactNeighborX="-92670" custLinFactNeighborY="-9549"/>
      <dgm:spPr>
        <a:xfrm>
          <a:off x="4952999" y="1828800"/>
          <a:ext cx="630626" cy="630626"/>
        </a:xfrm>
        <a:prstGeom prst="ellipse">
          <a:avLst/>
        </a:prstGeom>
        <a:blipFill rotWithShape="0">
          <a:blip xmlns:r="http://schemas.openxmlformats.org/officeDocument/2006/relationships" r:embed="rId3" cstate="email">
            <a:extLst/>
          </a:blip>
          <a:stretch>
            <a:fillRect/>
          </a:stretch>
        </a:blipFill>
        <a:ln w="55000" cap="flat" cmpd="thickThin" algn="ctr">
          <a:solidFill>
            <a:srgbClr val="2DA2BF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</dgm:ptLst>
  <dgm:cxnLst>
    <dgm:cxn modelId="{1764863B-359B-4F99-9012-37136C725F01}" srcId="{4960CB31-FD3A-45CE-B4D1-D0715FA8893B}" destId="{238F3574-BB4B-4266-9781-506DC6019948}" srcOrd="0" destOrd="0" parTransId="{7FA99267-664D-4C05-9849-028256C8E072}" sibTransId="{190112BE-1302-426B-9C91-4E2DA923C945}"/>
    <dgm:cxn modelId="{F306435B-171A-4AC9-8FB8-668EA2CB91AE}" srcId="{767325B6-F19F-44C1-82F0-DA8A25AD99C3}" destId="{C286CAF9-6BA7-4683-8CCF-FC697016EAB8}" srcOrd="1" destOrd="0" parTransId="{8CF0B003-21FA-4268-BAB7-7F1B05FDD9A0}" sibTransId="{F078CC9C-46AF-4AF1-91CC-EB8597373E69}"/>
    <dgm:cxn modelId="{1292A3AD-C392-47F2-908E-9DD08D1EB1A4}" type="presOf" srcId="{4960CB31-FD3A-45CE-B4D1-D0715FA8893B}" destId="{64FB5B68-14FC-415C-AE81-DC982940C70E}" srcOrd="1" destOrd="0" presId="urn:microsoft.com/office/officeart/2005/8/layout/bList2#2"/>
    <dgm:cxn modelId="{E2A21F5E-1B2D-436A-8ADE-949B6ABA0D07}" type="presOf" srcId="{E30714AE-B4D7-4624-AC91-840F3595B152}" destId="{E48A65DD-9A88-495F-B4AA-D2CAD307D2BA}" srcOrd="0" destOrd="1" presId="urn:microsoft.com/office/officeart/2005/8/layout/bList2#2"/>
    <dgm:cxn modelId="{A872CFFB-1B4E-4247-A67A-5FB3382237C1}" type="presOf" srcId="{728746E4-63FE-4094-850E-DB7FAE814C5C}" destId="{EDBA3041-FD29-4536-898B-F5AAE8EFF172}" srcOrd="0" destOrd="0" presId="urn:microsoft.com/office/officeart/2005/8/layout/bList2#2"/>
    <dgm:cxn modelId="{58FD175C-21C6-41D3-B927-85D81214E209}" srcId="{921FD81A-F60F-4083-9D26-CF445D7666F9}" destId="{1AB87CE6-F16B-4AEA-B24E-33E126A8E10E}" srcOrd="1" destOrd="0" parTransId="{34CD2D87-0F2C-4AAB-8AFA-B0440C676920}" sibTransId="{A7769F00-559A-42F5-8492-BE9EB64E7A11}"/>
    <dgm:cxn modelId="{E042920B-02EA-4C07-84AC-E5107B0904DF}" srcId="{767325B6-F19F-44C1-82F0-DA8A25AD99C3}" destId="{921FD81A-F60F-4083-9D26-CF445D7666F9}" srcOrd="2" destOrd="0" parTransId="{E2A4C457-99FC-4BD4-AB27-2969FB1B4DCF}" sibTransId="{D1D818D1-63EC-492A-91D3-C5A322C59BAD}"/>
    <dgm:cxn modelId="{70ABDD94-C4DF-4252-959A-15E3B80DADD1}" type="presOf" srcId="{26984151-9240-49EF-B6B2-3DFFAEF20AEB}" destId="{4CA4FD4D-324C-41DB-AC73-7AD16C4AEF5E}" srcOrd="0" destOrd="1" presId="urn:microsoft.com/office/officeart/2005/8/layout/bList2#2"/>
    <dgm:cxn modelId="{368AE1C5-2B1E-44CC-93D0-81CA76AA0E35}" type="presOf" srcId="{C286CAF9-6BA7-4683-8CCF-FC697016EAB8}" destId="{DD7E20E2-469E-454F-B6D7-BAA72331D514}" srcOrd="1" destOrd="0" presId="urn:microsoft.com/office/officeart/2005/8/layout/bList2#2"/>
    <dgm:cxn modelId="{166AF65B-43B0-4DF3-AE8B-A64B08D033D3}" type="presOf" srcId="{E3D6D01D-C1F3-467D-84C2-ACBA0B17464A}" destId="{F20ADC3A-DC01-4AB7-9C8A-1C5273D874F8}" srcOrd="0" destOrd="0" presId="urn:microsoft.com/office/officeart/2005/8/layout/bList2#2"/>
    <dgm:cxn modelId="{2C963B79-E1E8-4347-BAA8-2170984D0A5B}" type="presOf" srcId="{921FD81A-F60F-4083-9D26-CF445D7666F9}" destId="{57425403-FA07-433E-98F0-766228C57B49}" srcOrd="1" destOrd="0" presId="urn:microsoft.com/office/officeart/2005/8/layout/bList2#2"/>
    <dgm:cxn modelId="{6A169C35-7076-4882-8069-1850A44F10C1}" type="presOf" srcId="{767325B6-F19F-44C1-82F0-DA8A25AD99C3}" destId="{3ED8A83F-2E19-48E7-9F4C-24E4DEEF5FC4}" srcOrd="0" destOrd="0" presId="urn:microsoft.com/office/officeart/2005/8/layout/bList2#2"/>
    <dgm:cxn modelId="{C0E323B0-D62D-4336-B260-EE5D8B46F3A1}" srcId="{767325B6-F19F-44C1-82F0-DA8A25AD99C3}" destId="{4960CB31-FD3A-45CE-B4D1-D0715FA8893B}" srcOrd="0" destOrd="0" parTransId="{05DE7362-1EEE-4668-AE30-60F4D46FF465}" sibTransId="{728746E4-63FE-4094-850E-DB7FAE814C5C}"/>
    <dgm:cxn modelId="{6171CA98-3522-4E45-9316-4CB6A16C9413}" type="presOf" srcId="{C286CAF9-6BA7-4683-8CCF-FC697016EAB8}" destId="{053EBCBB-63B5-447A-9DB0-A6560E99041B}" srcOrd="0" destOrd="0" presId="urn:microsoft.com/office/officeart/2005/8/layout/bList2#2"/>
    <dgm:cxn modelId="{06303580-2AF6-46FD-98FF-212BFEDB32FA}" type="presOf" srcId="{921FD81A-F60F-4083-9D26-CF445D7666F9}" destId="{B436DFE3-4A55-439C-A8C7-61F221E63A86}" srcOrd="0" destOrd="0" presId="urn:microsoft.com/office/officeart/2005/8/layout/bList2#2"/>
    <dgm:cxn modelId="{7FA24A9A-EE32-4A23-90B1-3DF06C62C73C}" type="presOf" srcId="{238F3574-BB4B-4266-9781-506DC6019948}" destId="{E48A65DD-9A88-495F-B4AA-D2CAD307D2BA}" srcOrd="0" destOrd="0" presId="urn:microsoft.com/office/officeart/2005/8/layout/bList2#2"/>
    <dgm:cxn modelId="{5DDF0158-1DAE-4C70-B4DD-CB40DC169D79}" srcId="{C286CAF9-6BA7-4683-8CCF-FC697016EAB8}" destId="{285DDA70-2A4F-43AA-8878-B09F492BD0AF}" srcOrd="0" destOrd="0" parTransId="{ACA80F13-A0F8-47BF-A700-FCCBBF3280D3}" sibTransId="{B246968E-DECD-4BB8-B537-91E38824E45C}"/>
    <dgm:cxn modelId="{778DF098-9B37-47CE-8FFD-5FF6A4715096}" srcId="{921FD81A-F60F-4083-9D26-CF445D7666F9}" destId="{E3D6D01D-C1F3-467D-84C2-ACBA0B17464A}" srcOrd="0" destOrd="0" parTransId="{34C0E922-CF7D-4FB5-A7F9-EC01D145B50F}" sibTransId="{5B38F972-5188-4309-8BC1-C5E76524084C}"/>
    <dgm:cxn modelId="{C676E0F2-1999-4C08-B22F-B81386607188}" type="presOf" srcId="{F078CC9C-46AF-4AF1-91CC-EB8597373E69}" destId="{3017F493-1C72-4C0C-8D26-AF7F6CEDC501}" srcOrd="0" destOrd="0" presId="urn:microsoft.com/office/officeart/2005/8/layout/bList2#2"/>
    <dgm:cxn modelId="{42E9554D-C341-41CC-B3AB-BB9CA192D428}" type="presOf" srcId="{4960CB31-FD3A-45CE-B4D1-D0715FA8893B}" destId="{371EC445-C6C0-4D40-8BE3-483BF1E1B4AD}" srcOrd="0" destOrd="0" presId="urn:microsoft.com/office/officeart/2005/8/layout/bList2#2"/>
    <dgm:cxn modelId="{7ED55F75-04E3-4AF4-AFB5-D95F4BF7DD5F}" type="presOf" srcId="{1AB87CE6-F16B-4AEA-B24E-33E126A8E10E}" destId="{F20ADC3A-DC01-4AB7-9C8A-1C5273D874F8}" srcOrd="0" destOrd="1" presId="urn:microsoft.com/office/officeart/2005/8/layout/bList2#2"/>
    <dgm:cxn modelId="{1299E1E8-D14D-4912-BF75-2BEBFC12ED7D}" srcId="{4960CB31-FD3A-45CE-B4D1-D0715FA8893B}" destId="{E30714AE-B4D7-4624-AC91-840F3595B152}" srcOrd="1" destOrd="0" parTransId="{8A1C2924-66CA-4C53-857F-3D38C4DD0D24}" sibTransId="{E3ED77C1-FA0E-4BB6-91E6-BD1EE7040D40}"/>
    <dgm:cxn modelId="{BBC2C4C4-8C4E-4649-B446-CE25ABE0C632}" srcId="{C286CAF9-6BA7-4683-8CCF-FC697016EAB8}" destId="{26984151-9240-49EF-B6B2-3DFFAEF20AEB}" srcOrd="1" destOrd="0" parTransId="{2C27AA19-6281-47B1-8315-E3FBC0C13471}" sibTransId="{74F10A86-6AF2-4442-9C1F-6FBCD9B3BC9E}"/>
    <dgm:cxn modelId="{67BD07A8-3A26-4EA3-A448-A6CB04880626}" type="presOf" srcId="{285DDA70-2A4F-43AA-8878-B09F492BD0AF}" destId="{4CA4FD4D-324C-41DB-AC73-7AD16C4AEF5E}" srcOrd="0" destOrd="0" presId="urn:microsoft.com/office/officeart/2005/8/layout/bList2#2"/>
    <dgm:cxn modelId="{5CE61AFB-F9D8-4835-BE6B-4E9B037F290B}" type="presParOf" srcId="{3ED8A83F-2E19-48E7-9F4C-24E4DEEF5FC4}" destId="{111DDD75-CE80-45FC-AA0F-849AF8EEB0C7}" srcOrd="0" destOrd="0" presId="urn:microsoft.com/office/officeart/2005/8/layout/bList2#2"/>
    <dgm:cxn modelId="{299173F9-B72F-4F56-B243-0B4730BB99B8}" type="presParOf" srcId="{111DDD75-CE80-45FC-AA0F-849AF8EEB0C7}" destId="{E48A65DD-9A88-495F-B4AA-D2CAD307D2BA}" srcOrd="0" destOrd="0" presId="urn:microsoft.com/office/officeart/2005/8/layout/bList2#2"/>
    <dgm:cxn modelId="{693DD422-D8F1-42AD-9C46-2A0E9067B0F3}" type="presParOf" srcId="{111DDD75-CE80-45FC-AA0F-849AF8EEB0C7}" destId="{371EC445-C6C0-4D40-8BE3-483BF1E1B4AD}" srcOrd="1" destOrd="0" presId="urn:microsoft.com/office/officeart/2005/8/layout/bList2#2"/>
    <dgm:cxn modelId="{967DF9BF-AC0B-41FD-A56E-C995EC31A3F4}" type="presParOf" srcId="{111DDD75-CE80-45FC-AA0F-849AF8EEB0C7}" destId="{64FB5B68-14FC-415C-AE81-DC982940C70E}" srcOrd="2" destOrd="0" presId="urn:microsoft.com/office/officeart/2005/8/layout/bList2#2"/>
    <dgm:cxn modelId="{62B6D7DF-027F-4294-9EEF-8FA36115DC0B}" type="presParOf" srcId="{111DDD75-CE80-45FC-AA0F-849AF8EEB0C7}" destId="{C6A4FECD-C806-4CC5-87A8-9EA503AAD913}" srcOrd="3" destOrd="0" presId="urn:microsoft.com/office/officeart/2005/8/layout/bList2#2"/>
    <dgm:cxn modelId="{98AB6D36-61BD-4225-AA1A-EB4BB0FE1D99}" type="presParOf" srcId="{3ED8A83F-2E19-48E7-9F4C-24E4DEEF5FC4}" destId="{EDBA3041-FD29-4536-898B-F5AAE8EFF172}" srcOrd="1" destOrd="0" presId="urn:microsoft.com/office/officeart/2005/8/layout/bList2#2"/>
    <dgm:cxn modelId="{9E41D1AC-86DC-4ABE-BAE3-AFD7833C1BA4}" type="presParOf" srcId="{3ED8A83F-2E19-48E7-9F4C-24E4DEEF5FC4}" destId="{CD17C095-B7C6-4BE0-928F-B5B55E7B636E}" srcOrd="2" destOrd="0" presId="urn:microsoft.com/office/officeart/2005/8/layout/bList2#2"/>
    <dgm:cxn modelId="{86BCF68C-1E46-4BB7-A5B7-0A1BAEB9A70F}" type="presParOf" srcId="{CD17C095-B7C6-4BE0-928F-B5B55E7B636E}" destId="{4CA4FD4D-324C-41DB-AC73-7AD16C4AEF5E}" srcOrd="0" destOrd="0" presId="urn:microsoft.com/office/officeart/2005/8/layout/bList2#2"/>
    <dgm:cxn modelId="{04BFA2C6-1254-4AA1-B731-AD46BE1AC7EF}" type="presParOf" srcId="{CD17C095-B7C6-4BE0-928F-B5B55E7B636E}" destId="{053EBCBB-63B5-447A-9DB0-A6560E99041B}" srcOrd="1" destOrd="0" presId="urn:microsoft.com/office/officeart/2005/8/layout/bList2#2"/>
    <dgm:cxn modelId="{608AEFAC-D878-43CB-A42E-22E02C42003D}" type="presParOf" srcId="{CD17C095-B7C6-4BE0-928F-B5B55E7B636E}" destId="{DD7E20E2-469E-454F-B6D7-BAA72331D514}" srcOrd="2" destOrd="0" presId="urn:microsoft.com/office/officeart/2005/8/layout/bList2#2"/>
    <dgm:cxn modelId="{55508A53-04AA-4A45-8D30-62D2B0EA6774}" type="presParOf" srcId="{CD17C095-B7C6-4BE0-928F-B5B55E7B636E}" destId="{4CEE5712-61EE-45C9-8638-E2A286008238}" srcOrd="3" destOrd="0" presId="urn:microsoft.com/office/officeart/2005/8/layout/bList2#2"/>
    <dgm:cxn modelId="{D703DBE4-131A-4272-BA0B-4CA6EBF0F583}" type="presParOf" srcId="{3ED8A83F-2E19-48E7-9F4C-24E4DEEF5FC4}" destId="{3017F493-1C72-4C0C-8D26-AF7F6CEDC501}" srcOrd="3" destOrd="0" presId="urn:microsoft.com/office/officeart/2005/8/layout/bList2#2"/>
    <dgm:cxn modelId="{140154E5-2E3F-4E69-9A41-C616E677DBDB}" type="presParOf" srcId="{3ED8A83F-2E19-48E7-9F4C-24E4DEEF5FC4}" destId="{6733296C-1034-4740-BAEE-9AFB867C86A3}" srcOrd="4" destOrd="0" presId="urn:microsoft.com/office/officeart/2005/8/layout/bList2#2"/>
    <dgm:cxn modelId="{E04EAE54-29DA-4243-8124-31B9F1AE7C1C}" type="presParOf" srcId="{6733296C-1034-4740-BAEE-9AFB867C86A3}" destId="{F20ADC3A-DC01-4AB7-9C8A-1C5273D874F8}" srcOrd="0" destOrd="0" presId="urn:microsoft.com/office/officeart/2005/8/layout/bList2#2"/>
    <dgm:cxn modelId="{21F30AE1-70D0-4E9B-A93C-B9F1EDCC0013}" type="presParOf" srcId="{6733296C-1034-4740-BAEE-9AFB867C86A3}" destId="{B436DFE3-4A55-439C-A8C7-61F221E63A86}" srcOrd="1" destOrd="0" presId="urn:microsoft.com/office/officeart/2005/8/layout/bList2#2"/>
    <dgm:cxn modelId="{1F84460E-19A4-4EFB-AB17-45D1B78A6DE0}" type="presParOf" srcId="{6733296C-1034-4740-BAEE-9AFB867C86A3}" destId="{57425403-FA07-433E-98F0-766228C57B49}" srcOrd="2" destOrd="0" presId="urn:microsoft.com/office/officeart/2005/8/layout/bList2#2"/>
    <dgm:cxn modelId="{A8B8D816-CE94-46A9-A48D-2712AFEC6EEB}" type="presParOf" srcId="{6733296C-1034-4740-BAEE-9AFB867C86A3}" destId="{AE54D91B-B465-45F3-A976-BD1184A3DA94}" srcOrd="3" destOrd="0" presId="urn:microsoft.com/office/officeart/2005/8/layout/bList2#2"/>
  </dgm:cxnLst>
  <dgm:bg/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AE4B80C-5951-4EB7-9D75-0472265D54DB}" type="doc">
      <dgm:prSet loTypeId="urn:microsoft.com/office/officeart/2005/8/layout/vList4#2" loCatId="list" qsTypeId="urn:microsoft.com/office/officeart/2005/8/quickstyle/simple1#1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07EC728A-A91B-45DB-BAB5-FED68C8048C8}">
      <dgm:prSet phldrT="[文本]" custT="1"/>
      <dgm:spPr>
        <a:xfrm>
          <a:off x="0" y="1424295"/>
          <a:ext cx="5500726" cy="1294813"/>
        </a:xfrm>
        <a:solidFill>
          <a:srgbClr val="9BBB59">
            <a:hueOff val="5625132"/>
            <a:satOff val="-8440"/>
            <a:lumOff val="-137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altLang="zh-CN" sz="1400" b="1" dirty="0" smtClean="0">
              <a:solidFill>
                <a:schemeClr val="tx1"/>
              </a:solidFill>
              <a:latin typeface="+mn-lt"/>
              <a:ea typeface="黑体" pitchFamily="2" charset="-122"/>
              <a:cs typeface="+mn-cs"/>
            </a:rPr>
            <a:t>CERN</a:t>
          </a:r>
          <a:r>
            <a:rPr lang="zh-CN" altLang="en-US" sz="1400" b="1" dirty="0" smtClean="0">
              <a:solidFill>
                <a:schemeClr val="tx1"/>
              </a:solidFill>
              <a:latin typeface="+mn-lt"/>
              <a:ea typeface="黑体" pitchFamily="2" charset="-122"/>
              <a:cs typeface="+mn-cs"/>
            </a:rPr>
            <a:t>每秒产生数据</a:t>
          </a:r>
          <a:r>
            <a:rPr lang="en-US" altLang="en-US" sz="1400" b="1" dirty="0" smtClean="0">
              <a:solidFill>
                <a:schemeClr val="tx1"/>
              </a:solidFill>
              <a:latin typeface="+mn-lt"/>
              <a:ea typeface="黑体" pitchFamily="2" charset="-122"/>
              <a:cs typeface="+mn-cs"/>
            </a:rPr>
            <a:t>40TB</a:t>
          </a:r>
          <a:endParaRPr lang="zh-CN" altLang="en-US" sz="1400" b="1" dirty="0">
            <a:solidFill>
              <a:schemeClr val="tx1"/>
            </a:solidFill>
            <a:latin typeface="+mn-lt"/>
            <a:ea typeface="黑体" pitchFamily="2" charset="-122"/>
            <a:cs typeface="+mn-cs"/>
          </a:endParaRPr>
        </a:p>
      </dgm:t>
    </dgm:pt>
    <dgm:pt modelId="{3428545C-6F84-4098-86B6-FBAFC7103EAE}" type="parTrans" cxnId="{82E0D9C7-2431-4752-8266-D57C1263ABE6}">
      <dgm:prSet/>
      <dgm:spPr/>
      <dgm:t>
        <a:bodyPr/>
        <a:lstStyle/>
        <a:p>
          <a:endParaRPr lang="zh-CN" altLang="en-US" sz="1600"/>
        </a:p>
      </dgm:t>
    </dgm:pt>
    <dgm:pt modelId="{156116D2-16A5-4E37-98E7-97F981B19D4D}" type="sibTrans" cxnId="{82E0D9C7-2431-4752-8266-D57C1263ABE6}">
      <dgm:prSet/>
      <dgm:spPr/>
      <dgm:t>
        <a:bodyPr/>
        <a:lstStyle/>
        <a:p>
          <a:endParaRPr lang="zh-CN" altLang="en-US" sz="1600"/>
        </a:p>
      </dgm:t>
    </dgm:pt>
    <dgm:pt modelId="{F910611E-49B6-49EB-A48E-8DC04647D4BB}">
      <dgm:prSet phldrT="[文本]" custT="1"/>
      <dgm:spPr>
        <a:xfrm>
          <a:off x="0" y="2848590"/>
          <a:ext cx="5500726" cy="1294813"/>
        </a:xfrm>
        <a:solidFill>
          <a:srgbClr val="00B0F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spcAft>
              <a:spcPts val="0"/>
            </a:spcAft>
          </a:pPr>
          <a:r>
            <a:rPr lang="en-US" altLang="zh-CN" sz="1400" b="1" dirty="0" err="1" smtClean="0">
              <a:solidFill>
                <a:schemeClr val="tx1"/>
              </a:solidFill>
              <a:latin typeface="+mn-lt"/>
              <a:ea typeface="黑体" pitchFamily="2" charset="-122"/>
              <a:cs typeface="+mn-cs"/>
            </a:rPr>
            <a:t>Facebook</a:t>
          </a:r>
          <a:r>
            <a:rPr lang="zh-CN" altLang="en-US" sz="1400" b="1" dirty="0" smtClean="0">
              <a:solidFill>
                <a:schemeClr val="tx1"/>
              </a:solidFill>
              <a:latin typeface="+mn-lt"/>
              <a:ea typeface="黑体" pitchFamily="2" charset="-122"/>
              <a:cs typeface="+mn-cs"/>
            </a:rPr>
            <a:t>拥有</a:t>
          </a:r>
          <a:r>
            <a:rPr lang="en-US" altLang="zh-CN" sz="1400" b="1" dirty="0" smtClean="0">
              <a:solidFill>
                <a:schemeClr val="tx1"/>
              </a:solidFill>
              <a:latin typeface="+mn-lt"/>
              <a:ea typeface="黑体" pitchFamily="2" charset="-122"/>
              <a:cs typeface="+mn-cs"/>
            </a:rPr>
            <a:t>400</a:t>
          </a:r>
          <a:r>
            <a:rPr lang="zh-CN" altLang="en-US" sz="1400" b="1" dirty="0" smtClean="0">
              <a:solidFill>
                <a:schemeClr val="tx1"/>
              </a:solidFill>
              <a:latin typeface="+mn-lt"/>
              <a:ea typeface="黑体" pitchFamily="2" charset="-122"/>
              <a:cs typeface="+mn-cs"/>
            </a:rPr>
            <a:t>百万用户</a:t>
          </a:r>
          <a:r>
            <a:rPr lang="en-US" altLang="zh-CN" sz="1400" b="1" dirty="0" smtClean="0">
              <a:solidFill>
                <a:schemeClr val="tx1"/>
              </a:solidFill>
              <a:latin typeface="+mn-lt"/>
              <a:ea typeface="黑体" pitchFamily="2" charset="-122"/>
              <a:cs typeface="+mn-cs"/>
            </a:rPr>
            <a:t>, 400</a:t>
          </a:r>
          <a:r>
            <a:rPr lang="zh-CN" altLang="en-US" sz="1400" b="1" dirty="0" smtClean="0">
              <a:solidFill>
                <a:schemeClr val="tx1"/>
              </a:solidFill>
              <a:latin typeface="+mn-lt"/>
              <a:ea typeface="黑体" pitchFamily="2" charset="-122"/>
              <a:cs typeface="+mn-cs"/>
            </a:rPr>
            <a:t>亿照片</a:t>
          </a:r>
          <a:endParaRPr lang="zh-CN" altLang="en-US" sz="1400" b="1" dirty="0">
            <a:solidFill>
              <a:schemeClr val="tx1"/>
            </a:solidFill>
            <a:latin typeface="+mn-lt"/>
            <a:ea typeface="黑体" pitchFamily="2" charset="-122"/>
            <a:cs typeface="+mn-cs"/>
          </a:endParaRPr>
        </a:p>
      </dgm:t>
    </dgm:pt>
    <dgm:pt modelId="{AE2F0526-15A6-4EC0-905E-67209C0B4925}" type="parTrans" cxnId="{6D3A1E25-FD90-4A81-A8F5-A864B6DF8C9C}">
      <dgm:prSet/>
      <dgm:spPr/>
      <dgm:t>
        <a:bodyPr/>
        <a:lstStyle/>
        <a:p>
          <a:endParaRPr lang="zh-CN" altLang="en-US" sz="1600"/>
        </a:p>
      </dgm:t>
    </dgm:pt>
    <dgm:pt modelId="{BE7386FA-39C4-4BBF-8D82-8602B11F1128}" type="sibTrans" cxnId="{6D3A1E25-FD90-4A81-A8F5-A864B6DF8C9C}">
      <dgm:prSet/>
      <dgm:spPr/>
      <dgm:t>
        <a:bodyPr/>
        <a:lstStyle/>
        <a:p>
          <a:endParaRPr lang="zh-CN" altLang="en-US" sz="1600"/>
        </a:p>
      </dgm:t>
    </dgm:pt>
    <dgm:pt modelId="{9C47B91F-D2F6-4C99-80DA-F121183526BF}" type="pres">
      <dgm:prSet presAssocID="{6AE4B80C-5951-4EB7-9D75-0472265D54DB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299AB07-F2BC-4BB8-9801-A3851D708E0C}" type="pres">
      <dgm:prSet presAssocID="{07EC728A-A91B-45DB-BAB5-FED68C8048C8}" presName="comp" presStyleCnt="0"/>
      <dgm:spPr/>
    </dgm:pt>
    <dgm:pt modelId="{7BBEBE32-5138-4ED1-8A78-537C6869A917}" type="pres">
      <dgm:prSet presAssocID="{07EC728A-A91B-45DB-BAB5-FED68C8048C8}" presName="box" presStyleLbl="node1" presStyleIdx="0" presStyleCnt="2" custLinFactNeighborY="-11670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zh-CN" altLang="en-US"/>
        </a:p>
      </dgm:t>
    </dgm:pt>
    <dgm:pt modelId="{F021F7CA-DEC6-491A-8F97-081148A55FCA}" type="pres">
      <dgm:prSet presAssocID="{07EC728A-A91B-45DB-BAB5-FED68C8048C8}" presName="img" presStyleLbl="fgImgPlace1" presStyleIdx="0" presStyleCnt="2" custLinFactNeighborX="-2232" custLinFactNeighborY="-11045"/>
      <dgm:spPr>
        <a:xfrm>
          <a:off x="129481" y="1553776"/>
          <a:ext cx="1100145" cy="103585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 cstate="email">
            <a:extLst/>
          </a:blip>
          <a:stretch>
            <a:fillRect/>
          </a:stretch>
        </a:blip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endParaRPr lang="zh-CN" altLang="en-US"/>
        </a:p>
      </dgm:t>
    </dgm:pt>
    <dgm:pt modelId="{FD208B18-15C4-40D5-83C0-79C31D73A0CF}" type="pres">
      <dgm:prSet presAssocID="{07EC728A-A91B-45DB-BAB5-FED68C8048C8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3AAFC23-7D66-45EC-9816-57EB298B151C}" type="pres">
      <dgm:prSet presAssocID="{156116D2-16A5-4E37-98E7-97F981B19D4D}" presName="spacer" presStyleCnt="0"/>
      <dgm:spPr/>
    </dgm:pt>
    <dgm:pt modelId="{97009E60-CBBD-4BC9-A806-49B4ADAB24F6}" type="pres">
      <dgm:prSet presAssocID="{F910611E-49B6-49EB-A48E-8DC04647D4BB}" presName="comp" presStyleCnt="0"/>
      <dgm:spPr/>
    </dgm:pt>
    <dgm:pt modelId="{E9BB15E2-4580-443D-BC91-6F61C407411C}" type="pres">
      <dgm:prSet presAssocID="{F910611E-49B6-49EB-A48E-8DC04647D4BB}" presName="box" presStyleLbl="node1" presStyleIdx="1" presStyleCnt="2" custLinFactNeighborY="-17883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zh-CN" altLang="en-US"/>
        </a:p>
      </dgm:t>
    </dgm:pt>
    <dgm:pt modelId="{03D71C70-B943-47C6-BF9B-14B27E713173}" type="pres">
      <dgm:prSet presAssocID="{F910611E-49B6-49EB-A48E-8DC04647D4BB}" presName="img" presStyleLbl="fgImgPlace1" presStyleIdx="1" presStyleCnt="2" custLinFactNeighborY="-22222"/>
      <dgm:spPr>
        <a:xfrm>
          <a:off x="129481" y="2978071"/>
          <a:ext cx="1100145" cy="103585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>
            <a:extLst/>
          </a:blip>
          <a:stretch>
            <a:fillRect/>
          </a:stretch>
        </a:blip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endParaRPr lang="zh-CN" altLang="en-US"/>
        </a:p>
      </dgm:t>
    </dgm:pt>
    <dgm:pt modelId="{9A3F8DE5-50D9-4DC3-BCF7-9F06CF9C7C42}" type="pres">
      <dgm:prSet presAssocID="{F910611E-49B6-49EB-A48E-8DC04647D4BB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C213A7A-3185-4C15-8316-C4249AD189AE}" type="presOf" srcId="{07EC728A-A91B-45DB-BAB5-FED68C8048C8}" destId="{FD208B18-15C4-40D5-83C0-79C31D73A0CF}" srcOrd="1" destOrd="0" presId="urn:microsoft.com/office/officeart/2005/8/layout/vList4#2"/>
    <dgm:cxn modelId="{6D3A1E25-FD90-4A81-A8F5-A864B6DF8C9C}" srcId="{6AE4B80C-5951-4EB7-9D75-0472265D54DB}" destId="{F910611E-49B6-49EB-A48E-8DC04647D4BB}" srcOrd="1" destOrd="0" parTransId="{AE2F0526-15A6-4EC0-905E-67209C0B4925}" sibTransId="{BE7386FA-39C4-4BBF-8D82-8602B11F1128}"/>
    <dgm:cxn modelId="{82E0D9C7-2431-4752-8266-D57C1263ABE6}" srcId="{6AE4B80C-5951-4EB7-9D75-0472265D54DB}" destId="{07EC728A-A91B-45DB-BAB5-FED68C8048C8}" srcOrd="0" destOrd="0" parTransId="{3428545C-6F84-4098-86B6-FBAFC7103EAE}" sibTransId="{156116D2-16A5-4E37-98E7-97F981B19D4D}"/>
    <dgm:cxn modelId="{282660A6-488E-4D13-9C23-B73CA31F94B1}" type="presOf" srcId="{F910611E-49B6-49EB-A48E-8DC04647D4BB}" destId="{9A3F8DE5-50D9-4DC3-BCF7-9F06CF9C7C42}" srcOrd="1" destOrd="0" presId="urn:microsoft.com/office/officeart/2005/8/layout/vList4#2"/>
    <dgm:cxn modelId="{DF3C22CC-2CBE-42CD-9960-A1CF0CE67332}" type="presOf" srcId="{F910611E-49B6-49EB-A48E-8DC04647D4BB}" destId="{E9BB15E2-4580-443D-BC91-6F61C407411C}" srcOrd="0" destOrd="0" presId="urn:microsoft.com/office/officeart/2005/8/layout/vList4#2"/>
    <dgm:cxn modelId="{6A253BD0-7291-43FE-AB05-1115C99F86C3}" type="presOf" srcId="{07EC728A-A91B-45DB-BAB5-FED68C8048C8}" destId="{7BBEBE32-5138-4ED1-8A78-537C6869A917}" srcOrd="0" destOrd="0" presId="urn:microsoft.com/office/officeart/2005/8/layout/vList4#2"/>
    <dgm:cxn modelId="{0FCB349D-58ED-45DA-826F-C74FF559CD0A}" type="presOf" srcId="{6AE4B80C-5951-4EB7-9D75-0472265D54DB}" destId="{9C47B91F-D2F6-4C99-80DA-F121183526BF}" srcOrd="0" destOrd="0" presId="urn:microsoft.com/office/officeart/2005/8/layout/vList4#2"/>
    <dgm:cxn modelId="{988128E7-8515-43F5-B950-A7A49D452FF5}" type="presParOf" srcId="{9C47B91F-D2F6-4C99-80DA-F121183526BF}" destId="{F299AB07-F2BC-4BB8-9801-A3851D708E0C}" srcOrd="0" destOrd="0" presId="urn:microsoft.com/office/officeart/2005/8/layout/vList4#2"/>
    <dgm:cxn modelId="{BC93C7A4-BE8B-4960-8ED8-9931EAE573C5}" type="presParOf" srcId="{F299AB07-F2BC-4BB8-9801-A3851D708E0C}" destId="{7BBEBE32-5138-4ED1-8A78-537C6869A917}" srcOrd="0" destOrd="0" presId="urn:microsoft.com/office/officeart/2005/8/layout/vList4#2"/>
    <dgm:cxn modelId="{9B5EF624-0BA8-48C4-A610-6C9602F67B7A}" type="presParOf" srcId="{F299AB07-F2BC-4BB8-9801-A3851D708E0C}" destId="{F021F7CA-DEC6-491A-8F97-081148A55FCA}" srcOrd="1" destOrd="0" presId="urn:microsoft.com/office/officeart/2005/8/layout/vList4#2"/>
    <dgm:cxn modelId="{9BAB46DF-42BD-43C2-B06D-E1E88F5A299B}" type="presParOf" srcId="{F299AB07-F2BC-4BB8-9801-A3851D708E0C}" destId="{FD208B18-15C4-40D5-83C0-79C31D73A0CF}" srcOrd="2" destOrd="0" presId="urn:microsoft.com/office/officeart/2005/8/layout/vList4#2"/>
    <dgm:cxn modelId="{93D58535-FA87-464F-A157-C10610A1D541}" type="presParOf" srcId="{9C47B91F-D2F6-4C99-80DA-F121183526BF}" destId="{13AAFC23-7D66-45EC-9816-57EB298B151C}" srcOrd="1" destOrd="0" presId="urn:microsoft.com/office/officeart/2005/8/layout/vList4#2"/>
    <dgm:cxn modelId="{84A8CDB3-B7DC-4BC2-AE73-2FB35694D1A6}" type="presParOf" srcId="{9C47B91F-D2F6-4C99-80DA-F121183526BF}" destId="{97009E60-CBBD-4BC9-A806-49B4ADAB24F6}" srcOrd="2" destOrd="0" presId="urn:microsoft.com/office/officeart/2005/8/layout/vList4#2"/>
    <dgm:cxn modelId="{D28065F1-313D-4D6E-9B9C-DB457E7C33B0}" type="presParOf" srcId="{97009E60-CBBD-4BC9-A806-49B4ADAB24F6}" destId="{E9BB15E2-4580-443D-BC91-6F61C407411C}" srcOrd="0" destOrd="0" presId="urn:microsoft.com/office/officeart/2005/8/layout/vList4#2"/>
    <dgm:cxn modelId="{D678FB01-D8F4-4F53-9931-0E58B8A02081}" type="presParOf" srcId="{97009E60-CBBD-4BC9-A806-49B4ADAB24F6}" destId="{03D71C70-B943-47C6-BF9B-14B27E713173}" srcOrd="1" destOrd="0" presId="urn:microsoft.com/office/officeart/2005/8/layout/vList4#2"/>
    <dgm:cxn modelId="{DFE925B3-5A7D-4063-AE97-8FC436555405}" type="presParOf" srcId="{97009E60-CBBD-4BC9-A806-49B4ADAB24F6}" destId="{9A3F8DE5-50D9-4DC3-BCF7-9F06CF9C7C42}" srcOrd="2" destOrd="0" presId="urn:microsoft.com/office/officeart/2005/8/layout/vList4#2"/>
  </dgm:cxnLst>
  <dgm:bg/>
  <dgm:whole/>
  <dgm:extLst>
    <a:ext uri="http://schemas.microsoft.com/office/drawing/2008/diagram">
      <dsp:dataModelExt xmlns:dsp="http://schemas.microsoft.com/office/drawing/2008/diagram" xmlns="" relId="rId1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AE4B80C-5951-4EB7-9D75-0472265D54DB}" type="doc">
      <dgm:prSet loTypeId="urn:microsoft.com/office/officeart/2005/8/layout/vList4#2" loCatId="list" qsTypeId="urn:microsoft.com/office/officeart/2005/8/quickstyle/simple1#1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07EC728A-A91B-45DB-BAB5-FED68C8048C8}">
      <dgm:prSet phldrT="[文本]" custT="1"/>
      <dgm:spPr>
        <a:xfrm>
          <a:off x="0" y="1424295"/>
          <a:ext cx="5500726" cy="1294813"/>
        </a:xfrm>
        <a:solidFill>
          <a:srgbClr val="9BBB59">
            <a:hueOff val="5625132"/>
            <a:satOff val="-8440"/>
            <a:lumOff val="-137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zh-CN" altLang="en-US" sz="1200" b="1" i="1" u="none" dirty="0" smtClean="0">
              <a:solidFill>
                <a:schemeClr val="tx1"/>
              </a:solidFill>
              <a:latin typeface="+mn-lt"/>
              <a:ea typeface="黑体" pitchFamily="49" charset="-122"/>
              <a:sym typeface="Wingdings" pitchFamily="2" charset="2"/>
            </a:rPr>
            <a:t>拼写检查：</a:t>
          </a:r>
          <a:r>
            <a:rPr lang="zh-CN" altLang="en-US" sz="1200" b="0" dirty="0" smtClean="0">
              <a:solidFill>
                <a:schemeClr val="tx1"/>
              </a:solidFill>
              <a:latin typeface="+mn-lt"/>
              <a:ea typeface="黑体" pitchFamily="2" charset="-122"/>
            </a:rPr>
            <a:t>微软</a:t>
          </a:r>
          <a:r>
            <a:rPr lang="en-US" altLang="zh-CN" sz="1200" b="0" dirty="0" smtClean="0">
              <a:solidFill>
                <a:schemeClr val="tx1"/>
              </a:solidFill>
              <a:latin typeface="+mn-lt"/>
              <a:ea typeface="黑体" pitchFamily="2" charset="-122"/>
            </a:rPr>
            <a:t>20</a:t>
          </a:r>
          <a:r>
            <a:rPr lang="zh-CN" altLang="en-US" sz="1200" b="0" dirty="0" smtClean="0">
              <a:solidFill>
                <a:schemeClr val="tx1"/>
              </a:solidFill>
              <a:latin typeface="+mn-lt"/>
              <a:ea typeface="黑体" pitchFamily="2" charset="-122"/>
            </a:rPr>
            <a:t>年花费数百万美元，</a:t>
          </a:r>
          <a:r>
            <a:rPr lang="en-US" altLang="zh-CN" sz="1200" b="0" dirty="0" smtClean="0">
              <a:solidFill>
                <a:schemeClr val="tx1"/>
              </a:solidFill>
              <a:latin typeface="+mn-lt"/>
              <a:ea typeface="黑体" pitchFamily="2" charset="-122"/>
            </a:rPr>
            <a:t>Google</a:t>
          </a:r>
          <a:r>
            <a:rPr lang="zh-CN" altLang="en-US" sz="1200" b="0" dirty="0" smtClean="0">
              <a:solidFill>
                <a:schemeClr val="tx1"/>
              </a:solidFill>
              <a:latin typeface="+mn-lt"/>
              <a:ea typeface="黑体" pitchFamily="2" charset="-122"/>
            </a:rPr>
            <a:t>基于用户数据分析</a:t>
          </a:r>
          <a:endParaRPr lang="en-US" altLang="zh-CN" sz="1200" b="0" i="1" u="none" dirty="0" smtClean="0">
            <a:solidFill>
              <a:schemeClr val="tx1"/>
            </a:solidFill>
            <a:latin typeface="+mn-lt"/>
            <a:ea typeface="黑体" pitchFamily="49" charset="-122"/>
            <a:sym typeface="Wingdings" pitchFamily="2" charset="2"/>
          </a:endParaRPr>
        </a:p>
      </dgm:t>
    </dgm:pt>
    <dgm:pt modelId="{3428545C-6F84-4098-86B6-FBAFC7103EAE}" type="parTrans" cxnId="{82E0D9C7-2431-4752-8266-D57C1263ABE6}">
      <dgm:prSet/>
      <dgm:spPr/>
      <dgm:t>
        <a:bodyPr/>
        <a:lstStyle/>
        <a:p>
          <a:endParaRPr lang="zh-CN" altLang="en-US" sz="1600">
            <a:solidFill>
              <a:schemeClr val="tx1"/>
            </a:solidFill>
          </a:endParaRPr>
        </a:p>
      </dgm:t>
    </dgm:pt>
    <dgm:pt modelId="{156116D2-16A5-4E37-98E7-97F981B19D4D}" type="sibTrans" cxnId="{82E0D9C7-2431-4752-8266-D57C1263ABE6}">
      <dgm:prSet/>
      <dgm:spPr/>
      <dgm:t>
        <a:bodyPr/>
        <a:lstStyle/>
        <a:p>
          <a:endParaRPr lang="zh-CN" altLang="en-US" sz="1600">
            <a:solidFill>
              <a:schemeClr val="tx1"/>
            </a:solidFill>
          </a:endParaRPr>
        </a:p>
      </dgm:t>
    </dgm:pt>
    <dgm:pt modelId="{F910611E-49B6-49EB-A48E-8DC04647D4BB}">
      <dgm:prSet phldrT="[文本]" custT="1"/>
      <dgm:spPr>
        <a:xfrm>
          <a:off x="0" y="2848590"/>
          <a:ext cx="5500726" cy="1294813"/>
        </a:xfrm>
        <a:solidFill>
          <a:srgbClr val="00B0F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spcAft>
              <a:spcPts val="0"/>
            </a:spcAft>
          </a:pPr>
          <a:r>
            <a:rPr lang="zh-CN" altLang="en-US" sz="1400" b="1" dirty="0" smtClean="0">
              <a:solidFill>
                <a:schemeClr val="tx1"/>
              </a:solidFill>
              <a:latin typeface="+mn-lt"/>
              <a:ea typeface="黑体" pitchFamily="2" charset="-122"/>
            </a:rPr>
            <a:t>数据医疗：</a:t>
          </a:r>
          <a:r>
            <a:rPr lang="zh-CN" altLang="en-US" sz="1400" b="0" dirty="0" smtClean="0">
              <a:solidFill>
                <a:schemeClr val="tx1"/>
              </a:solidFill>
              <a:latin typeface="+mn-lt"/>
              <a:ea typeface="黑体" pitchFamily="2" charset="-122"/>
            </a:rPr>
            <a:t>美国等发展</a:t>
          </a:r>
          <a:r>
            <a:rPr lang="en-US" altLang="en-US" sz="1400" b="0" dirty="0" smtClean="0">
              <a:solidFill>
                <a:schemeClr val="tx1"/>
              </a:solidFill>
              <a:latin typeface="+mn-lt"/>
              <a:ea typeface="黑体" pitchFamily="2" charset="-122"/>
            </a:rPr>
            <a:t>”</a:t>
          </a:r>
          <a:r>
            <a:rPr lang="en-US" altLang="zh-CN" sz="1400" b="0" dirty="0" smtClean="0">
              <a:solidFill>
                <a:schemeClr val="tx1"/>
              </a:solidFill>
              <a:latin typeface="+mn-lt"/>
              <a:ea typeface="黑体" pitchFamily="2" charset="-122"/>
            </a:rPr>
            <a:t>E</a:t>
          </a:r>
          <a:r>
            <a:rPr lang="en-US" altLang="en-US" sz="1400" b="0" dirty="0" smtClean="0">
              <a:solidFill>
                <a:schemeClr val="tx1"/>
              </a:solidFill>
              <a:latin typeface="+mn-lt"/>
              <a:ea typeface="黑体" pitchFamily="2" charset="-122"/>
            </a:rPr>
            <a:t>vidence</a:t>
          </a:r>
          <a:r>
            <a:rPr lang="en-US" altLang="zh-CN" sz="1400" b="0" dirty="0" smtClean="0">
              <a:solidFill>
                <a:schemeClr val="tx1"/>
              </a:solidFill>
              <a:latin typeface="+mn-lt"/>
              <a:ea typeface="黑体" pitchFamily="2" charset="-122"/>
            </a:rPr>
            <a:t>-</a:t>
          </a:r>
          <a:r>
            <a:rPr lang="en-US" altLang="en-US" sz="1400" b="0" dirty="0" smtClean="0">
              <a:solidFill>
                <a:schemeClr val="tx1"/>
              </a:solidFill>
              <a:latin typeface="+mn-lt"/>
              <a:ea typeface="黑体" pitchFamily="2" charset="-122"/>
            </a:rPr>
            <a:t>based</a:t>
          </a:r>
          <a:r>
            <a:rPr lang="zh-CN" altLang="en-US" sz="1400" b="0" dirty="0" smtClean="0">
              <a:solidFill>
                <a:schemeClr val="tx1"/>
              </a:solidFill>
              <a:latin typeface="+mn-lt"/>
              <a:ea typeface="黑体" pitchFamily="2" charset="-122"/>
            </a:rPr>
            <a:t> </a:t>
          </a:r>
          <a:r>
            <a:rPr lang="en-US" altLang="zh-CN" sz="1400" b="0" dirty="0" smtClean="0">
              <a:solidFill>
                <a:schemeClr val="tx1"/>
              </a:solidFill>
              <a:latin typeface="+mn-lt"/>
              <a:ea typeface="黑体" pitchFamily="2" charset="-122"/>
            </a:rPr>
            <a:t>M</a:t>
          </a:r>
          <a:r>
            <a:rPr lang="en-US" altLang="en-US" sz="1400" b="0" dirty="0" smtClean="0">
              <a:solidFill>
                <a:schemeClr val="tx1"/>
              </a:solidFill>
              <a:latin typeface="+mn-lt"/>
              <a:ea typeface="黑体" pitchFamily="2" charset="-122"/>
            </a:rPr>
            <a:t>edicine”</a:t>
          </a:r>
          <a:r>
            <a:rPr lang="zh-CN" altLang="en-US" sz="1400" b="0" dirty="0" smtClean="0">
              <a:solidFill>
                <a:schemeClr val="tx1"/>
              </a:solidFill>
              <a:latin typeface="+mn-lt"/>
              <a:ea typeface="黑体" pitchFamily="2" charset="-122"/>
            </a:rPr>
            <a:t>医疗</a:t>
          </a:r>
          <a:endParaRPr lang="zh-CN" altLang="en-US" sz="1400" b="0" dirty="0">
            <a:solidFill>
              <a:schemeClr val="tx1"/>
            </a:solidFill>
            <a:latin typeface="+mn-lt"/>
            <a:ea typeface="黑体" pitchFamily="2" charset="-122"/>
            <a:cs typeface="+mn-cs"/>
          </a:endParaRPr>
        </a:p>
      </dgm:t>
    </dgm:pt>
    <dgm:pt modelId="{AE2F0526-15A6-4EC0-905E-67209C0B4925}" type="parTrans" cxnId="{6D3A1E25-FD90-4A81-A8F5-A864B6DF8C9C}">
      <dgm:prSet/>
      <dgm:spPr/>
      <dgm:t>
        <a:bodyPr/>
        <a:lstStyle/>
        <a:p>
          <a:endParaRPr lang="zh-CN" altLang="en-US" sz="1600">
            <a:solidFill>
              <a:schemeClr val="tx1"/>
            </a:solidFill>
          </a:endParaRPr>
        </a:p>
      </dgm:t>
    </dgm:pt>
    <dgm:pt modelId="{BE7386FA-39C4-4BBF-8D82-8602B11F1128}" type="sibTrans" cxnId="{6D3A1E25-FD90-4A81-A8F5-A864B6DF8C9C}">
      <dgm:prSet/>
      <dgm:spPr/>
      <dgm:t>
        <a:bodyPr/>
        <a:lstStyle/>
        <a:p>
          <a:endParaRPr lang="zh-CN" altLang="en-US" sz="1600">
            <a:solidFill>
              <a:schemeClr val="tx1"/>
            </a:solidFill>
          </a:endParaRPr>
        </a:p>
      </dgm:t>
    </dgm:pt>
    <dgm:pt modelId="{9C47B91F-D2F6-4C99-80DA-F121183526BF}" type="pres">
      <dgm:prSet presAssocID="{6AE4B80C-5951-4EB7-9D75-0472265D54DB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F299AB07-F2BC-4BB8-9801-A3851D708E0C}" type="pres">
      <dgm:prSet presAssocID="{07EC728A-A91B-45DB-BAB5-FED68C8048C8}" presName="comp" presStyleCnt="0"/>
      <dgm:spPr/>
    </dgm:pt>
    <dgm:pt modelId="{7BBEBE32-5138-4ED1-8A78-537C6869A917}" type="pres">
      <dgm:prSet presAssocID="{07EC728A-A91B-45DB-BAB5-FED68C8048C8}" presName="box" presStyleLbl="node1" presStyleIdx="0" presStyleCnt="2" custScaleY="38185" custLinFactY="-70042" custLinFactNeighborY="-100000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zh-CN" altLang="en-US"/>
        </a:p>
      </dgm:t>
    </dgm:pt>
    <dgm:pt modelId="{F021F7CA-DEC6-491A-8F97-081148A55FCA}" type="pres">
      <dgm:prSet presAssocID="{07EC728A-A91B-45DB-BAB5-FED68C8048C8}" presName="img" presStyleLbl="fgImgPlace1" presStyleIdx="0" presStyleCnt="2" custScaleY="32260" custLinFactNeighborX="-21394" custLinFactNeighborY="-2496"/>
      <dgm:spPr>
        <a:xfrm>
          <a:off x="129481" y="1553776"/>
          <a:ext cx="1100145" cy="103585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 cstate="email">
            <a:extLst/>
          </a:blip>
          <a:stretch>
            <a:fillRect/>
          </a:stretch>
        </a:blip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endParaRPr lang="zh-CN" altLang="en-US"/>
        </a:p>
      </dgm:t>
    </dgm:pt>
    <dgm:pt modelId="{FD208B18-15C4-40D5-83C0-79C31D73A0CF}" type="pres">
      <dgm:prSet presAssocID="{07EC728A-A91B-45DB-BAB5-FED68C8048C8}" presName="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3AAFC23-7D66-45EC-9816-57EB298B151C}" type="pres">
      <dgm:prSet presAssocID="{156116D2-16A5-4E37-98E7-97F981B19D4D}" presName="spacer" presStyleCnt="0"/>
      <dgm:spPr/>
    </dgm:pt>
    <dgm:pt modelId="{97009E60-CBBD-4BC9-A806-49B4ADAB24F6}" type="pres">
      <dgm:prSet presAssocID="{F910611E-49B6-49EB-A48E-8DC04647D4BB}" presName="comp" presStyleCnt="0"/>
      <dgm:spPr/>
    </dgm:pt>
    <dgm:pt modelId="{E9BB15E2-4580-443D-BC91-6F61C407411C}" type="pres">
      <dgm:prSet presAssocID="{F910611E-49B6-49EB-A48E-8DC04647D4BB}" presName="box" presStyleLbl="node1" presStyleIdx="1" presStyleCnt="2" custScaleY="40986" custLinFactNeighborY="-8185"/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zh-CN" altLang="en-US"/>
        </a:p>
      </dgm:t>
    </dgm:pt>
    <dgm:pt modelId="{03D71C70-B943-47C6-BF9B-14B27E713173}" type="pres">
      <dgm:prSet presAssocID="{F910611E-49B6-49EB-A48E-8DC04647D4BB}" presName="img" presStyleLbl="fgImgPlace1" presStyleIdx="1" presStyleCnt="2" custScaleY="35301" custLinFactNeighborX="-15872" custLinFactNeighborY="-9864"/>
      <dgm:spPr>
        <a:xfrm>
          <a:off x="129481" y="2978071"/>
          <a:ext cx="1100145" cy="1035851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 cstate="email">
            <a:extLst/>
          </a:blip>
          <a:stretch>
            <a:fillRect/>
          </a:stretch>
        </a:blip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endParaRPr lang="zh-CN" altLang="en-US"/>
        </a:p>
      </dgm:t>
    </dgm:pt>
    <dgm:pt modelId="{9A3F8DE5-50D9-4DC3-BCF7-9F06CF9C7C42}" type="pres">
      <dgm:prSet presAssocID="{F910611E-49B6-49EB-A48E-8DC04647D4BB}" presName="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980A237-4806-4452-937E-1E880D80DBE6}" type="presOf" srcId="{6AE4B80C-5951-4EB7-9D75-0472265D54DB}" destId="{9C47B91F-D2F6-4C99-80DA-F121183526BF}" srcOrd="0" destOrd="0" presId="urn:microsoft.com/office/officeart/2005/8/layout/vList4#2"/>
    <dgm:cxn modelId="{6D3A1E25-FD90-4A81-A8F5-A864B6DF8C9C}" srcId="{6AE4B80C-5951-4EB7-9D75-0472265D54DB}" destId="{F910611E-49B6-49EB-A48E-8DC04647D4BB}" srcOrd="1" destOrd="0" parTransId="{AE2F0526-15A6-4EC0-905E-67209C0B4925}" sibTransId="{BE7386FA-39C4-4BBF-8D82-8602B11F1128}"/>
    <dgm:cxn modelId="{82E0D9C7-2431-4752-8266-D57C1263ABE6}" srcId="{6AE4B80C-5951-4EB7-9D75-0472265D54DB}" destId="{07EC728A-A91B-45DB-BAB5-FED68C8048C8}" srcOrd="0" destOrd="0" parTransId="{3428545C-6F84-4098-86B6-FBAFC7103EAE}" sibTransId="{156116D2-16A5-4E37-98E7-97F981B19D4D}"/>
    <dgm:cxn modelId="{1E58435A-B4F3-44BA-8F45-26BA028F27A1}" type="presOf" srcId="{07EC728A-A91B-45DB-BAB5-FED68C8048C8}" destId="{FD208B18-15C4-40D5-83C0-79C31D73A0CF}" srcOrd="1" destOrd="0" presId="urn:microsoft.com/office/officeart/2005/8/layout/vList4#2"/>
    <dgm:cxn modelId="{9702CFD8-CE02-457E-BA29-F7DE3C188A3E}" type="presOf" srcId="{F910611E-49B6-49EB-A48E-8DC04647D4BB}" destId="{9A3F8DE5-50D9-4DC3-BCF7-9F06CF9C7C42}" srcOrd="1" destOrd="0" presId="urn:microsoft.com/office/officeart/2005/8/layout/vList4#2"/>
    <dgm:cxn modelId="{869216C0-13B1-4DB8-9F4C-3BD1981F3CCB}" type="presOf" srcId="{07EC728A-A91B-45DB-BAB5-FED68C8048C8}" destId="{7BBEBE32-5138-4ED1-8A78-537C6869A917}" srcOrd="0" destOrd="0" presId="urn:microsoft.com/office/officeart/2005/8/layout/vList4#2"/>
    <dgm:cxn modelId="{87056086-5D82-4087-B3F0-071AAA73134B}" type="presOf" srcId="{F910611E-49B6-49EB-A48E-8DC04647D4BB}" destId="{E9BB15E2-4580-443D-BC91-6F61C407411C}" srcOrd="0" destOrd="0" presId="urn:microsoft.com/office/officeart/2005/8/layout/vList4#2"/>
    <dgm:cxn modelId="{EAA35BA1-0BED-41AD-88D1-73F2C532765E}" type="presParOf" srcId="{9C47B91F-D2F6-4C99-80DA-F121183526BF}" destId="{F299AB07-F2BC-4BB8-9801-A3851D708E0C}" srcOrd="0" destOrd="0" presId="urn:microsoft.com/office/officeart/2005/8/layout/vList4#2"/>
    <dgm:cxn modelId="{15408C48-F960-4CC3-9D7B-DD353674BFC9}" type="presParOf" srcId="{F299AB07-F2BC-4BB8-9801-A3851D708E0C}" destId="{7BBEBE32-5138-4ED1-8A78-537C6869A917}" srcOrd="0" destOrd="0" presId="urn:microsoft.com/office/officeart/2005/8/layout/vList4#2"/>
    <dgm:cxn modelId="{5B31E82F-CC7F-4BD7-8BFC-C4F870CA2B98}" type="presParOf" srcId="{F299AB07-F2BC-4BB8-9801-A3851D708E0C}" destId="{F021F7CA-DEC6-491A-8F97-081148A55FCA}" srcOrd="1" destOrd="0" presId="urn:microsoft.com/office/officeart/2005/8/layout/vList4#2"/>
    <dgm:cxn modelId="{B3F7E9CD-1500-4688-A50A-D0EBF8D6F581}" type="presParOf" srcId="{F299AB07-F2BC-4BB8-9801-A3851D708E0C}" destId="{FD208B18-15C4-40D5-83C0-79C31D73A0CF}" srcOrd="2" destOrd="0" presId="urn:microsoft.com/office/officeart/2005/8/layout/vList4#2"/>
    <dgm:cxn modelId="{609DB1D6-C28E-4968-950E-0B7C7B464CFE}" type="presParOf" srcId="{9C47B91F-D2F6-4C99-80DA-F121183526BF}" destId="{13AAFC23-7D66-45EC-9816-57EB298B151C}" srcOrd="1" destOrd="0" presId="urn:microsoft.com/office/officeart/2005/8/layout/vList4#2"/>
    <dgm:cxn modelId="{E3C04213-C3E2-4656-917A-4FFBE9E0D8A0}" type="presParOf" srcId="{9C47B91F-D2F6-4C99-80DA-F121183526BF}" destId="{97009E60-CBBD-4BC9-A806-49B4ADAB24F6}" srcOrd="2" destOrd="0" presId="urn:microsoft.com/office/officeart/2005/8/layout/vList4#2"/>
    <dgm:cxn modelId="{09DE327A-F4A1-49D0-8433-519827948B36}" type="presParOf" srcId="{97009E60-CBBD-4BC9-A806-49B4ADAB24F6}" destId="{E9BB15E2-4580-443D-BC91-6F61C407411C}" srcOrd="0" destOrd="0" presId="urn:microsoft.com/office/officeart/2005/8/layout/vList4#2"/>
    <dgm:cxn modelId="{06B7C535-13BA-4CD7-8DF5-3ED08A43405B}" type="presParOf" srcId="{97009E60-CBBD-4BC9-A806-49B4ADAB24F6}" destId="{03D71C70-B943-47C6-BF9B-14B27E713173}" srcOrd="1" destOrd="0" presId="urn:microsoft.com/office/officeart/2005/8/layout/vList4#2"/>
    <dgm:cxn modelId="{FFCCDDAA-DF7A-4913-814D-63CF206E56EF}" type="presParOf" srcId="{97009E60-CBBD-4BC9-A806-49B4ADAB24F6}" destId="{9A3F8DE5-50D9-4DC3-BCF7-9F06CF9C7C42}" srcOrd="2" destOrd="0" presId="urn:microsoft.com/office/officeart/2005/8/layout/vList4#2"/>
  </dgm:cxnLst>
  <dgm:bg/>
  <dgm:whole/>
  <dgm:extLst>
    <a:ext uri="http://schemas.microsoft.com/office/drawing/2008/diagram">
      <dsp:dataModelExt xmlns:dsp="http://schemas.microsoft.com/office/drawing/2008/diagram" xmlns="" relId="rId24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7B2C2CB-8CB3-4FC6-A2DD-ABA22A502A85}" type="doc">
      <dgm:prSet loTypeId="urn:microsoft.com/office/officeart/2005/8/layout/hList1" loCatId="list" qsTypeId="urn:microsoft.com/office/officeart/2005/8/quickstyle/simple1#2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E2CDA0A9-0AAC-4248-91B3-A026E8F2DF1A}">
      <dgm:prSet phldrT="[文本]" custT="1"/>
      <dgm:spPr/>
      <dgm:t>
        <a:bodyPr/>
        <a:lstStyle/>
        <a:p>
          <a:r>
            <a:rPr lang="zh-CN" altLang="en-US" sz="1800" b="1" dirty="0" smtClean="0">
              <a:solidFill>
                <a:schemeClr val="tx1"/>
              </a:solidFill>
              <a:latin typeface="+mn-lt"/>
              <a:ea typeface="黑体" pitchFamily="2" charset="-122"/>
            </a:rPr>
            <a:t>拼写检查</a:t>
          </a:r>
          <a:endParaRPr lang="zh-CN" altLang="en-US" sz="1800" b="1" dirty="0">
            <a:solidFill>
              <a:schemeClr val="tx1"/>
            </a:solidFill>
            <a:latin typeface="+mn-lt"/>
            <a:ea typeface="黑体" pitchFamily="2" charset="-122"/>
          </a:endParaRPr>
        </a:p>
      </dgm:t>
    </dgm:pt>
    <dgm:pt modelId="{78AE4DE7-49B5-4A52-AD6E-346185D6EBE2}" type="parTrans" cxnId="{295E56C6-2D4C-484E-A239-C1F0CBD6C91A}">
      <dgm:prSet/>
      <dgm:spPr/>
      <dgm:t>
        <a:bodyPr/>
        <a:lstStyle/>
        <a:p>
          <a:endParaRPr lang="zh-CN" altLang="en-US">
            <a:latin typeface="+mn-lt"/>
            <a:ea typeface="黑体" pitchFamily="2" charset="-122"/>
          </a:endParaRPr>
        </a:p>
      </dgm:t>
    </dgm:pt>
    <dgm:pt modelId="{1E635DA4-3BCC-4CA0-A48D-7CD2318D6F11}" type="sibTrans" cxnId="{295E56C6-2D4C-484E-A239-C1F0CBD6C91A}">
      <dgm:prSet/>
      <dgm:spPr/>
      <dgm:t>
        <a:bodyPr/>
        <a:lstStyle/>
        <a:p>
          <a:endParaRPr lang="zh-CN" altLang="en-US">
            <a:latin typeface="+mn-lt"/>
            <a:ea typeface="黑体" pitchFamily="2" charset="-122"/>
          </a:endParaRPr>
        </a:p>
      </dgm:t>
    </dgm:pt>
    <dgm:pt modelId="{85EAE840-CE55-48CB-928A-72AD2CD45D05}">
      <dgm:prSet phldrT="[文本]" custT="1"/>
      <dgm:spPr/>
      <dgm:t>
        <a:bodyPr/>
        <a:lstStyle/>
        <a:p>
          <a:r>
            <a:rPr lang="zh-CN" altLang="en-US" sz="1800" b="1" dirty="0" smtClean="0">
              <a:solidFill>
                <a:schemeClr val="tx1"/>
              </a:solidFill>
              <a:latin typeface="+mn-lt"/>
              <a:ea typeface="黑体" pitchFamily="2" charset="-122"/>
            </a:rPr>
            <a:t>医疗转变</a:t>
          </a:r>
          <a:endParaRPr lang="zh-CN" altLang="en-US" sz="1800" b="1" dirty="0">
            <a:solidFill>
              <a:schemeClr val="tx1"/>
            </a:solidFill>
            <a:latin typeface="+mn-lt"/>
            <a:ea typeface="黑体" pitchFamily="2" charset="-122"/>
          </a:endParaRPr>
        </a:p>
      </dgm:t>
    </dgm:pt>
    <dgm:pt modelId="{09A63991-815F-45FD-AF33-FAFD7CD8BAF0}" type="parTrans" cxnId="{9C764817-9708-4731-BB28-091FBC2D9C2B}">
      <dgm:prSet/>
      <dgm:spPr/>
      <dgm:t>
        <a:bodyPr/>
        <a:lstStyle/>
        <a:p>
          <a:endParaRPr lang="zh-CN" altLang="en-US">
            <a:latin typeface="+mn-lt"/>
            <a:ea typeface="黑体" pitchFamily="2" charset="-122"/>
          </a:endParaRPr>
        </a:p>
      </dgm:t>
    </dgm:pt>
    <dgm:pt modelId="{A9184099-A52A-4745-A893-E24F653238EA}" type="sibTrans" cxnId="{9C764817-9708-4731-BB28-091FBC2D9C2B}">
      <dgm:prSet/>
      <dgm:spPr/>
      <dgm:t>
        <a:bodyPr/>
        <a:lstStyle/>
        <a:p>
          <a:endParaRPr lang="zh-CN" altLang="en-US">
            <a:latin typeface="+mn-lt"/>
            <a:ea typeface="黑体" pitchFamily="2" charset="-122"/>
          </a:endParaRPr>
        </a:p>
      </dgm:t>
    </dgm:pt>
    <dgm:pt modelId="{02AA7624-BD4A-474E-9985-5AE5EB55C32D}">
      <dgm:prSet phldrT="[文本]" custT="1"/>
      <dgm:spPr/>
      <dgm:t>
        <a:bodyPr/>
        <a:lstStyle/>
        <a:p>
          <a:r>
            <a:rPr lang="zh-CN" altLang="en-US" sz="2000" dirty="0" smtClean="0">
              <a:latin typeface="+mn-lt"/>
              <a:ea typeface="黑体" pitchFamily="2" charset="-122"/>
            </a:rPr>
            <a:t>美国等发展</a:t>
          </a:r>
          <a:r>
            <a:rPr lang="en-US" altLang="en-US" sz="2000" b="1" dirty="0" smtClean="0">
              <a:latin typeface="+mn-lt"/>
              <a:ea typeface="黑体" pitchFamily="2" charset="-122"/>
            </a:rPr>
            <a:t>”</a:t>
          </a:r>
          <a:r>
            <a:rPr lang="en-US" altLang="zh-CN" sz="2000" b="1" dirty="0" smtClean="0">
              <a:latin typeface="+mn-lt"/>
              <a:ea typeface="黑体" pitchFamily="2" charset="-122"/>
            </a:rPr>
            <a:t>E</a:t>
          </a:r>
          <a:r>
            <a:rPr lang="en-US" altLang="en-US" sz="2000" b="1" dirty="0" smtClean="0">
              <a:latin typeface="+mn-lt"/>
              <a:ea typeface="黑体" pitchFamily="2" charset="-122"/>
            </a:rPr>
            <a:t>vidence</a:t>
          </a:r>
          <a:r>
            <a:rPr lang="en-US" altLang="zh-CN" sz="2000" b="1" dirty="0" smtClean="0">
              <a:latin typeface="+mn-lt"/>
              <a:ea typeface="黑体" pitchFamily="2" charset="-122"/>
            </a:rPr>
            <a:t>-</a:t>
          </a:r>
          <a:r>
            <a:rPr lang="en-US" altLang="en-US" sz="2000" b="1" dirty="0" smtClean="0">
              <a:latin typeface="+mn-lt"/>
              <a:ea typeface="黑体" pitchFamily="2" charset="-122"/>
            </a:rPr>
            <a:t>based</a:t>
          </a:r>
          <a:r>
            <a:rPr lang="zh-CN" altLang="en-US" sz="2000" b="1" dirty="0" smtClean="0">
              <a:latin typeface="+mn-lt"/>
              <a:ea typeface="黑体" pitchFamily="2" charset="-122"/>
            </a:rPr>
            <a:t> </a:t>
          </a:r>
          <a:r>
            <a:rPr lang="en-US" altLang="zh-CN" sz="2000" b="1" dirty="0" smtClean="0">
              <a:latin typeface="+mn-lt"/>
              <a:ea typeface="黑体" pitchFamily="2" charset="-122"/>
            </a:rPr>
            <a:t>M</a:t>
          </a:r>
          <a:r>
            <a:rPr lang="en-US" altLang="en-US" sz="2000" b="1" dirty="0" smtClean="0">
              <a:latin typeface="+mn-lt"/>
              <a:ea typeface="黑体" pitchFamily="2" charset="-122"/>
            </a:rPr>
            <a:t>edicine”</a:t>
          </a:r>
          <a:r>
            <a:rPr lang="zh-CN" altLang="en-US" sz="2000" dirty="0" smtClean="0">
              <a:latin typeface="+mn-lt"/>
              <a:ea typeface="黑体" pitchFamily="2" charset="-122"/>
            </a:rPr>
            <a:t>医学</a:t>
          </a:r>
          <a:endParaRPr lang="zh-CN" altLang="en-US" sz="2000" dirty="0">
            <a:latin typeface="+mn-lt"/>
            <a:ea typeface="黑体" pitchFamily="2" charset="-122"/>
          </a:endParaRPr>
        </a:p>
      </dgm:t>
    </dgm:pt>
    <dgm:pt modelId="{527E45AB-D3AF-4E9A-A4F6-8357821A9597}" type="parTrans" cxnId="{4FB7F637-64D8-4EA3-B239-741B095D0E80}">
      <dgm:prSet/>
      <dgm:spPr/>
      <dgm:t>
        <a:bodyPr/>
        <a:lstStyle/>
        <a:p>
          <a:endParaRPr lang="zh-CN" altLang="en-US">
            <a:latin typeface="+mn-lt"/>
            <a:ea typeface="黑体" pitchFamily="2" charset="-122"/>
          </a:endParaRPr>
        </a:p>
      </dgm:t>
    </dgm:pt>
    <dgm:pt modelId="{21C8AA6E-15A7-4A1C-B5D9-F85716C94557}" type="sibTrans" cxnId="{4FB7F637-64D8-4EA3-B239-741B095D0E80}">
      <dgm:prSet/>
      <dgm:spPr/>
      <dgm:t>
        <a:bodyPr/>
        <a:lstStyle/>
        <a:p>
          <a:endParaRPr lang="zh-CN" altLang="en-US">
            <a:latin typeface="+mn-lt"/>
            <a:ea typeface="黑体" pitchFamily="2" charset="-122"/>
          </a:endParaRPr>
        </a:p>
      </dgm:t>
    </dgm:pt>
    <dgm:pt modelId="{FDC42883-F011-4E40-A65E-6A69411D31FA}">
      <dgm:prSet phldrT="[文本]"/>
      <dgm:spPr/>
      <dgm:t>
        <a:bodyPr/>
        <a:lstStyle/>
        <a:p>
          <a:r>
            <a:rPr lang="zh-CN" altLang="en-US" dirty="0" smtClean="0">
              <a:latin typeface="+mn-lt"/>
              <a:ea typeface="黑体" pitchFamily="2" charset="-122"/>
            </a:rPr>
            <a:t>微软</a:t>
          </a:r>
          <a:r>
            <a:rPr lang="en-US" altLang="zh-CN" dirty="0" smtClean="0">
              <a:latin typeface="+mn-lt"/>
              <a:ea typeface="黑体" pitchFamily="2" charset="-122"/>
            </a:rPr>
            <a:t>20</a:t>
          </a:r>
          <a:r>
            <a:rPr lang="zh-CN" altLang="en-US" dirty="0" smtClean="0">
              <a:latin typeface="+mn-lt"/>
              <a:ea typeface="黑体" pitchFamily="2" charset="-122"/>
            </a:rPr>
            <a:t>年花费数百万美元</a:t>
          </a:r>
          <a:endParaRPr lang="zh-CN" altLang="en-US" dirty="0">
            <a:latin typeface="+mn-lt"/>
            <a:ea typeface="黑体" pitchFamily="2" charset="-122"/>
          </a:endParaRPr>
        </a:p>
      </dgm:t>
    </dgm:pt>
    <dgm:pt modelId="{B24B4DD6-7562-4A52-AAD7-BA83548F7141}" type="parTrans" cxnId="{F77CDBB7-E74A-4290-B8F7-092D3412FE0E}">
      <dgm:prSet/>
      <dgm:spPr/>
      <dgm:t>
        <a:bodyPr/>
        <a:lstStyle/>
        <a:p>
          <a:endParaRPr lang="zh-CN" altLang="en-US">
            <a:latin typeface="+mn-lt"/>
            <a:ea typeface="黑体" pitchFamily="2" charset="-122"/>
          </a:endParaRPr>
        </a:p>
      </dgm:t>
    </dgm:pt>
    <dgm:pt modelId="{15040223-9FEA-412A-AE30-CC4DABDE7642}" type="sibTrans" cxnId="{F77CDBB7-E74A-4290-B8F7-092D3412FE0E}">
      <dgm:prSet/>
      <dgm:spPr/>
      <dgm:t>
        <a:bodyPr/>
        <a:lstStyle/>
        <a:p>
          <a:endParaRPr lang="zh-CN" altLang="en-US">
            <a:latin typeface="+mn-lt"/>
            <a:ea typeface="黑体" pitchFamily="2" charset="-122"/>
          </a:endParaRPr>
        </a:p>
      </dgm:t>
    </dgm:pt>
    <dgm:pt modelId="{2341F380-D846-4EB5-80AF-435F3D85F5AC}">
      <dgm:prSet phldrT="[文本]"/>
      <dgm:spPr/>
      <dgm:t>
        <a:bodyPr/>
        <a:lstStyle/>
        <a:p>
          <a:r>
            <a:rPr lang="en-US" altLang="zh-CN" dirty="0" smtClean="0">
              <a:latin typeface="+mn-lt"/>
              <a:ea typeface="黑体" pitchFamily="2" charset="-122"/>
            </a:rPr>
            <a:t>Amazon</a:t>
          </a:r>
          <a:r>
            <a:rPr lang="zh-CN" altLang="en-US" dirty="0" smtClean="0">
              <a:latin typeface="+mn-lt"/>
              <a:ea typeface="黑体" pitchFamily="2" charset="-122"/>
            </a:rPr>
            <a:t>利用其</a:t>
          </a:r>
          <a:r>
            <a:rPr lang="en-US" altLang="zh-CN" dirty="0" smtClean="0">
              <a:latin typeface="+mn-lt"/>
              <a:ea typeface="黑体" pitchFamily="2" charset="-122"/>
            </a:rPr>
            <a:t>Kindle</a:t>
          </a:r>
          <a:r>
            <a:rPr lang="zh-CN" altLang="en-US" dirty="0" smtClean="0">
              <a:latin typeface="+mn-lt"/>
              <a:ea typeface="黑体" pitchFamily="2" charset="-122"/>
            </a:rPr>
            <a:t>分析用户在线阅读习惯</a:t>
          </a:r>
          <a:endParaRPr lang="zh-CN" altLang="en-US" dirty="0">
            <a:latin typeface="+mn-lt"/>
            <a:ea typeface="黑体" pitchFamily="2" charset="-122"/>
          </a:endParaRPr>
        </a:p>
      </dgm:t>
    </dgm:pt>
    <dgm:pt modelId="{97F5F60F-3CEA-4F1F-8432-65A527035607}" type="sibTrans" cxnId="{F696F622-3292-49F7-A4EA-F2BA67A59E56}">
      <dgm:prSet/>
      <dgm:spPr/>
      <dgm:t>
        <a:bodyPr/>
        <a:lstStyle/>
        <a:p>
          <a:endParaRPr lang="zh-CN" altLang="en-US">
            <a:latin typeface="+mn-lt"/>
            <a:ea typeface="黑体" pitchFamily="2" charset="-122"/>
          </a:endParaRPr>
        </a:p>
      </dgm:t>
    </dgm:pt>
    <dgm:pt modelId="{77474D5C-83C9-4C77-B84C-F122A1EA16C4}" type="parTrans" cxnId="{F696F622-3292-49F7-A4EA-F2BA67A59E56}">
      <dgm:prSet/>
      <dgm:spPr/>
      <dgm:t>
        <a:bodyPr/>
        <a:lstStyle/>
        <a:p>
          <a:endParaRPr lang="zh-CN" altLang="en-US">
            <a:latin typeface="+mn-lt"/>
            <a:ea typeface="黑体" pitchFamily="2" charset="-122"/>
          </a:endParaRPr>
        </a:p>
      </dgm:t>
    </dgm:pt>
    <dgm:pt modelId="{589EC3FA-BE40-49E9-9342-CADB3225C714}">
      <dgm:prSet phldrT="[文本]" custT="1"/>
      <dgm:spPr/>
      <dgm:t>
        <a:bodyPr/>
        <a:lstStyle/>
        <a:p>
          <a:r>
            <a:rPr lang="zh-CN" altLang="en-US" sz="1800" b="1" dirty="0" smtClean="0">
              <a:solidFill>
                <a:schemeClr val="tx1"/>
              </a:solidFill>
              <a:latin typeface="+mn-lt"/>
              <a:ea typeface="黑体" pitchFamily="2" charset="-122"/>
            </a:rPr>
            <a:t>用户分析</a:t>
          </a:r>
          <a:endParaRPr lang="zh-CN" altLang="en-US" sz="1800" b="1" dirty="0">
            <a:solidFill>
              <a:schemeClr val="tx1"/>
            </a:solidFill>
            <a:latin typeface="+mn-lt"/>
            <a:ea typeface="黑体" pitchFamily="2" charset="-122"/>
          </a:endParaRPr>
        </a:p>
      </dgm:t>
    </dgm:pt>
    <dgm:pt modelId="{8554201F-739B-49A2-86F8-B9A6F7BD6E55}" type="sibTrans" cxnId="{5BEF42AE-04D5-4710-B1F7-8BDFA6080234}">
      <dgm:prSet/>
      <dgm:spPr/>
      <dgm:t>
        <a:bodyPr/>
        <a:lstStyle/>
        <a:p>
          <a:endParaRPr lang="zh-CN" altLang="en-US">
            <a:latin typeface="+mn-lt"/>
            <a:ea typeface="黑体" pitchFamily="2" charset="-122"/>
          </a:endParaRPr>
        </a:p>
      </dgm:t>
    </dgm:pt>
    <dgm:pt modelId="{AA44DB2A-A452-4619-872F-FFF1722AC753}" type="parTrans" cxnId="{5BEF42AE-04D5-4710-B1F7-8BDFA6080234}">
      <dgm:prSet/>
      <dgm:spPr/>
      <dgm:t>
        <a:bodyPr/>
        <a:lstStyle/>
        <a:p>
          <a:endParaRPr lang="zh-CN" altLang="en-US">
            <a:latin typeface="+mn-lt"/>
            <a:ea typeface="黑体" pitchFamily="2" charset="-122"/>
          </a:endParaRPr>
        </a:p>
      </dgm:t>
    </dgm:pt>
    <dgm:pt modelId="{66853650-3EF3-4390-A461-20F738EE7F8F}">
      <dgm:prSet phldrT="[文本]"/>
      <dgm:spPr/>
      <dgm:t>
        <a:bodyPr/>
        <a:lstStyle/>
        <a:p>
          <a:r>
            <a:rPr lang="en-US" altLang="zh-CN" dirty="0" smtClean="0">
              <a:latin typeface="+mn-lt"/>
              <a:ea typeface="黑体" pitchFamily="2" charset="-122"/>
            </a:rPr>
            <a:t>Google</a:t>
          </a:r>
          <a:r>
            <a:rPr lang="zh-CN" altLang="en-US" dirty="0" smtClean="0">
              <a:latin typeface="+mn-lt"/>
              <a:ea typeface="黑体" pitchFamily="2" charset="-122"/>
            </a:rPr>
            <a:t>基于用户数据分析</a:t>
          </a:r>
          <a:endParaRPr lang="zh-CN" altLang="en-US" dirty="0">
            <a:latin typeface="+mn-lt"/>
            <a:ea typeface="黑体" pitchFamily="2" charset="-122"/>
          </a:endParaRPr>
        </a:p>
      </dgm:t>
    </dgm:pt>
    <dgm:pt modelId="{97A2D33C-744A-489B-BCCD-61C774EE6203}" type="parTrans" cxnId="{968BE3A2-97B5-40F0-A294-AD6C42F0726F}">
      <dgm:prSet/>
      <dgm:spPr/>
      <dgm:t>
        <a:bodyPr/>
        <a:lstStyle/>
        <a:p>
          <a:endParaRPr lang="zh-CN" altLang="en-US">
            <a:latin typeface="+mn-lt"/>
          </a:endParaRPr>
        </a:p>
      </dgm:t>
    </dgm:pt>
    <dgm:pt modelId="{1022AB2C-A8E5-4C0D-BEB0-23FF5CB87B8E}" type="sibTrans" cxnId="{968BE3A2-97B5-40F0-A294-AD6C42F0726F}">
      <dgm:prSet/>
      <dgm:spPr/>
      <dgm:t>
        <a:bodyPr/>
        <a:lstStyle/>
        <a:p>
          <a:endParaRPr lang="zh-CN" altLang="en-US">
            <a:latin typeface="+mn-lt"/>
          </a:endParaRPr>
        </a:p>
      </dgm:t>
    </dgm:pt>
    <dgm:pt modelId="{F854E866-CCC7-4A20-93AA-1D9E55421788}" type="pres">
      <dgm:prSet presAssocID="{D7B2C2CB-8CB3-4FC6-A2DD-ABA22A502A8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D01DB35-52D9-4B9D-A2C6-055DC1F13536}" type="pres">
      <dgm:prSet presAssocID="{589EC3FA-BE40-49E9-9342-CADB3225C714}" presName="composite" presStyleCnt="0"/>
      <dgm:spPr/>
    </dgm:pt>
    <dgm:pt modelId="{192C6D0D-0BA6-43E2-9F95-560BE65E0395}" type="pres">
      <dgm:prSet presAssocID="{589EC3FA-BE40-49E9-9342-CADB3225C714}" presName="parTx" presStyleLbl="alignNode1" presStyleIdx="0" presStyleCnt="3" custLinFactNeighborX="8172" custLinFactNeighborY="568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A5A6D0B-9465-440F-8612-383CB105384B}" type="pres">
      <dgm:prSet presAssocID="{589EC3FA-BE40-49E9-9342-CADB3225C714}" presName="desTx" presStyleLbl="alignAccFollowNode1" presStyleIdx="0" presStyleCnt="3" custLinFactNeighborX="1004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D0B15AF-0001-4B9E-9B74-FDB9D03CC9A0}" type="pres">
      <dgm:prSet presAssocID="{8554201F-739B-49A2-86F8-B9A6F7BD6E55}" presName="space" presStyleCnt="0"/>
      <dgm:spPr/>
    </dgm:pt>
    <dgm:pt modelId="{B3EF2669-DAA5-45D3-A5C4-B94F62A8627F}" type="pres">
      <dgm:prSet presAssocID="{E2CDA0A9-0AAC-4248-91B3-A026E8F2DF1A}" presName="composite" presStyleCnt="0"/>
      <dgm:spPr/>
    </dgm:pt>
    <dgm:pt modelId="{2B9617A9-F669-4C18-BE7C-310B298FE09B}" type="pres">
      <dgm:prSet presAssocID="{E2CDA0A9-0AAC-4248-91B3-A026E8F2DF1A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70171EB-EA0F-4A46-BC0B-D1D50EAAD93A}" type="pres">
      <dgm:prSet presAssocID="{E2CDA0A9-0AAC-4248-91B3-A026E8F2DF1A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7B0856C-B8B8-4A4F-BBA2-E238DB02CE6D}" type="pres">
      <dgm:prSet presAssocID="{1E635DA4-3BCC-4CA0-A48D-7CD2318D6F11}" presName="space" presStyleCnt="0"/>
      <dgm:spPr/>
    </dgm:pt>
    <dgm:pt modelId="{5BA90A2F-E41F-4DEA-9B3F-04EDB8287B57}" type="pres">
      <dgm:prSet presAssocID="{85EAE840-CE55-48CB-928A-72AD2CD45D05}" presName="composite" presStyleCnt="0"/>
      <dgm:spPr/>
    </dgm:pt>
    <dgm:pt modelId="{48993770-F3EC-4EF5-9620-C34F9CA8D7B8}" type="pres">
      <dgm:prSet presAssocID="{85EAE840-CE55-48CB-928A-72AD2CD45D05}" presName="parTx" presStyleLbl="alignNode1" presStyleIdx="2" presStyleCnt="3" custLinFactNeighborX="-817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81E1CD1-AD0B-4FA3-998E-CBDC9284FA02}" type="pres">
      <dgm:prSet presAssocID="{85EAE840-CE55-48CB-928A-72AD2CD45D05}" presName="desTx" presStyleLbl="alignAccFollowNode1" presStyleIdx="2" presStyleCnt="3" custLinFactNeighborX="-817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33DD64E-A081-4721-B97C-067B99396E3C}" type="presOf" srcId="{02AA7624-BD4A-474E-9985-5AE5EB55C32D}" destId="{581E1CD1-AD0B-4FA3-998E-CBDC9284FA02}" srcOrd="0" destOrd="0" presId="urn:microsoft.com/office/officeart/2005/8/layout/hList1"/>
    <dgm:cxn modelId="{295E56C6-2D4C-484E-A239-C1F0CBD6C91A}" srcId="{D7B2C2CB-8CB3-4FC6-A2DD-ABA22A502A85}" destId="{E2CDA0A9-0AAC-4248-91B3-A026E8F2DF1A}" srcOrd="1" destOrd="0" parTransId="{78AE4DE7-49B5-4A52-AD6E-346185D6EBE2}" sibTransId="{1E635DA4-3BCC-4CA0-A48D-7CD2318D6F11}"/>
    <dgm:cxn modelId="{A47B014D-0F2B-4B53-8E22-FF5D33090884}" type="presOf" srcId="{589EC3FA-BE40-49E9-9342-CADB3225C714}" destId="{192C6D0D-0BA6-43E2-9F95-560BE65E0395}" srcOrd="0" destOrd="0" presId="urn:microsoft.com/office/officeart/2005/8/layout/hList1"/>
    <dgm:cxn modelId="{BA89FCF6-D1A5-456F-A49A-1A824DDAA261}" type="presOf" srcId="{D7B2C2CB-8CB3-4FC6-A2DD-ABA22A502A85}" destId="{F854E866-CCC7-4A20-93AA-1D9E55421788}" srcOrd="0" destOrd="0" presId="urn:microsoft.com/office/officeart/2005/8/layout/hList1"/>
    <dgm:cxn modelId="{31C01879-53C1-4BBF-A05F-02838A3F3C24}" type="presOf" srcId="{66853650-3EF3-4390-A461-20F738EE7F8F}" destId="{970171EB-EA0F-4A46-BC0B-D1D50EAAD93A}" srcOrd="0" destOrd="1" presId="urn:microsoft.com/office/officeart/2005/8/layout/hList1"/>
    <dgm:cxn modelId="{60FAC0D4-64A3-4B97-AB49-8FEBA2565C81}" type="presOf" srcId="{85EAE840-CE55-48CB-928A-72AD2CD45D05}" destId="{48993770-F3EC-4EF5-9620-C34F9CA8D7B8}" srcOrd="0" destOrd="0" presId="urn:microsoft.com/office/officeart/2005/8/layout/hList1"/>
    <dgm:cxn modelId="{1719FF0F-644A-498E-A240-D69CD64169B6}" type="presOf" srcId="{FDC42883-F011-4E40-A65E-6A69411D31FA}" destId="{970171EB-EA0F-4A46-BC0B-D1D50EAAD93A}" srcOrd="0" destOrd="0" presId="urn:microsoft.com/office/officeart/2005/8/layout/hList1"/>
    <dgm:cxn modelId="{4FB7F637-64D8-4EA3-B239-741B095D0E80}" srcId="{85EAE840-CE55-48CB-928A-72AD2CD45D05}" destId="{02AA7624-BD4A-474E-9985-5AE5EB55C32D}" srcOrd="0" destOrd="0" parTransId="{527E45AB-D3AF-4E9A-A4F6-8357821A9597}" sibTransId="{21C8AA6E-15A7-4A1C-B5D9-F85716C94557}"/>
    <dgm:cxn modelId="{CB300D08-1ED1-4539-B2F4-445484E565C3}" type="presOf" srcId="{E2CDA0A9-0AAC-4248-91B3-A026E8F2DF1A}" destId="{2B9617A9-F669-4C18-BE7C-310B298FE09B}" srcOrd="0" destOrd="0" presId="urn:microsoft.com/office/officeart/2005/8/layout/hList1"/>
    <dgm:cxn modelId="{F696F622-3292-49F7-A4EA-F2BA67A59E56}" srcId="{589EC3FA-BE40-49E9-9342-CADB3225C714}" destId="{2341F380-D846-4EB5-80AF-435F3D85F5AC}" srcOrd="0" destOrd="0" parTransId="{77474D5C-83C9-4C77-B84C-F122A1EA16C4}" sibTransId="{97F5F60F-3CEA-4F1F-8432-65A527035607}"/>
    <dgm:cxn modelId="{F77CDBB7-E74A-4290-B8F7-092D3412FE0E}" srcId="{E2CDA0A9-0AAC-4248-91B3-A026E8F2DF1A}" destId="{FDC42883-F011-4E40-A65E-6A69411D31FA}" srcOrd="0" destOrd="0" parTransId="{B24B4DD6-7562-4A52-AAD7-BA83548F7141}" sibTransId="{15040223-9FEA-412A-AE30-CC4DABDE7642}"/>
    <dgm:cxn modelId="{33C131D4-7674-430C-BEAD-626E0FBC3755}" type="presOf" srcId="{2341F380-D846-4EB5-80AF-435F3D85F5AC}" destId="{BA5A6D0B-9465-440F-8612-383CB105384B}" srcOrd="0" destOrd="0" presId="urn:microsoft.com/office/officeart/2005/8/layout/hList1"/>
    <dgm:cxn modelId="{5BEF42AE-04D5-4710-B1F7-8BDFA6080234}" srcId="{D7B2C2CB-8CB3-4FC6-A2DD-ABA22A502A85}" destId="{589EC3FA-BE40-49E9-9342-CADB3225C714}" srcOrd="0" destOrd="0" parTransId="{AA44DB2A-A452-4619-872F-FFF1722AC753}" sibTransId="{8554201F-739B-49A2-86F8-B9A6F7BD6E55}"/>
    <dgm:cxn modelId="{9C764817-9708-4731-BB28-091FBC2D9C2B}" srcId="{D7B2C2CB-8CB3-4FC6-A2DD-ABA22A502A85}" destId="{85EAE840-CE55-48CB-928A-72AD2CD45D05}" srcOrd="2" destOrd="0" parTransId="{09A63991-815F-45FD-AF33-FAFD7CD8BAF0}" sibTransId="{A9184099-A52A-4745-A893-E24F653238EA}"/>
    <dgm:cxn modelId="{968BE3A2-97B5-40F0-A294-AD6C42F0726F}" srcId="{E2CDA0A9-0AAC-4248-91B3-A026E8F2DF1A}" destId="{66853650-3EF3-4390-A461-20F738EE7F8F}" srcOrd="1" destOrd="0" parTransId="{97A2D33C-744A-489B-BCCD-61C774EE6203}" sibTransId="{1022AB2C-A8E5-4C0D-BEB0-23FF5CB87B8E}"/>
    <dgm:cxn modelId="{38E12B7E-CE1A-4FDE-9456-0507A5B06268}" type="presParOf" srcId="{F854E866-CCC7-4A20-93AA-1D9E55421788}" destId="{2D01DB35-52D9-4B9D-A2C6-055DC1F13536}" srcOrd="0" destOrd="0" presId="urn:microsoft.com/office/officeart/2005/8/layout/hList1"/>
    <dgm:cxn modelId="{FE1C8035-6EA8-4031-BA51-C1AD976358F1}" type="presParOf" srcId="{2D01DB35-52D9-4B9D-A2C6-055DC1F13536}" destId="{192C6D0D-0BA6-43E2-9F95-560BE65E0395}" srcOrd="0" destOrd="0" presId="urn:microsoft.com/office/officeart/2005/8/layout/hList1"/>
    <dgm:cxn modelId="{D5A29305-F85D-4D75-A678-F979F3B16ADF}" type="presParOf" srcId="{2D01DB35-52D9-4B9D-A2C6-055DC1F13536}" destId="{BA5A6D0B-9465-440F-8612-383CB105384B}" srcOrd="1" destOrd="0" presId="urn:microsoft.com/office/officeart/2005/8/layout/hList1"/>
    <dgm:cxn modelId="{8B98B9D0-70C5-4374-9312-A401B2C1AF48}" type="presParOf" srcId="{F854E866-CCC7-4A20-93AA-1D9E55421788}" destId="{8D0B15AF-0001-4B9E-9B74-FDB9D03CC9A0}" srcOrd="1" destOrd="0" presId="urn:microsoft.com/office/officeart/2005/8/layout/hList1"/>
    <dgm:cxn modelId="{F569C68D-725A-495B-B13E-DE617D3FA1BA}" type="presParOf" srcId="{F854E866-CCC7-4A20-93AA-1D9E55421788}" destId="{B3EF2669-DAA5-45D3-A5C4-B94F62A8627F}" srcOrd="2" destOrd="0" presId="urn:microsoft.com/office/officeart/2005/8/layout/hList1"/>
    <dgm:cxn modelId="{520E2467-D687-4FE2-877E-38C172011F67}" type="presParOf" srcId="{B3EF2669-DAA5-45D3-A5C4-B94F62A8627F}" destId="{2B9617A9-F669-4C18-BE7C-310B298FE09B}" srcOrd="0" destOrd="0" presId="urn:microsoft.com/office/officeart/2005/8/layout/hList1"/>
    <dgm:cxn modelId="{35886E34-890C-4B0F-A148-4086C54E675C}" type="presParOf" srcId="{B3EF2669-DAA5-45D3-A5C4-B94F62A8627F}" destId="{970171EB-EA0F-4A46-BC0B-D1D50EAAD93A}" srcOrd="1" destOrd="0" presId="urn:microsoft.com/office/officeart/2005/8/layout/hList1"/>
    <dgm:cxn modelId="{E67EBF6C-F45C-4259-B42E-4F745E48D5F5}" type="presParOf" srcId="{F854E866-CCC7-4A20-93AA-1D9E55421788}" destId="{F7B0856C-B8B8-4A4F-BBA2-E238DB02CE6D}" srcOrd="3" destOrd="0" presId="urn:microsoft.com/office/officeart/2005/8/layout/hList1"/>
    <dgm:cxn modelId="{72DE8767-F625-4ECB-BB08-E55A9B221C20}" type="presParOf" srcId="{F854E866-CCC7-4A20-93AA-1D9E55421788}" destId="{5BA90A2F-E41F-4DEA-9B3F-04EDB8287B57}" srcOrd="4" destOrd="0" presId="urn:microsoft.com/office/officeart/2005/8/layout/hList1"/>
    <dgm:cxn modelId="{E559F469-CCAE-4C81-B268-00791ADB298C}" type="presParOf" srcId="{5BA90A2F-E41F-4DEA-9B3F-04EDB8287B57}" destId="{48993770-F3EC-4EF5-9620-C34F9CA8D7B8}" srcOrd="0" destOrd="0" presId="urn:microsoft.com/office/officeart/2005/8/layout/hList1"/>
    <dgm:cxn modelId="{F8EEA847-A9FE-4776-AFB5-503C67D50A15}" type="presParOf" srcId="{5BA90A2F-E41F-4DEA-9B3F-04EDB8287B57}" destId="{581E1CD1-AD0B-4FA3-998E-CBDC9284FA0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7F0B399-0B98-4873-858F-4D6B6E2B097A}">
      <dsp:nvSpPr>
        <dsp:cNvPr id="0" name=""/>
        <dsp:cNvSpPr/>
      </dsp:nvSpPr>
      <dsp:spPr>
        <a:xfrm>
          <a:off x="616505" y="0"/>
          <a:ext cx="6987063" cy="1252537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66AC215-F26A-4495-BCAC-C3CBF4C897D5}">
      <dsp:nvSpPr>
        <dsp:cNvPr id="0" name=""/>
        <dsp:cNvSpPr/>
      </dsp:nvSpPr>
      <dsp:spPr>
        <a:xfrm>
          <a:off x="2809" y="375761"/>
          <a:ext cx="1825434" cy="501014"/>
        </a:xfrm>
        <a:prstGeom prst="round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  <a:scene3d>
            <a:camera prst="orthographicFront"/>
            <a:lightRig rig="soft" dir="tl">
              <a:rot lat="0" lon="0" rev="0"/>
            </a:lightRig>
          </a:scene3d>
          <a:sp3d contourW="25400" prstMaterial="matte">
            <a:bevelT w="25400" h="55880" prst="artDeco"/>
            <a:contourClr>
              <a:schemeClr val="accent2">
                <a:tint val="20000"/>
              </a:schemeClr>
            </a:contourClr>
          </a:sp3d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cap="none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黑体" pitchFamily="49" charset="-122"/>
              <a:ea typeface="黑体" pitchFamily="49" charset="-122"/>
            </a:rPr>
            <a:t>获取</a:t>
          </a:r>
          <a:endParaRPr lang="zh-CN" altLang="en-US" sz="2000" b="1" kern="1200" cap="none" spc="50" dirty="0">
            <a:ln w="11430"/>
            <a:gradFill>
              <a:gsLst>
                <a:gs pos="25000">
                  <a:schemeClr val="accent2">
                    <a:satMod val="155000"/>
                  </a:schemeClr>
                </a:gs>
                <a:gs pos="100000">
                  <a:schemeClr val="accent2">
                    <a:shade val="45000"/>
                    <a:satMod val="165000"/>
                  </a:schemeClr>
                </a:gs>
              </a:gsLst>
              <a:lin ang="5400000"/>
            </a:gradFill>
            <a:effectLst>
              <a:outerShdw blurRad="76200" dist="50800" dir="5400000" algn="tl" rotWithShape="0">
                <a:srgbClr val="000000">
                  <a:alpha val="65000"/>
                </a:srgbClr>
              </a:outerShdw>
            </a:effectLst>
            <a:latin typeface="黑体" pitchFamily="49" charset="-122"/>
            <a:ea typeface="黑体" pitchFamily="49" charset="-122"/>
          </a:endParaRPr>
        </a:p>
      </dsp:txBody>
      <dsp:txXfrm>
        <a:off x="2809" y="375761"/>
        <a:ext cx="1825434" cy="501014"/>
      </dsp:txXfrm>
    </dsp:sp>
    <dsp:sp modelId="{8F8C1C21-215C-4FF7-BBD3-0E9B792B5FB4}">
      <dsp:nvSpPr>
        <dsp:cNvPr id="0" name=""/>
        <dsp:cNvSpPr/>
      </dsp:nvSpPr>
      <dsp:spPr>
        <a:xfrm>
          <a:off x="2132483" y="375761"/>
          <a:ext cx="1825434" cy="501014"/>
        </a:xfrm>
        <a:prstGeom prst="roundRec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  <a:scene3d>
            <a:camera prst="orthographicFront"/>
            <a:lightRig rig="soft" dir="tl">
              <a:rot lat="0" lon="0" rev="0"/>
            </a:lightRig>
          </a:scene3d>
          <a:sp3d contourW="25400" prstMaterial="matte">
            <a:bevelT w="25400" h="55880" prst="artDeco"/>
            <a:contourClr>
              <a:schemeClr val="accent2">
                <a:tint val="20000"/>
              </a:schemeClr>
            </a:contourClr>
          </a:sp3d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cap="none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黑体" pitchFamily="49" charset="-122"/>
              <a:ea typeface="黑体" pitchFamily="49" charset="-122"/>
            </a:rPr>
            <a:t>传输</a:t>
          </a:r>
          <a:endParaRPr lang="zh-CN" altLang="en-US" sz="2000" b="1" kern="1200" cap="none" spc="50" dirty="0">
            <a:ln w="11430"/>
            <a:gradFill>
              <a:gsLst>
                <a:gs pos="25000">
                  <a:schemeClr val="accent2">
                    <a:satMod val="155000"/>
                  </a:schemeClr>
                </a:gs>
                <a:gs pos="100000">
                  <a:schemeClr val="accent2">
                    <a:shade val="45000"/>
                    <a:satMod val="165000"/>
                  </a:schemeClr>
                </a:gs>
              </a:gsLst>
              <a:lin ang="5400000"/>
            </a:gradFill>
            <a:effectLst>
              <a:outerShdw blurRad="76200" dist="50800" dir="5400000" algn="tl" rotWithShape="0">
                <a:srgbClr val="000000">
                  <a:alpha val="65000"/>
                </a:srgbClr>
              </a:outerShdw>
            </a:effectLst>
            <a:latin typeface="黑体" pitchFamily="49" charset="-122"/>
            <a:ea typeface="黑体" pitchFamily="49" charset="-122"/>
          </a:endParaRPr>
        </a:p>
      </dsp:txBody>
      <dsp:txXfrm>
        <a:off x="2132483" y="375761"/>
        <a:ext cx="1825434" cy="501014"/>
      </dsp:txXfrm>
    </dsp:sp>
    <dsp:sp modelId="{77E605E0-110A-48F0-96AE-2B666640C0B1}">
      <dsp:nvSpPr>
        <dsp:cNvPr id="0" name=""/>
        <dsp:cNvSpPr/>
      </dsp:nvSpPr>
      <dsp:spPr>
        <a:xfrm>
          <a:off x="4262157" y="375761"/>
          <a:ext cx="1825434" cy="501014"/>
        </a:xfrm>
        <a:prstGeom prst="roundRect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  <a:scene3d>
            <a:camera prst="orthographicFront"/>
            <a:lightRig rig="soft" dir="tl">
              <a:rot lat="0" lon="0" rev="0"/>
            </a:lightRig>
          </a:scene3d>
          <a:sp3d contourW="25400" prstMaterial="matte">
            <a:bevelT w="25400" h="55880" prst="artDeco"/>
            <a:contourClr>
              <a:schemeClr val="accent2">
                <a:tint val="20000"/>
              </a:schemeClr>
            </a:contourClr>
          </a:sp3d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cap="none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黑体" pitchFamily="49" charset="-122"/>
              <a:ea typeface="黑体" pitchFamily="49" charset="-122"/>
            </a:rPr>
            <a:t>计算</a:t>
          </a:r>
          <a:r>
            <a:rPr lang="en-US" altLang="zh-CN" sz="2000" b="1" kern="1200" cap="none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黑体" pitchFamily="49" charset="-122"/>
              <a:ea typeface="黑体" pitchFamily="49" charset="-122"/>
            </a:rPr>
            <a:t>/</a:t>
          </a:r>
          <a:r>
            <a:rPr lang="zh-CN" altLang="en-US" sz="2000" b="1" kern="1200" cap="none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黑体" pitchFamily="49" charset="-122"/>
              <a:ea typeface="黑体" pitchFamily="49" charset="-122"/>
            </a:rPr>
            <a:t>存储</a:t>
          </a:r>
          <a:endParaRPr lang="zh-CN" altLang="en-US" sz="2000" b="1" kern="1200" cap="none" spc="50" dirty="0">
            <a:ln w="11430"/>
            <a:gradFill>
              <a:gsLst>
                <a:gs pos="25000">
                  <a:schemeClr val="accent2">
                    <a:satMod val="155000"/>
                  </a:schemeClr>
                </a:gs>
                <a:gs pos="100000">
                  <a:schemeClr val="accent2">
                    <a:shade val="45000"/>
                    <a:satMod val="165000"/>
                  </a:schemeClr>
                </a:gs>
              </a:gsLst>
              <a:lin ang="5400000"/>
            </a:gradFill>
            <a:effectLst>
              <a:outerShdw blurRad="76200" dist="50800" dir="5400000" algn="tl" rotWithShape="0">
                <a:srgbClr val="000000">
                  <a:alpha val="65000"/>
                </a:srgbClr>
              </a:outerShdw>
            </a:effectLst>
            <a:latin typeface="黑体" pitchFamily="49" charset="-122"/>
            <a:ea typeface="黑体" pitchFamily="49" charset="-122"/>
          </a:endParaRPr>
        </a:p>
      </dsp:txBody>
      <dsp:txXfrm>
        <a:off x="4262157" y="375761"/>
        <a:ext cx="1825434" cy="501014"/>
      </dsp:txXfrm>
    </dsp:sp>
    <dsp:sp modelId="{EF66B5B5-BDC3-4B51-BCB2-692A3212AEAA}">
      <dsp:nvSpPr>
        <dsp:cNvPr id="0" name=""/>
        <dsp:cNvSpPr/>
      </dsp:nvSpPr>
      <dsp:spPr>
        <a:xfrm>
          <a:off x="6391830" y="375761"/>
          <a:ext cx="1825434" cy="501014"/>
        </a:xfrm>
        <a:prstGeom prst="roundRect">
          <a:avLst/>
        </a:prstGeom>
        <a:blipFill rotWithShape="0">
          <a:blip xmlns:r="http://schemas.openxmlformats.org/officeDocument/2006/relationships" r:embed="rId4" cstate="email">
            <a:extLst/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  <a:scene3d>
            <a:camera prst="orthographicFront"/>
            <a:lightRig rig="soft" dir="tl">
              <a:rot lat="0" lon="0" rev="0"/>
            </a:lightRig>
          </a:scene3d>
          <a:sp3d contourW="25400" prstMaterial="matte">
            <a:bevelT w="25400" h="55880" prst="artDeco"/>
            <a:contourClr>
              <a:schemeClr val="accent2">
                <a:tint val="20000"/>
              </a:schemeClr>
            </a:contourClr>
          </a:sp3d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cap="none" spc="50" dirty="0" smtClean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黑体" pitchFamily="49" charset="-122"/>
              <a:ea typeface="黑体" pitchFamily="49" charset="-122"/>
            </a:rPr>
            <a:t>使用</a:t>
          </a:r>
          <a:endParaRPr lang="zh-CN" altLang="en-US" sz="2000" b="1" kern="1200" cap="none" spc="50" dirty="0">
            <a:ln w="11430"/>
            <a:gradFill>
              <a:gsLst>
                <a:gs pos="25000">
                  <a:schemeClr val="accent2">
                    <a:satMod val="155000"/>
                  </a:schemeClr>
                </a:gs>
                <a:gs pos="100000">
                  <a:schemeClr val="accent2">
                    <a:shade val="45000"/>
                    <a:satMod val="165000"/>
                  </a:schemeClr>
                </a:gs>
              </a:gsLst>
              <a:lin ang="5400000"/>
            </a:gradFill>
            <a:effectLst>
              <a:outerShdw blurRad="76200" dist="50800" dir="5400000" algn="tl" rotWithShape="0">
                <a:srgbClr val="000000">
                  <a:alpha val="65000"/>
                </a:srgbClr>
              </a:outerShdw>
            </a:effectLst>
            <a:latin typeface="黑体" pitchFamily="49" charset="-122"/>
            <a:ea typeface="黑体" pitchFamily="49" charset="-122"/>
          </a:endParaRPr>
        </a:p>
      </dsp:txBody>
      <dsp:txXfrm>
        <a:off x="6391830" y="375761"/>
        <a:ext cx="1825434" cy="501014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48A65DD-9A88-495F-B4AA-D2CAD307D2BA}">
      <dsp:nvSpPr>
        <dsp:cNvPr id="0" name=""/>
        <dsp:cNvSpPr/>
      </dsp:nvSpPr>
      <dsp:spPr>
        <a:xfrm>
          <a:off x="3282" y="507878"/>
          <a:ext cx="1417731" cy="1058306"/>
        </a:xfrm>
        <a:prstGeom prst="round2SameRect">
          <a:avLst>
            <a:gd name="adj1" fmla="val 8000"/>
            <a:gd name="adj2" fmla="val 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55000" cap="flat" cmpd="thickThin" algn="ctr">
          <a:solidFill>
            <a:srgbClr val="2DA2B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Lucida Sans Unicode"/>
              <a:ea typeface="黑体"/>
              <a:cs typeface="+mn-cs"/>
            </a:rPr>
            <a:t>1960</a:t>
          </a:r>
          <a:endParaRPr lang="zh-CN" altLang="en-US" sz="14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Lucida Sans Unicode"/>
            <a:ea typeface="黑体"/>
            <a:cs typeface="+mn-cs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2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Lucida Sans Unicode"/>
              <a:ea typeface="黑体"/>
              <a:cs typeface="+mn-cs"/>
            </a:rPr>
            <a:t>nuclear weapons, game, payroll</a:t>
          </a:r>
          <a:endParaRPr lang="zh-CN" altLang="en-US" sz="12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Lucida Sans Unicode"/>
            <a:ea typeface="黑体"/>
            <a:cs typeface="+mn-cs"/>
          </a:endParaRPr>
        </a:p>
      </dsp:txBody>
      <dsp:txXfrm>
        <a:off x="3282" y="507878"/>
        <a:ext cx="1417731" cy="1058306"/>
      </dsp:txXfrm>
    </dsp:sp>
    <dsp:sp modelId="{64FB5B68-14FC-415C-AE81-DC982940C70E}">
      <dsp:nvSpPr>
        <dsp:cNvPr id="0" name=""/>
        <dsp:cNvSpPr/>
      </dsp:nvSpPr>
      <dsp:spPr>
        <a:xfrm>
          <a:off x="3282" y="1602290"/>
          <a:ext cx="1417731" cy="455071"/>
        </a:xfrm>
        <a:prstGeom prst="rect">
          <a:avLst/>
        </a:prstGeom>
        <a:solidFill>
          <a:srgbClr val="2DA2BF">
            <a:hueOff val="0"/>
            <a:satOff val="0"/>
            <a:lumOff val="0"/>
            <a:alphaOff val="0"/>
          </a:srgbClr>
        </a:solidFill>
        <a:ln w="55000" cap="flat" cmpd="thickThin" algn="ctr">
          <a:solidFill>
            <a:srgbClr val="2DA2B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0" rIns="17780" bIns="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>
              <a:solidFill>
                <a:sysClr val="window" lastClr="FFFFFF"/>
              </a:solidFill>
              <a:latin typeface="Lucida Sans Unicode"/>
              <a:ea typeface="黑体"/>
              <a:cs typeface="+mn-cs"/>
            </a:rPr>
            <a:t>Simulation</a:t>
          </a:r>
          <a:endParaRPr lang="zh-CN" altLang="en-US" sz="1400" kern="1200" dirty="0">
            <a:solidFill>
              <a:sysClr val="window" lastClr="FFFFFF"/>
            </a:solidFill>
            <a:latin typeface="Lucida Sans Unicode"/>
            <a:ea typeface="黑体"/>
            <a:cs typeface="+mn-cs"/>
          </a:endParaRPr>
        </a:p>
      </dsp:txBody>
      <dsp:txXfrm>
        <a:off x="3282" y="1602290"/>
        <a:ext cx="998402" cy="455071"/>
      </dsp:txXfrm>
    </dsp:sp>
    <dsp:sp modelId="{C6A4FECD-C806-4CC5-87A8-9EA503AAD913}">
      <dsp:nvSpPr>
        <dsp:cNvPr id="0" name=""/>
        <dsp:cNvSpPr/>
      </dsp:nvSpPr>
      <dsp:spPr>
        <a:xfrm>
          <a:off x="928029" y="1611153"/>
          <a:ext cx="496205" cy="496205"/>
        </a:xfrm>
        <a:prstGeom prst="ellipse">
          <a:avLst/>
        </a:prstGeom>
        <a:blipFill rotWithShape="0">
          <a:blip xmlns:r="http://schemas.openxmlformats.org/officeDocument/2006/relationships" r:embed="rId1" cstate="email">
            <a:extLst/>
          </a:blip>
          <a:stretch>
            <a:fillRect/>
          </a:stretch>
        </a:blipFill>
        <a:ln w="55000" cap="flat" cmpd="thickThin" algn="ctr">
          <a:solidFill>
            <a:srgbClr val="2DA2BF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A4FD4D-324C-41DB-AC73-7AD16C4AEF5E}">
      <dsp:nvSpPr>
        <dsp:cNvPr id="0" name=""/>
        <dsp:cNvSpPr/>
      </dsp:nvSpPr>
      <dsp:spPr>
        <a:xfrm>
          <a:off x="1474297" y="505264"/>
          <a:ext cx="1417731" cy="1058306"/>
        </a:xfrm>
        <a:prstGeom prst="round2SameRect">
          <a:avLst>
            <a:gd name="adj1" fmla="val 8000"/>
            <a:gd name="adj2" fmla="val 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55000" cap="flat" cmpd="thickThin" algn="ctr">
          <a:solidFill>
            <a:srgbClr val="2DA2B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Lucida Sans Unicode"/>
              <a:ea typeface="黑体"/>
              <a:cs typeface="+mn-cs"/>
            </a:rPr>
            <a:t>1985</a:t>
          </a:r>
          <a:endParaRPr lang="zh-CN" altLang="en-US" sz="14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Lucida Sans Unicode"/>
            <a:ea typeface="黑体"/>
            <a:cs typeface="+mn-cs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2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Lucida Sans Unicode"/>
              <a:ea typeface="黑体"/>
              <a:cs typeface="+mn-cs"/>
            </a:rPr>
            <a:t>Email, books, movies, airline tickets</a:t>
          </a:r>
          <a:endParaRPr lang="zh-CN" altLang="en-US" sz="12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Lucida Sans Unicode"/>
            <a:ea typeface="黑体"/>
            <a:cs typeface="+mn-cs"/>
          </a:endParaRPr>
        </a:p>
      </dsp:txBody>
      <dsp:txXfrm>
        <a:off x="1474297" y="505264"/>
        <a:ext cx="1417731" cy="1058306"/>
      </dsp:txXfrm>
    </dsp:sp>
    <dsp:sp modelId="{DD7E20E2-469E-454F-B6D7-BAA72331D514}">
      <dsp:nvSpPr>
        <dsp:cNvPr id="0" name=""/>
        <dsp:cNvSpPr/>
      </dsp:nvSpPr>
      <dsp:spPr>
        <a:xfrm>
          <a:off x="1474297" y="1606704"/>
          <a:ext cx="1417731" cy="455071"/>
        </a:xfrm>
        <a:prstGeom prst="rect">
          <a:avLst/>
        </a:prstGeom>
        <a:solidFill>
          <a:srgbClr val="2DA2BF">
            <a:hueOff val="0"/>
            <a:satOff val="0"/>
            <a:lumOff val="0"/>
            <a:alphaOff val="0"/>
          </a:srgbClr>
        </a:solidFill>
        <a:ln w="55000" cap="flat" cmpd="thickThin" algn="ctr">
          <a:solidFill>
            <a:srgbClr val="2DA2B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0" rIns="15240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solidFill>
                <a:sysClr val="window" lastClr="FFFFFF"/>
              </a:solidFill>
              <a:latin typeface="Lucida Sans Unicode"/>
              <a:ea typeface="黑体"/>
              <a:cs typeface="+mn-cs"/>
            </a:rPr>
            <a:t>Communication (Storage)</a:t>
          </a:r>
          <a:endParaRPr lang="zh-CN" altLang="en-US" sz="1200" kern="1200" dirty="0">
            <a:solidFill>
              <a:sysClr val="window" lastClr="FFFFFF"/>
            </a:solidFill>
            <a:latin typeface="Lucida Sans Unicode"/>
            <a:ea typeface="黑体"/>
            <a:cs typeface="+mn-cs"/>
          </a:endParaRPr>
        </a:p>
      </dsp:txBody>
      <dsp:txXfrm>
        <a:off x="1474297" y="1606704"/>
        <a:ext cx="998402" cy="455071"/>
      </dsp:txXfrm>
    </dsp:sp>
    <dsp:sp modelId="{4CEE5712-61EE-45C9-8638-E2A286008238}">
      <dsp:nvSpPr>
        <dsp:cNvPr id="0" name=""/>
        <dsp:cNvSpPr/>
      </dsp:nvSpPr>
      <dsp:spPr>
        <a:xfrm>
          <a:off x="2398307" y="1591086"/>
          <a:ext cx="496205" cy="496205"/>
        </a:xfrm>
        <a:prstGeom prst="ellipse">
          <a:avLst/>
        </a:prstGeom>
        <a:blipFill rotWithShape="0">
          <a:blip xmlns:r="http://schemas.openxmlformats.org/officeDocument/2006/relationships" r:embed="rId2" cstate="email">
            <a:extLst/>
          </a:blip>
          <a:stretch>
            <a:fillRect/>
          </a:stretch>
        </a:blipFill>
        <a:ln w="55000" cap="flat" cmpd="thickThin" algn="ctr">
          <a:solidFill>
            <a:srgbClr val="2DA2BF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0ADC3A-DC01-4AB7-9C8A-1C5273D874F8}">
      <dsp:nvSpPr>
        <dsp:cNvPr id="0" name=""/>
        <dsp:cNvSpPr/>
      </dsp:nvSpPr>
      <dsp:spPr>
        <a:xfrm>
          <a:off x="2956172" y="511847"/>
          <a:ext cx="1398846" cy="1058306"/>
        </a:xfrm>
        <a:prstGeom prst="round2SameRect">
          <a:avLst>
            <a:gd name="adj1" fmla="val 8000"/>
            <a:gd name="adj2" fmla="val 0"/>
          </a:avLst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55000" cap="flat" cmpd="thickThin" algn="ctr">
          <a:solidFill>
            <a:srgbClr val="2DA2B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45720" rIns="15240" bIns="152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Lucida Sans Unicode"/>
              <a:ea typeface="黑体"/>
              <a:cs typeface="+mn-cs"/>
            </a:rPr>
            <a:t>2010</a:t>
          </a:r>
          <a:endParaRPr lang="zh-CN" altLang="en-US" sz="14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Lucida Sans Unicode"/>
            <a:ea typeface="黑体"/>
            <a:cs typeface="+mn-cs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2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Lucida Sans Unicode"/>
              <a:ea typeface="黑体"/>
              <a:cs typeface="+mn-cs"/>
            </a:rPr>
            <a:t>vision, speech, robots, smart life</a:t>
          </a:r>
          <a:endParaRPr lang="zh-CN" altLang="en-US" sz="12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Lucida Sans Unicode"/>
            <a:ea typeface="黑体"/>
            <a:cs typeface="+mn-cs"/>
          </a:endParaRPr>
        </a:p>
      </dsp:txBody>
      <dsp:txXfrm>
        <a:off x="2956172" y="511847"/>
        <a:ext cx="1398846" cy="1058306"/>
      </dsp:txXfrm>
    </dsp:sp>
    <dsp:sp modelId="{57425403-FA07-433E-98F0-766228C57B49}">
      <dsp:nvSpPr>
        <dsp:cNvPr id="0" name=""/>
        <dsp:cNvSpPr/>
      </dsp:nvSpPr>
      <dsp:spPr>
        <a:xfrm>
          <a:off x="2956172" y="1605248"/>
          <a:ext cx="1417731" cy="455071"/>
        </a:xfrm>
        <a:prstGeom prst="rect">
          <a:avLst/>
        </a:prstGeom>
        <a:solidFill>
          <a:srgbClr val="2DA2BF">
            <a:hueOff val="0"/>
            <a:satOff val="0"/>
            <a:lumOff val="0"/>
            <a:alphaOff val="0"/>
          </a:srgbClr>
        </a:solidFill>
        <a:ln w="55000" cap="flat" cmpd="thickThin" algn="ctr">
          <a:solidFill>
            <a:srgbClr val="2DA2B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0" rIns="15240" bIns="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>
              <a:solidFill>
                <a:sysClr val="window" lastClr="FFFFFF"/>
              </a:solidFill>
              <a:latin typeface="Lucida Sans Unicode"/>
              <a:ea typeface="黑体"/>
              <a:cs typeface="+mn-cs"/>
            </a:rPr>
            <a:t>Embodiment</a:t>
          </a:r>
          <a:endParaRPr lang="zh-CN" altLang="en-US" sz="1200" kern="1200" dirty="0">
            <a:solidFill>
              <a:sysClr val="window" lastClr="FFFFFF"/>
            </a:solidFill>
            <a:latin typeface="Lucida Sans Unicode"/>
            <a:ea typeface="黑体"/>
            <a:cs typeface="+mn-cs"/>
          </a:endParaRPr>
        </a:p>
      </dsp:txBody>
      <dsp:txXfrm>
        <a:off x="2956172" y="1605248"/>
        <a:ext cx="998402" cy="455071"/>
      </dsp:txXfrm>
    </dsp:sp>
    <dsp:sp modelId="{AE54D91B-B465-45F3-A976-BD1184A3DA94}">
      <dsp:nvSpPr>
        <dsp:cNvPr id="0" name=""/>
        <dsp:cNvSpPr/>
      </dsp:nvSpPr>
      <dsp:spPr>
        <a:xfrm>
          <a:off x="3897246" y="1591086"/>
          <a:ext cx="496205" cy="496205"/>
        </a:xfrm>
        <a:prstGeom prst="ellipse">
          <a:avLst/>
        </a:prstGeom>
        <a:blipFill rotWithShape="0">
          <a:blip xmlns:r="http://schemas.openxmlformats.org/officeDocument/2006/relationships" r:embed="rId3" cstate="email">
            <a:extLst/>
          </a:blip>
          <a:stretch>
            <a:fillRect/>
          </a:stretch>
        </a:blipFill>
        <a:ln w="55000" cap="flat" cmpd="thickThin" algn="ctr">
          <a:solidFill>
            <a:srgbClr val="2DA2BF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BBEBE32-5138-4ED1-8A78-537C6869A917}">
      <dsp:nvSpPr>
        <dsp:cNvPr id="0" name=""/>
        <dsp:cNvSpPr/>
      </dsp:nvSpPr>
      <dsp:spPr>
        <a:xfrm>
          <a:off x="0" y="0"/>
          <a:ext cx="2836252" cy="782228"/>
        </a:xfrm>
        <a:prstGeom prst="roundRect">
          <a:avLst>
            <a:gd name="adj" fmla="val 10000"/>
          </a:avLst>
        </a:prstGeom>
        <a:solidFill>
          <a:srgbClr val="9BBB59">
            <a:hueOff val="5625132"/>
            <a:satOff val="-8440"/>
            <a:lumOff val="-137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b="1" kern="1200" dirty="0" smtClean="0">
              <a:solidFill>
                <a:schemeClr val="tx1"/>
              </a:solidFill>
              <a:latin typeface="+mn-lt"/>
              <a:ea typeface="黑体" pitchFamily="2" charset="-122"/>
              <a:cs typeface="+mn-cs"/>
            </a:rPr>
            <a:t>CERN</a:t>
          </a:r>
          <a:r>
            <a:rPr lang="zh-CN" altLang="en-US" sz="1400" b="1" kern="1200" dirty="0" smtClean="0">
              <a:solidFill>
                <a:schemeClr val="tx1"/>
              </a:solidFill>
              <a:latin typeface="+mn-lt"/>
              <a:ea typeface="黑体" pitchFamily="2" charset="-122"/>
              <a:cs typeface="+mn-cs"/>
            </a:rPr>
            <a:t>每秒产生数据</a:t>
          </a:r>
          <a:r>
            <a:rPr lang="en-US" altLang="en-US" sz="1400" b="1" kern="1200" dirty="0" smtClean="0">
              <a:solidFill>
                <a:schemeClr val="tx1"/>
              </a:solidFill>
              <a:latin typeface="+mn-lt"/>
              <a:ea typeface="黑体" pitchFamily="2" charset="-122"/>
              <a:cs typeface="+mn-cs"/>
            </a:rPr>
            <a:t>40TB</a:t>
          </a:r>
          <a:endParaRPr lang="zh-CN" altLang="en-US" sz="1400" b="1" kern="1200" dirty="0">
            <a:solidFill>
              <a:schemeClr val="tx1"/>
            </a:solidFill>
            <a:latin typeface="+mn-lt"/>
            <a:ea typeface="黑体" pitchFamily="2" charset="-122"/>
            <a:cs typeface="+mn-cs"/>
          </a:endParaRPr>
        </a:p>
      </dsp:txBody>
      <dsp:txXfrm>
        <a:off x="645473" y="0"/>
        <a:ext cx="2190778" cy="782228"/>
      </dsp:txXfrm>
    </dsp:sp>
    <dsp:sp modelId="{F021F7CA-DEC6-491A-8F97-081148A55FCA}">
      <dsp:nvSpPr>
        <dsp:cNvPr id="0" name=""/>
        <dsp:cNvSpPr/>
      </dsp:nvSpPr>
      <dsp:spPr>
        <a:xfrm>
          <a:off x="65561" y="9105"/>
          <a:ext cx="567250" cy="62578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 cstate="email">
            <a:extLst/>
          </a:blip>
          <a:stretch>
            <a:fillRect/>
          </a:stretch>
        </a:blip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BB15E2-4580-443D-BC91-6F61C407411C}">
      <dsp:nvSpPr>
        <dsp:cNvPr id="0" name=""/>
        <dsp:cNvSpPr/>
      </dsp:nvSpPr>
      <dsp:spPr>
        <a:xfrm>
          <a:off x="0" y="720565"/>
          <a:ext cx="2836252" cy="782228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altLang="zh-CN" sz="1400" b="1" kern="1200" dirty="0" err="1" smtClean="0">
              <a:solidFill>
                <a:schemeClr val="tx1"/>
              </a:solidFill>
              <a:latin typeface="+mn-lt"/>
              <a:ea typeface="黑体" pitchFamily="2" charset="-122"/>
              <a:cs typeface="+mn-cs"/>
            </a:rPr>
            <a:t>Facebook</a:t>
          </a:r>
          <a:r>
            <a:rPr lang="zh-CN" altLang="en-US" sz="1400" b="1" kern="1200" dirty="0" smtClean="0">
              <a:solidFill>
                <a:schemeClr val="tx1"/>
              </a:solidFill>
              <a:latin typeface="+mn-lt"/>
              <a:ea typeface="黑体" pitchFamily="2" charset="-122"/>
              <a:cs typeface="+mn-cs"/>
            </a:rPr>
            <a:t>拥有</a:t>
          </a:r>
          <a:r>
            <a:rPr lang="en-US" altLang="zh-CN" sz="1400" b="1" kern="1200" dirty="0" smtClean="0">
              <a:solidFill>
                <a:schemeClr val="tx1"/>
              </a:solidFill>
              <a:latin typeface="+mn-lt"/>
              <a:ea typeface="黑体" pitchFamily="2" charset="-122"/>
              <a:cs typeface="+mn-cs"/>
            </a:rPr>
            <a:t>400</a:t>
          </a:r>
          <a:r>
            <a:rPr lang="zh-CN" altLang="en-US" sz="1400" b="1" kern="1200" dirty="0" smtClean="0">
              <a:solidFill>
                <a:schemeClr val="tx1"/>
              </a:solidFill>
              <a:latin typeface="+mn-lt"/>
              <a:ea typeface="黑体" pitchFamily="2" charset="-122"/>
              <a:cs typeface="+mn-cs"/>
            </a:rPr>
            <a:t>百万用户</a:t>
          </a:r>
          <a:r>
            <a:rPr lang="en-US" altLang="zh-CN" sz="1400" b="1" kern="1200" dirty="0" smtClean="0">
              <a:solidFill>
                <a:schemeClr val="tx1"/>
              </a:solidFill>
              <a:latin typeface="+mn-lt"/>
              <a:ea typeface="黑体" pitchFamily="2" charset="-122"/>
              <a:cs typeface="+mn-cs"/>
            </a:rPr>
            <a:t>, 400</a:t>
          </a:r>
          <a:r>
            <a:rPr lang="zh-CN" altLang="en-US" sz="1400" b="1" kern="1200" dirty="0" smtClean="0">
              <a:solidFill>
                <a:schemeClr val="tx1"/>
              </a:solidFill>
              <a:latin typeface="+mn-lt"/>
              <a:ea typeface="黑体" pitchFamily="2" charset="-122"/>
              <a:cs typeface="+mn-cs"/>
            </a:rPr>
            <a:t>亿照片</a:t>
          </a:r>
          <a:endParaRPr lang="zh-CN" altLang="en-US" sz="1400" b="1" kern="1200" dirty="0">
            <a:solidFill>
              <a:schemeClr val="tx1"/>
            </a:solidFill>
            <a:latin typeface="+mn-lt"/>
            <a:ea typeface="黑体" pitchFamily="2" charset="-122"/>
            <a:cs typeface="+mn-cs"/>
          </a:endParaRPr>
        </a:p>
      </dsp:txBody>
      <dsp:txXfrm>
        <a:off x="645473" y="720565"/>
        <a:ext cx="2190778" cy="782228"/>
      </dsp:txXfrm>
    </dsp:sp>
    <dsp:sp modelId="{03D71C70-B943-47C6-BF9B-14B27E713173}">
      <dsp:nvSpPr>
        <dsp:cNvPr id="0" name=""/>
        <dsp:cNvSpPr/>
      </dsp:nvSpPr>
      <dsp:spPr>
        <a:xfrm>
          <a:off x="78222" y="799612"/>
          <a:ext cx="567250" cy="625782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>
            <a:extLst/>
          </a:blip>
          <a:stretch>
            <a:fillRect/>
          </a:stretch>
        </a:blip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BBEBE32-5138-4ED1-8A78-537C6869A917}">
      <dsp:nvSpPr>
        <dsp:cNvPr id="0" name=""/>
        <dsp:cNvSpPr/>
      </dsp:nvSpPr>
      <dsp:spPr>
        <a:xfrm>
          <a:off x="0" y="0"/>
          <a:ext cx="2820865" cy="818352"/>
        </a:xfrm>
        <a:prstGeom prst="roundRect">
          <a:avLst>
            <a:gd name="adj" fmla="val 10000"/>
          </a:avLst>
        </a:prstGeom>
        <a:solidFill>
          <a:srgbClr val="9BBB59">
            <a:hueOff val="5625132"/>
            <a:satOff val="-8440"/>
            <a:lumOff val="-1373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200" b="1" i="1" u="none" kern="1200" dirty="0" smtClean="0">
              <a:solidFill>
                <a:schemeClr val="tx1"/>
              </a:solidFill>
              <a:latin typeface="+mn-lt"/>
              <a:ea typeface="黑体" pitchFamily="49" charset="-122"/>
              <a:sym typeface="Wingdings" pitchFamily="2" charset="2"/>
            </a:rPr>
            <a:t>拼写检查：</a:t>
          </a:r>
          <a:r>
            <a:rPr lang="zh-CN" altLang="en-US" sz="1200" b="0" kern="1200" dirty="0" smtClean="0">
              <a:solidFill>
                <a:schemeClr val="tx1"/>
              </a:solidFill>
              <a:latin typeface="+mn-lt"/>
              <a:ea typeface="黑体" pitchFamily="2" charset="-122"/>
            </a:rPr>
            <a:t>微软</a:t>
          </a:r>
          <a:r>
            <a:rPr lang="en-US" altLang="zh-CN" sz="1200" b="0" kern="1200" dirty="0" smtClean="0">
              <a:solidFill>
                <a:schemeClr val="tx1"/>
              </a:solidFill>
              <a:latin typeface="+mn-lt"/>
              <a:ea typeface="黑体" pitchFamily="2" charset="-122"/>
            </a:rPr>
            <a:t>20</a:t>
          </a:r>
          <a:r>
            <a:rPr lang="zh-CN" altLang="en-US" sz="1200" b="0" kern="1200" dirty="0" smtClean="0">
              <a:solidFill>
                <a:schemeClr val="tx1"/>
              </a:solidFill>
              <a:latin typeface="+mn-lt"/>
              <a:ea typeface="黑体" pitchFamily="2" charset="-122"/>
            </a:rPr>
            <a:t>年花费数百万美元，</a:t>
          </a:r>
          <a:r>
            <a:rPr lang="en-US" altLang="zh-CN" sz="1200" b="0" kern="1200" dirty="0" smtClean="0">
              <a:solidFill>
                <a:schemeClr val="tx1"/>
              </a:solidFill>
              <a:latin typeface="+mn-lt"/>
              <a:ea typeface="黑体" pitchFamily="2" charset="-122"/>
            </a:rPr>
            <a:t>Google</a:t>
          </a:r>
          <a:r>
            <a:rPr lang="zh-CN" altLang="en-US" sz="1200" b="0" kern="1200" dirty="0" smtClean="0">
              <a:solidFill>
                <a:schemeClr val="tx1"/>
              </a:solidFill>
              <a:latin typeface="+mn-lt"/>
              <a:ea typeface="黑体" pitchFamily="2" charset="-122"/>
            </a:rPr>
            <a:t>基于用户数据分析</a:t>
          </a:r>
          <a:endParaRPr lang="en-US" altLang="zh-CN" sz="1200" b="0" i="1" u="none" kern="1200" dirty="0" smtClean="0">
            <a:solidFill>
              <a:schemeClr val="tx1"/>
            </a:solidFill>
            <a:latin typeface="+mn-lt"/>
            <a:ea typeface="黑体" pitchFamily="49" charset="-122"/>
            <a:sym typeface="Wingdings" pitchFamily="2" charset="2"/>
          </a:endParaRPr>
        </a:p>
      </dsp:txBody>
      <dsp:txXfrm>
        <a:off x="778485" y="0"/>
        <a:ext cx="2042379" cy="818352"/>
      </dsp:txXfrm>
    </dsp:sp>
    <dsp:sp modelId="{F021F7CA-DEC6-491A-8F97-081148A55FCA}">
      <dsp:nvSpPr>
        <dsp:cNvPr id="0" name=""/>
        <dsp:cNvSpPr/>
      </dsp:nvSpPr>
      <dsp:spPr>
        <a:xfrm>
          <a:off x="93613" y="89833"/>
          <a:ext cx="564173" cy="55309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 cstate="email">
            <a:extLst/>
          </a:blip>
          <a:stretch>
            <a:fillRect/>
          </a:stretch>
        </a:blip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BB15E2-4580-443D-BC91-6F61C407411C}">
      <dsp:nvSpPr>
        <dsp:cNvPr id="0" name=""/>
        <dsp:cNvSpPr/>
      </dsp:nvSpPr>
      <dsp:spPr>
        <a:xfrm>
          <a:off x="0" y="857250"/>
          <a:ext cx="2820865" cy="878381"/>
        </a:xfrm>
        <a:prstGeom prst="roundRect">
          <a:avLst>
            <a:gd name="adj" fmla="val 10000"/>
          </a:avLst>
        </a:prstGeom>
        <a:solidFill>
          <a:srgbClr val="00B0F0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1400" b="1" kern="1200" dirty="0" smtClean="0">
              <a:solidFill>
                <a:schemeClr val="tx1"/>
              </a:solidFill>
              <a:latin typeface="+mn-lt"/>
              <a:ea typeface="黑体" pitchFamily="2" charset="-122"/>
            </a:rPr>
            <a:t>数据医疗：</a:t>
          </a:r>
          <a:r>
            <a:rPr lang="zh-CN" altLang="en-US" sz="1400" b="0" kern="1200" dirty="0" smtClean="0">
              <a:solidFill>
                <a:schemeClr val="tx1"/>
              </a:solidFill>
              <a:latin typeface="+mn-lt"/>
              <a:ea typeface="黑体" pitchFamily="2" charset="-122"/>
            </a:rPr>
            <a:t>美国等发展</a:t>
          </a:r>
          <a:r>
            <a:rPr lang="en-US" altLang="en-US" sz="1400" b="0" kern="1200" dirty="0" smtClean="0">
              <a:solidFill>
                <a:schemeClr val="tx1"/>
              </a:solidFill>
              <a:latin typeface="+mn-lt"/>
              <a:ea typeface="黑体" pitchFamily="2" charset="-122"/>
            </a:rPr>
            <a:t>”</a:t>
          </a:r>
          <a:r>
            <a:rPr lang="en-US" altLang="zh-CN" sz="1400" b="0" kern="1200" dirty="0" smtClean="0">
              <a:solidFill>
                <a:schemeClr val="tx1"/>
              </a:solidFill>
              <a:latin typeface="+mn-lt"/>
              <a:ea typeface="黑体" pitchFamily="2" charset="-122"/>
            </a:rPr>
            <a:t>E</a:t>
          </a:r>
          <a:r>
            <a:rPr lang="en-US" altLang="en-US" sz="1400" b="0" kern="1200" dirty="0" smtClean="0">
              <a:solidFill>
                <a:schemeClr val="tx1"/>
              </a:solidFill>
              <a:latin typeface="+mn-lt"/>
              <a:ea typeface="黑体" pitchFamily="2" charset="-122"/>
            </a:rPr>
            <a:t>vidence</a:t>
          </a:r>
          <a:r>
            <a:rPr lang="en-US" altLang="zh-CN" sz="1400" b="0" kern="1200" dirty="0" smtClean="0">
              <a:solidFill>
                <a:schemeClr val="tx1"/>
              </a:solidFill>
              <a:latin typeface="+mn-lt"/>
              <a:ea typeface="黑体" pitchFamily="2" charset="-122"/>
            </a:rPr>
            <a:t>-</a:t>
          </a:r>
          <a:r>
            <a:rPr lang="en-US" altLang="en-US" sz="1400" b="0" kern="1200" dirty="0" smtClean="0">
              <a:solidFill>
                <a:schemeClr val="tx1"/>
              </a:solidFill>
              <a:latin typeface="+mn-lt"/>
              <a:ea typeface="黑体" pitchFamily="2" charset="-122"/>
            </a:rPr>
            <a:t>based</a:t>
          </a:r>
          <a:r>
            <a:rPr lang="zh-CN" altLang="en-US" sz="1400" b="0" kern="1200" dirty="0" smtClean="0">
              <a:solidFill>
                <a:schemeClr val="tx1"/>
              </a:solidFill>
              <a:latin typeface="+mn-lt"/>
              <a:ea typeface="黑体" pitchFamily="2" charset="-122"/>
            </a:rPr>
            <a:t> </a:t>
          </a:r>
          <a:r>
            <a:rPr lang="en-US" altLang="zh-CN" sz="1400" b="0" kern="1200" dirty="0" smtClean="0">
              <a:solidFill>
                <a:schemeClr val="tx1"/>
              </a:solidFill>
              <a:latin typeface="+mn-lt"/>
              <a:ea typeface="黑体" pitchFamily="2" charset="-122"/>
            </a:rPr>
            <a:t>M</a:t>
          </a:r>
          <a:r>
            <a:rPr lang="en-US" altLang="en-US" sz="1400" b="0" kern="1200" dirty="0" smtClean="0">
              <a:solidFill>
                <a:schemeClr val="tx1"/>
              </a:solidFill>
              <a:latin typeface="+mn-lt"/>
              <a:ea typeface="黑体" pitchFamily="2" charset="-122"/>
            </a:rPr>
            <a:t>edicine”</a:t>
          </a:r>
          <a:r>
            <a:rPr lang="zh-CN" altLang="en-US" sz="1400" b="0" kern="1200" dirty="0" smtClean="0">
              <a:solidFill>
                <a:schemeClr val="tx1"/>
              </a:solidFill>
              <a:latin typeface="+mn-lt"/>
              <a:ea typeface="黑体" pitchFamily="2" charset="-122"/>
            </a:rPr>
            <a:t>医疗</a:t>
          </a:r>
          <a:endParaRPr lang="zh-CN" altLang="en-US" sz="1400" b="0" kern="1200" dirty="0">
            <a:solidFill>
              <a:schemeClr val="tx1"/>
            </a:solidFill>
            <a:latin typeface="+mn-lt"/>
            <a:ea typeface="黑体" pitchFamily="2" charset="-122"/>
            <a:cs typeface="+mn-cs"/>
          </a:endParaRPr>
        </a:p>
      </dsp:txBody>
      <dsp:txXfrm>
        <a:off x="778485" y="857250"/>
        <a:ext cx="2042379" cy="878381"/>
      </dsp:txXfrm>
    </dsp:sp>
    <dsp:sp modelId="{03D71C70-B943-47C6-BF9B-14B27E713173}">
      <dsp:nvSpPr>
        <dsp:cNvPr id="0" name=""/>
        <dsp:cNvSpPr/>
      </dsp:nvSpPr>
      <dsp:spPr>
        <a:xfrm>
          <a:off x="124766" y="1000119"/>
          <a:ext cx="564173" cy="605235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 cstate="email">
            <a:extLst/>
          </a:blip>
          <a:stretch>
            <a:fillRect/>
          </a:stretch>
        </a:blip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List2#2">
  <dgm:title val=""/>
  <dgm:desc val=""/>
  <dgm:catLst>
    <dgm:cat type="list" pri="7000"/>
    <dgm:cat type="convert" pri="1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#2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#2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7" Type="http://schemas.openxmlformats.org/officeDocument/2006/relationships/image" Target="../media/image75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Relationship Id="rId6" Type="http://schemas.openxmlformats.org/officeDocument/2006/relationships/image" Target="../media/image74.wmf"/><Relationship Id="rId5" Type="http://schemas.openxmlformats.org/officeDocument/2006/relationships/image" Target="../media/image73.wmf"/><Relationship Id="rId4" Type="http://schemas.openxmlformats.org/officeDocument/2006/relationships/image" Target="../media/image7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4F9F4788-78AA-4233-9E4D-2176B526A8EC}" type="datetimeFigureOut">
              <a:rPr lang="zh-CN" altLang="en-US"/>
              <a:pPr>
                <a:defRPr/>
              </a:pPr>
              <a:t>2012-11-06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E326CC19-F8C3-4713-AE38-EF71393977D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321116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40964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F8B1BA1-F342-49DB-AA71-D4934E044E1F}" type="slidenum">
              <a:rPr lang="zh-CN" altLang="en-US" sz="1200"/>
              <a:pPr algn="r"/>
              <a:t>4</a:t>
            </a:fld>
            <a:endParaRPr lang="en-US" altLang="zh-CN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12C8EBC9-3759-42BA-BF09-3A3DC27E9787}" type="slidenum">
              <a:rPr lang="zh-CN" altLang="en-US" sz="1200">
                <a:latin typeface="+mn-lt"/>
                <a:ea typeface="+mn-ea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20</a:t>
            </a:fld>
            <a:endParaRPr lang="zh-CN" altLang="en-US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1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3252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78D44FB-7946-4A6C-B4C2-397B91384178}" type="slidenum">
              <a:rPr lang="zh-CN" altLang="en-US" sz="1200">
                <a:latin typeface="Calibri" pitchFamily="34" charset="0"/>
              </a:rPr>
              <a:pPr algn="r"/>
              <a:t>32</a:t>
            </a:fld>
            <a:endParaRPr lang="en-US" altLang="zh-CN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smtClean="0"/>
              <a:t>因此现有的软件分发模式阻碍了软件业进一步的快速发展，不能适应在线更新、</a:t>
            </a:r>
            <a:endParaRPr lang="en-US" altLang="zh-CN" smtClean="0"/>
          </a:p>
          <a:p>
            <a:pPr>
              <a:spcBef>
                <a:spcPct val="0"/>
              </a:spcBef>
            </a:pPr>
            <a:r>
              <a:rPr lang="zh-CN" altLang="en-US" smtClean="0"/>
              <a:t>快速响应</a:t>
            </a:r>
          </a:p>
        </p:txBody>
      </p:sp>
      <p:sp>
        <p:nvSpPr>
          <p:cNvPr id="51204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D8EF121-0DB5-4740-A44F-7EEC420EA744}" type="slidenum">
              <a:rPr lang="zh-CN" altLang="en-US" sz="1200">
                <a:latin typeface="Calibri" pitchFamily="34" charset="0"/>
              </a:rPr>
              <a:pPr algn="r"/>
              <a:t>33</a:t>
            </a:fld>
            <a:endParaRPr lang="en-US" altLang="zh-CN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9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zh-CN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02CE4D74-CF63-4C84-BF08-454D3754769D}" type="slidenum">
              <a:rPr lang="zh-CN" altLang="en-US" sz="1200">
                <a:latin typeface="+mn-lt"/>
                <a:ea typeface="+mn-ea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8</a:t>
            </a:fld>
            <a:endParaRPr lang="zh-CN" altLang="en-US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1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5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ctr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buFontTx/>
              <a:buChar char="•"/>
            </a:pPr>
            <a:r>
              <a:rPr lang="zh-CN" altLang="en-US" smtClean="0">
                <a:solidFill>
                  <a:srgbClr val="C00000"/>
                </a:solidFill>
                <a:ea typeface="黑体" pitchFamily="2" charset="-122"/>
              </a:rPr>
              <a:t>独占</a:t>
            </a:r>
            <a:r>
              <a:rPr lang="zh-CN" altLang="en-US" smtClean="0">
                <a:solidFill>
                  <a:srgbClr val="000000"/>
                </a:solidFill>
                <a:ea typeface="黑体" pitchFamily="2" charset="-122"/>
              </a:rPr>
              <a:t>性（</a:t>
            </a:r>
            <a:r>
              <a:rPr lang="en-US" altLang="zh-CN" smtClean="0">
                <a:solidFill>
                  <a:srgbClr val="000000"/>
                </a:solidFill>
                <a:ea typeface="黑体" pitchFamily="2" charset="-122"/>
              </a:rPr>
              <a:t>monopolization</a:t>
            </a:r>
            <a:r>
              <a:rPr lang="zh-CN" altLang="en-US" smtClean="0">
                <a:solidFill>
                  <a:srgbClr val="000000"/>
                </a:solidFill>
                <a:ea typeface="黑体" pitchFamily="2" charset="-122"/>
              </a:rPr>
              <a:t>）</a:t>
            </a:r>
            <a:r>
              <a:rPr lang="en-US" altLang="zh-CN" smtClean="0">
                <a:solidFill>
                  <a:srgbClr val="000000"/>
                </a:solidFill>
                <a:ea typeface="黑体" pitchFamily="2" charset="-122"/>
              </a:rPr>
              <a:t>:</a:t>
            </a:r>
            <a:r>
              <a:rPr lang="zh-CN" altLang="en-US" smtClean="0">
                <a:solidFill>
                  <a:srgbClr val="000000"/>
                </a:solidFill>
                <a:ea typeface="黑体" pitchFamily="2" charset="-122"/>
              </a:rPr>
              <a:t>使得资源消费者能够拥有一组资源</a:t>
            </a:r>
            <a:endParaRPr lang="en-US" altLang="zh-CN" smtClean="0">
              <a:solidFill>
                <a:srgbClr val="000000"/>
              </a:solidFill>
              <a:ea typeface="黑体" pitchFamily="2" charset="-122"/>
            </a:endParaRPr>
          </a:p>
          <a:p>
            <a:pPr>
              <a:spcBef>
                <a:spcPct val="0"/>
              </a:spcBef>
              <a:buFontTx/>
              <a:buChar char="•"/>
            </a:pPr>
            <a:r>
              <a:rPr lang="zh-CN" altLang="en-US" smtClean="0">
                <a:solidFill>
                  <a:srgbClr val="C00000"/>
                </a:solidFill>
                <a:ea typeface="黑体" pitchFamily="2" charset="-122"/>
              </a:rPr>
              <a:t>隔离</a:t>
            </a:r>
            <a:r>
              <a:rPr lang="zh-CN" altLang="en-US" smtClean="0">
                <a:solidFill>
                  <a:srgbClr val="000000"/>
                </a:solidFill>
                <a:ea typeface="黑体" pitchFamily="2" charset="-122"/>
              </a:rPr>
              <a:t>性（</a:t>
            </a:r>
            <a:r>
              <a:rPr lang="en-US" altLang="zh-CN" smtClean="0">
                <a:solidFill>
                  <a:srgbClr val="000000"/>
                </a:solidFill>
                <a:ea typeface="黑体" pitchFamily="2" charset="-122"/>
              </a:rPr>
              <a:t>isolation</a:t>
            </a:r>
            <a:r>
              <a:rPr lang="zh-CN" altLang="en-US" smtClean="0">
                <a:solidFill>
                  <a:srgbClr val="000000"/>
                </a:solidFill>
                <a:ea typeface="黑体" pitchFamily="2" charset="-122"/>
              </a:rPr>
              <a:t>）</a:t>
            </a:r>
            <a:r>
              <a:rPr lang="en-US" altLang="zh-CN" smtClean="0">
                <a:solidFill>
                  <a:srgbClr val="000000"/>
                </a:solidFill>
                <a:ea typeface="黑体" pitchFamily="2" charset="-122"/>
              </a:rPr>
              <a:t>:</a:t>
            </a:r>
            <a:r>
              <a:rPr lang="zh-CN" altLang="en-US" smtClean="0">
                <a:solidFill>
                  <a:srgbClr val="000000"/>
                </a:solidFill>
                <a:ea typeface="黑体" pitchFamily="2" charset="-122"/>
              </a:rPr>
              <a:t>消费者之间互不影响</a:t>
            </a:r>
            <a:endParaRPr lang="en-US" altLang="zh-CN" smtClean="0">
              <a:solidFill>
                <a:srgbClr val="000000"/>
              </a:solidFill>
              <a:ea typeface="黑体" pitchFamily="2" charset="-122"/>
            </a:endParaRPr>
          </a:p>
          <a:p>
            <a:pPr>
              <a:spcBef>
                <a:spcPct val="0"/>
              </a:spcBef>
              <a:buFontTx/>
              <a:buChar char="•"/>
            </a:pPr>
            <a:r>
              <a:rPr lang="zh-CN" altLang="en-US" smtClean="0">
                <a:solidFill>
                  <a:srgbClr val="C00000"/>
                </a:solidFill>
                <a:ea typeface="黑体" pitchFamily="2" charset="-122"/>
              </a:rPr>
              <a:t>伸缩</a:t>
            </a:r>
            <a:r>
              <a:rPr lang="zh-CN" altLang="en-US" smtClean="0">
                <a:solidFill>
                  <a:srgbClr val="000000"/>
                </a:solidFill>
                <a:ea typeface="黑体" pitchFamily="2" charset="-122"/>
              </a:rPr>
              <a:t>性（</a:t>
            </a:r>
            <a:r>
              <a:rPr lang="en-US" altLang="zh-CN" smtClean="0">
                <a:solidFill>
                  <a:srgbClr val="000000"/>
                </a:solidFill>
                <a:ea typeface="黑体" pitchFamily="2" charset="-122"/>
              </a:rPr>
              <a:t>scalability</a:t>
            </a:r>
            <a:r>
              <a:rPr lang="zh-CN" altLang="en-US" smtClean="0">
                <a:solidFill>
                  <a:srgbClr val="000000"/>
                </a:solidFill>
                <a:ea typeface="黑体" pitchFamily="2" charset="-122"/>
              </a:rPr>
              <a:t>）</a:t>
            </a:r>
            <a:r>
              <a:rPr lang="en-US" altLang="zh-CN" smtClean="0">
                <a:solidFill>
                  <a:srgbClr val="000000"/>
                </a:solidFill>
                <a:ea typeface="黑体" pitchFamily="2" charset="-122"/>
              </a:rPr>
              <a:t>:</a:t>
            </a:r>
            <a:r>
              <a:rPr lang="zh-CN" altLang="en-US" smtClean="0">
                <a:solidFill>
                  <a:srgbClr val="000000"/>
                </a:solidFill>
                <a:ea typeface="黑体" pitchFamily="2" charset="-122"/>
              </a:rPr>
              <a:t>消费者拥有的资源可以按需（有限）增减</a:t>
            </a:r>
            <a:endParaRPr lang="en-US" altLang="zh-CN" smtClean="0">
              <a:solidFill>
                <a:srgbClr val="000000"/>
              </a:solidFill>
              <a:ea typeface="黑体" pitchFamily="2" charset="-122"/>
            </a:endParaRPr>
          </a:p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5060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10BA2F7-CAC7-442E-8E2A-C5ACF6A88A59}" type="slidenum">
              <a:rPr lang="zh-CN" altLang="en-US" sz="1200">
                <a:latin typeface="Calibri" pitchFamily="34" charset="0"/>
              </a:rPr>
              <a:pPr algn="r"/>
              <a:t>14</a:t>
            </a:fld>
            <a:endParaRPr lang="en-US" altLang="zh-CN" sz="120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2BBDDA3F-C6DD-4E40-8076-AF3CA8F9E05D}" type="slidenum">
              <a:rPr lang="zh-CN" altLang="en-US" sz="1200">
                <a:latin typeface="+mn-lt"/>
                <a:ea typeface="+mn-ea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16</a:t>
            </a:fld>
            <a:endParaRPr lang="zh-CN" altLang="en-US" sz="1200"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2811DCF-D8E0-4AE2-BBE2-F9A710B024E4}" type="slidenum">
              <a:rPr lang="en-US" altLang="zh-CN" sz="1200">
                <a:latin typeface="Calibri" pitchFamily="34" charset="0"/>
              </a:rPr>
              <a:pPr algn="r"/>
              <a:t>17</a:t>
            </a:fld>
            <a:endParaRPr lang="en-US" altLang="zh-CN" sz="1200">
              <a:latin typeface="Calibri" pitchFamily="34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zh-CN" altLang="en-US" smtClean="0"/>
              <a:t>不但要解决</a:t>
            </a:r>
            <a:r>
              <a:rPr lang="en-US" altLang="zh-CN" smtClean="0"/>
              <a:t>QoS</a:t>
            </a:r>
            <a:r>
              <a:rPr lang="zh-CN" altLang="en-US" smtClean="0"/>
              <a:t>的选择，还要进行功能的匹配，即使语义也不解决根本问题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lang="zh-CN" altLang="en-US" dirty="0">
                <a:effectLst/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20102E-5745-464E-BA4E-9B12B8E8C6AB}" type="datetime1">
              <a:rPr lang="zh-CN" altLang="en-US"/>
              <a:pPr>
                <a:defRPr/>
              </a:pPr>
              <a:t>2012-11-06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067710-0D77-4619-881A-C05C2DF620A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279989-4AE0-4D71-AE92-96AC41C2E506}" type="datetime1">
              <a:rPr lang="zh-CN" altLang="en-US"/>
              <a:pPr>
                <a:defRPr/>
              </a:pPr>
              <a:t>2012-11-06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025192-0151-4007-953A-F856B0479EB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F202A3-2783-46F4-A83C-A5607CB9D757}" type="datetime1">
              <a:rPr lang="zh-CN" altLang="en-US"/>
              <a:pPr>
                <a:defRPr/>
              </a:pPr>
              <a:t>2012-11-06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BC9A15-E443-4BEB-BA52-4F7C9CBE821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27946E-80E9-463A-B56F-493196B10F5A}" type="datetime1">
              <a:rPr lang="zh-CN" altLang="en-US"/>
              <a:pPr>
                <a:defRPr/>
              </a:pPr>
              <a:t>2012-11-06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ACCF8E-702A-4CBB-8360-99595D2465B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13DE55-5A26-4C0A-8251-B954EA31F218}" type="datetime1">
              <a:rPr lang="zh-CN" altLang="en-US"/>
              <a:pPr>
                <a:defRPr/>
              </a:pPr>
              <a:t>2012-11-06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5E1782-9447-4BAE-837F-4548E645592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42938"/>
            <a:ext cx="8229600" cy="7747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ED796C-1AE5-4548-9AC2-9CF3580BB4ED}" type="datetime1">
              <a:rPr lang="zh-CN" altLang="en-US"/>
              <a:pPr>
                <a:defRPr/>
              </a:pPr>
              <a:t>2012-11-06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397262-73BC-482E-AC13-C76D10FCA3A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lang="zh-CN" altLang="en-US" sz="4000" b="1" dirty="0">
                <a:solidFill>
                  <a:schemeClr val="tx1"/>
                </a:solidFill>
                <a:effectLst/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3357516" y="0"/>
            <a:ext cx="5786484" cy="642918"/>
          </a:xfrm>
        </p:spPr>
        <p:txBody>
          <a:bodyPr/>
          <a:lstStyle>
            <a:lvl1pPr algn="ctr">
              <a:buNone/>
              <a:defRPr b="1"/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AA17D6-4C89-46ED-BC27-FB3CA2FD012B}" type="datetime1">
              <a:rPr lang="zh-CN" altLang="en-US"/>
              <a:pPr>
                <a:defRPr/>
              </a:pPr>
              <a:t>2012-11-06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735C5E-2515-471F-B102-DB3E5AAF054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83" descr="未标题-1 拷贝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57350"/>
            <a:ext cx="9144000" cy="466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7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174"/>
          <p:cNvSpPr>
            <a:spLocks noChangeShapeType="1"/>
          </p:cNvSpPr>
          <p:nvPr/>
        </p:nvSpPr>
        <p:spPr bwMode="auto">
          <a:xfrm>
            <a:off x="152400" y="6777038"/>
            <a:ext cx="8839200" cy="0"/>
          </a:xfrm>
          <a:prstGeom prst="line">
            <a:avLst/>
          </a:prstGeom>
          <a:noFill/>
          <a:ln w="19050">
            <a:solidFill>
              <a:srgbClr val="6699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7" name="Picture 175" descr="Board_Ba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6700838"/>
            <a:ext cx="180975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79" descr="Top_Url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01000" y="647700"/>
            <a:ext cx="1104900" cy="11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lang="zh-CN" altLang="en-US" sz="4000" b="0" dirty="0">
                <a:effectLst/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D4B4B7-2D64-4A73-8FBE-6A84D625A867}" type="datetimeFigureOut">
              <a:rPr lang="zh-CN" altLang="en-US"/>
              <a:pPr>
                <a:defRPr/>
              </a:pPr>
              <a:t>2012-11-06</a:t>
            </a:fld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>
                <a:solidFill>
                  <a:prstClr val="black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48488" y="6448425"/>
            <a:ext cx="2133600" cy="365125"/>
          </a:xfrm>
        </p:spPr>
        <p:txBody>
          <a:bodyPr/>
          <a:lstStyle>
            <a:lvl1pPr>
              <a:defRPr>
                <a:solidFill>
                  <a:prstClr val="black"/>
                </a:solidFill>
              </a:defRPr>
            </a:lvl1pPr>
          </a:lstStyle>
          <a:p>
            <a:pPr>
              <a:defRPr/>
            </a:pPr>
            <a:fld id="{42DDEEAB-1384-4290-A39E-42AD80F8A18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83" descr="未标题-1 拷贝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57350"/>
            <a:ext cx="9144000" cy="466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7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Line 174"/>
          <p:cNvSpPr>
            <a:spLocks noChangeShapeType="1"/>
          </p:cNvSpPr>
          <p:nvPr/>
        </p:nvSpPr>
        <p:spPr bwMode="auto">
          <a:xfrm>
            <a:off x="152400" y="6777038"/>
            <a:ext cx="8839200" cy="0"/>
          </a:xfrm>
          <a:prstGeom prst="line">
            <a:avLst/>
          </a:prstGeom>
          <a:noFill/>
          <a:ln w="19050">
            <a:solidFill>
              <a:srgbClr val="6699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8" name="Picture 175" descr="Board_Ba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6700838"/>
            <a:ext cx="180975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79" descr="Top_Url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01000" y="647700"/>
            <a:ext cx="1104900" cy="11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92150"/>
            <a:ext cx="8229600" cy="72548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852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852988"/>
          </a:xfrm>
        </p:spPr>
        <p:txBody>
          <a:bodyPr/>
          <a:lstStyle/>
          <a:p>
            <a:pPr lvl="0"/>
            <a:r>
              <a:rPr lang="zh-CN" altLang="en-US" noProof="0" smtClean="0"/>
              <a:t>单击图标添加剪 贴画</a:t>
            </a:r>
            <a:endParaRPr lang="zh-CN" altLang="en-US" noProof="0"/>
          </a:p>
        </p:txBody>
      </p:sp>
      <p:sp>
        <p:nvSpPr>
          <p:cNvPr id="10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839A6D-5966-451E-80AE-9CE738AB42A4}" type="datetimeFigureOut">
              <a:rPr lang="zh-CN" altLang="en-US"/>
              <a:pPr>
                <a:defRPr/>
              </a:pPr>
              <a:t>2012-11-06</a:t>
            </a:fld>
            <a:endParaRPr lang="zh-CN" altLang="en-US"/>
          </a:p>
        </p:txBody>
      </p:sp>
      <p:sp>
        <p:nvSpPr>
          <p:cNvPr id="11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7FAF49-9382-4F34-ABA2-390AE9314F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lang="zh-CN" altLang="en-US" sz="4000" b="0" dirty="0">
                <a:effectLst/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/>
          </p:nvPr>
        </p:nvSpPr>
        <p:spPr>
          <a:xfrm>
            <a:off x="3357516" y="0"/>
            <a:ext cx="5786484" cy="642918"/>
          </a:xfrm>
        </p:spPr>
        <p:txBody>
          <a:bodyPr/>
          <a:lstStyle>
            <a:lvl1pPr algn="ctr">
              <a:buNone/>
              <a:defRPr b="1"/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451C66-2567-4427-B578-F2A1AABB2B76}" type="datetime1">
              <a:rPr lang="zh-CN" altLang="en-US"/>
              <a:pPr>
                <a:defRPr/>
              </a:pPr>
              <a:t>2012-11-06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00DD16-C3E6-4E68-9017-F2920A74D6D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6F54FC-4BA2-449A-937F-9A975BF4F58B}" type="datetime1">
              <a:rPr lang="zh-CN" altLang="en-US"/>
              <a:pPr>
                <a:defRPr/>
              </a:pPr>
              <a:t>2012-11-06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D3CD7C-BD83-417E-BD47-E3005978DA0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791C5E-7B4E-4875-9E44-76E6D8F047F3}" type="datetime1">
              <a:rPr lang="zh-CN" altLang="en-US"/>
              <a:pPr>
                <a:defRPr/>
              </a:pPr>
              <a:t>2012-11-06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2A43BB-10F7-4E6A-A7BF-3EFBEDB89C0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567397-27A5-4EF9-B839-73C8BBBC1F29}" type="datetime1">
              <a:rPr lang="zh-CN" altLang="en-US"/>
              <a:pPr>
                <a:defRPr/>
              </a:pPr>
              <a:t>2012-11-06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21EE83-517F-4EFF-B347-401C4D6760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BFCC59-DF21-4F9F-B035-1D62193154F4}" type="datetime1">
              <a:rPr lang="zh-CN" altLang="en-US"/>
              <a:pPr>
                <a:defRPr/>
              </a:pPr>
              <a:t>2012-11-06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5D5927-665D-4FC7-BB34-5EAF8969C2F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628B4C-FFAE-44D4-8E4F-686450C87DEB}" type="datetime1">
              <a:rPr lang="zh-CN" altLang="en-US"/>
              <a:pPr>
                <a:defRPr/>
              </a:pPr>
              <a:t>2012-11-06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A7CB61-C034-4234-AD9D-21939A87530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5BCAA9-10AD-4978-A0C5-26B10DD01FBC}" type="datetime1">
              <a:rPr lang="zh-CN" altLang="en-US"/>
              <a:pPr>
                <a:defRPr/>
              </a:pPr>
              <a:t>2012-11-06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6F3C85-3F9D-4279-A9EB-A063E72B6E4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CCAEA5-87DD-4B46-9BB1-219C77EEC4BD}" type="datetime1">
              <a:rPr lang="zh-CN" altLang="en-US"/>
              <a:pPr>
                <a:defRPr/>
              </a:pPr>
              <a:t>2012-11-06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4F22C1-D974-484F-A833-6CAB7632BCE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83" descr="未标题-1 拷贝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0" y="1657350"/>
            <a:ext cx="9144000" cy="466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172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0" y="0"/>
            <a:ext cx="9144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Line 174"/>
          <p:cNvSpPr>
            <a:spLocks noChangeShapeType="1"/>
          </p:cNvSpPr>
          <p:nvPr/>
        </p:nvSpPr>
        <p:spPr bwMode="auto">
          <a:xfrm>
            <a:off x="152400" y="6777038"/>
            <a:ext cx="8839200" cy="0"/>
          </a:xfrm>
          <a:prstGeom prst="line">
            <a:avLst/>
          </a:prstGeom>
          <a:noFill/>
          <a:ln w="19050">
            <a:solidFill>
              <a:srgbClr val="6699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1029" name="Picture 175" descr="Board_Bar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152400" y="6700838"/>
            <a:ext cx="1809750" cy="8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179" descr="Top_Url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8001000" y="647700"/>
            <a:ext cx="1104900" cy="11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1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642938"/>
            <a:ext cx="82296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3A13030-9D2D-4989-8E52-65EB63D75F13}" type="datetime1">
              <a:rPr lang="zh-CN" altLang="en-US"/>
              <a:pPr>
                <a:defRPr/>
              </a:pPr>
              <a:t>2012-11-06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898989"/>
                </a:solidFill>
                <a:latin typeface="Calibri" pitchFamily="34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948488" y="6448425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89898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D16C76D-8B90-4AD9-A4B2-57BF73932E6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zh-CN" altLang="en-US" sz="4400" kern="1200" dirty="0">
          <a:solidFill>
            <a:srgbClr val="404040"/>
          </a:solidFill>
          <a:latin typeface="黑体" pitchFamily="49" charset="-122"/>
          <a:ea typeface="黑体" pitchFamily="49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404040"/>
          </a:solidFill>
          <a:latin typeface="黑体" pitchFamily="49" charset="-122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404040"/>
          </a:solidFill>
          <a:latin typeface="黑体" pitchFamily="49" charset="-122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404040"/>
          </a:solidFill>
          <a:latin typeface="黑体" pitchFamily="49" charset="-122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404040"/>
          </a:solidFill>
          <a:latin typeface="黑体" pitchFamily="49" charset="-122"/>
          <a:ea typeface="黑体" pitchFamily="49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404040"/>
          </a:solidFill>
          <a:latin typeface="Calibri" pitchFamily="34" charset="0"/>
          <a:ea typeface="宋体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404040"/>
          </a:solidFill>
          <a:latin typeface="Calibri" pitchFamily="34" charset="0"/>
          <a:ea typeface="宋体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404040"/>
          </a:solidFill>
          <a:latin typeface="Calibri" pitchFamily="34" charset="0"/>
          <a:ea typeface="宋体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404040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642938"/>
            <a:ext cx="8229600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2" name="日期占位符 4"/>
          <p:cNvSpPr>
            <a:spLocks noGrp="1"/>
          </p:cNvSpPr>
          <p:nvPr>
            <p:ph type="dt" sz="half" idx="2"/>
          </p:nvPr>
        </p:nvSpPr>
        <p:spPr>
          <a:xfrm>
            <a:off x="179388" y="6616700"/>
            <a:ext cx="2133600" cy="2682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2839A6D-5966-451E-80AE-9CE738AB42A4}" type="datetimeFigureOut">
              <a:rPr lang="zh-CN" altLang="en-US"/>
              <a:pPr>
                <a:defRPr/>
              </a:pPr>
              <a:t>2012-11-06</a:t>
            </a:fld>
            <a:endParaRPr lang="zh-CN" altLang="en-US"/>
          </a:p>
        </p:txBody>
      </p:sp>
      <p:sp>
        <p:nvSpPr>
          <p:cNvPr id="13" name="页脚占位符 5"/>
          <p:cNvSpPr>
            <a:spLocks noGrp="1"/>
          </p:cNvSpPr>
          <p:nvPr>
            <p:ph type="ftr" sz="quarter" idx="3"/>
          </p:nvPr>
        </p:nvSpPr>
        <p:spPr>
          <a:xfrm>
            <a:off x="2411413" y="6597650"/>
            <a:ext cx="5400675" cy="2603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898989"/>
                </a:solidFill>
                <a:latin typeface="Calibri" pitchFamily="34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4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7885113" y="6642100"/>
            <a:ext cx="1150937" cy="2159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1">
                <a:solidFill>
                  <a:srgbClr val="898989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BC2F984-4D78-44F7-A4DB-F322F934908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lang="zh-CN" altLang="en-US" sz="4400" kern="1200" dirty="0">
          <a:solidFill>
            <a:srgbClr val="40404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404040"/>
          </a:solidFill>
          <a:latin typeface="黑体" pitchFamily="49" charset="-122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404040"/>
          </a:solidFill>
          <a:latin typeface="黑体" pitchFamily="49" charset="-122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404040"/>
          </a:solidFill>
          <a:latin typeface="黑体" pitchFamily="49" charset="-122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404040"/>
          </a:solidFill>
          <a:latin typeface="黑体" pitchFamily="49" charset="-122"/>
          <a:ea typeface="黑体" pitchFamily="49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404040"/>
          </a:solidFill>
          <a:latin typeface="Calibri" pitchFamily="34" charset="0"/>
          <a:ea typeface="宋体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404040"/>
          </a:solidFill>
          <a:latin typeface="Calibri" pitchFamily="34" charset="0"/>
          <a:ea typeface="宋体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404040"/>
          </a:solidFill>
          <a:latin typeface="Calibri" pitchFamily="34" charset="0"/>
          <a:ea typeface="宋体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404040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800" b="1" kern="120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400" kern="1200">
          <a:solidFill>
            <a:schemeClr val="tx1"/>
          </a:solidFill>
          <a:latin typeface="Arial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3" Type="http://schemas.openxmlformats.org/officeDocument/2006/relationships/hyperlink" Target="http://www.google.com.hk/imgres?imgurl=http://dayanjia.com/wp-content/uploads/2010/02/P2P-network.png&amp;imgrefurl=http://dayanjia.com/2010/02/history-current-situation-and-future-trend-analysis-of-p2p-file-sharing-technology.html&amp;usg=__ZHD0plOVOhUuOcmQReFskf6Elc8=&amp;h=1034&amp;w=1000&amp;sz=111&amp;hl=zh-CN&amp;start=48&amp;um=1&amp;itbs=1&amp;tbnid=P4C-J8_0qHvnKM:&amp;tbnh=150&amp;tbnw=145&amp;prev=/images?q=p2p&amp;start=40&amp;um=1&amp;hl=zh-CN&amp;newwindow=1&amp;safe=strict&amp;sa=N&amp;ndsp=20&amp;tbs=isch:1,isz:l" TargetMode="External"/><Relationship Id="rId7" Type="http://schemas.openxmlformats.org/officeDocument/2006/relationships/hyperlink" Target="http://www.google.com.hk/imgres?imgurl=http://lh3.ggpht.com/_K3_xIbi0NDs/SlNS_gdhuaI/AAAAAAAAAQI/NSVd4FRKNYY/s800/%E4%BA%91%E8%AE%A1%E7%AE%97.JPG&amp;imgrefurl=http://cisconet.blogbus.com/logs/42030545.html&amp;usg=__RtAMPVKvSMqVCavbIagL64nk4L4=&amp;h=329&amp;w=454&amp;sz=21&amp;hl=zh-CN&amp;start=7&amp;um=1&amp;itbs=1&amp;tbnid=-KXHVbpfQMPEbM:&amp;tbnh=93&amp;tbnw=128&amp;prev=/images?q=%E4%BA%91%E8%AE%A1%E7%AE%97&amp;um=1&amp;hl=zh-CN&amp;newwindow=1&amp;safe=strict&amp;tbs=isch:1" TargetMode="External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2.jpeg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eg"/><Relationship Id="rId13" Type="http://schemas.openxmlformats.org/officeDocument/2006/relationships/hyperlink" Target="http://images.google.cn/imgres?imgurl=http://news.newhua.com/Files/Remoteupfile/2009-4/18/Microsoft-Windows-8-Major-Improvements-Beginning-Soon-2.png&amp;imgrefurl=http://www.dmh123.cn/&amp;usg=__EQK4qgTJyzYnK_qWYkxdoUEUxaU=&amp;h=326&amp;w=326&amp;sz=105&amp;hl=zh-CN&amp;start=4&amp;um=1&amp;itbs=1&amp;tbnid=nvZaiTtdp9lZ-M:&amp;tbnh=118&amp;tbnw=118&amp;prev=/images?q=microsoft&amp;um=1&amp;hl=zh-CN&amp;lr=&amp;newwindow=1&amp;tbs=isch:1" TargetMode="External"/><Relationship Id="rId18" Type="http://schemas.openxmlformats.org/officeDocument/2006/relationships/image" Target="../media/image100.png"/><Relationship Id="rId3" Type="http://schemas.openxmlformats.org/officeDocument/2006/relationships/image" Target="../media/image88.jpeg"/><Relationship Id="rId21" Type="http://schemas.openxmlformats.org/officeDocument/2006/relationships/image" Target="../media/image103.jpeg"/><Relationship Id="rId7" Type="http://schemas.openxmlformats.org/officeDocument/2006/relationships/image" Target="../media/image92.png"/><Relationship Id="rId12" Type="http://schemas.openxmlformats.org/officeDocument/2006/relationships/image" Target="../media/image96.jpeg"/><Relationship Id="rId17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99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jpeg"/><Relationship Id="rId11" Type="http://schemas.openxmlformats.org/officeDocument/2006/relationships/hyperlink" Target="http://images.google.cn/imgres?imgurl=http://www.miguelcarrasco.net/miguelcarrasco/WindowsLiveWriter/MS-DOS_icon.png&amp;imgrefurl=http://www.miguelcarrasco.net/miguelcarrasco/2007/08/ten-biggest-mic.html&amp;usg=__Q2-lNWGz-m73VBGM7BYMk8CLXis=&amp;h=480&amp;w=480&amp;sz=132&amp;hl=zh-CN&amp;start=8&amp;um=1&amp;itbs=1&amp;tbnid=sdKCsIpiZj_ePM:&amp;tbnh=129&amp;tbnw=129&amp;prev=/images?q=microsoft+DOS&amp;um=1&amp;hl=zh-CN&amp;lr=&amp;newwindow=1&amp;tbs=isch:1" TargetMode="External"/><Relationship Id="rId5" Type="http://schemas.openxmlformats.org/officeDocument/2006/relationships/image" Target="../media/image90.jpeg"/><Relationship Id="rId15" Type="http://schemas.openxmlformats.org/officeDocument/2006/relationships/image" Target="../media/image98.jpeg"/><Relationship Id="rId10" Type="http://schemas.openxmlformats.org/officeDocument/2006/relationships/image" Target="../media/image95.jpeg"/><Relationship Id="rId19" Type="http://schemas.openxmlformats.org/officeDocument/2006/relationships/image" Target="../media/image101.jpeg"/><Relationship Id="rId4" Type="http://schemas.openxmlformats.org/officeDocument/2006/relationships/image" Target="../media/image89.jpeg"/><Relationship Id="rId9" Type="http://schemas.openxmlformats.org/officeDocument/2006/relationships/image" Target="../media/image94.jpeg"/><Relationship Id="rId14" Type="http://schemas.openxmlformats.org/officeDocument/2006/relationships/image" Target="../media/image9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0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106.png"/><Relationship Id="rId5" Type="http://schemas.openxmlformats.org/officeDocument/2006/relationships/image" Target="../media/image105.jpeg"/><Relationship Id="rId4" Type="http://schemas.openxmlformats.org/officeDocument/2006/relationships/image" Target="../media/image10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jpeg"/><Relationship Id="rId18" Type="http://schemas.openxmlformats.org/officeDocument/2006/relationships/image" Target="../media/image24.png"/><Relationship Id="rId3" Type="http://schemas.openxmlformats.org/officeDocument/2006/relationships/diagramLayout" Target="../diagrams/layout1.xml"/><Relationship Id="rId21" Type="http://schemas.openxmlformats.org/officeDocument/2006/relationships/image" Target="../media/image27.jpeg"/><Relationship Id="rId7" Type="http://schemas.openxmlformats.org/officeDocument/2006/relationships/image" Target="../media/image13.jpeg"/><Relationship Id="rId12" Type="http://schemas.openxmlformats.org/officeDocument/2006/relationships/image" Target="../media/image18.jpeg"/><Relationship Id="rId17" Type="http://schemas.openxmlformats.org/officeDocument/2006/relationships/image" Target="../media/image23.png"/><Relationship Id="rId2" Type="http://schemas.openxmlformats.org/officeDocument/2006/relationships/diagramData" Target="../diagrams/data1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openxmlformats.org/officeDocument/2006/relationships/image" Target="../media/image17.jpeg"/><Relationship Id="rId24" Type="http://schemas.openxmlformats.org/officeDocument/2006/relationships/image" Target="../media/image30.jpeg"/><Relationship Id="rId5" Type="http://schemas.openxmlformats.org/officeDocument/2006/relationships/diagramColors" Target="../diagrams/colors1.xml"/><Relationship Id="rId15" Type="http://schemas.openxmlformats.org/officeDocument/2006/relationships/image" Target="../media/image21.jpeg"/><Relationship Id="rId23" Type="http://schemas.openxmlformats.org/officeDocument/2006/relationships/image" Target="../media/image29.jpeg"/><Relationship Id="rId10" Type="http://schemas.openxmlformats.org/officeDocument/2006/relationships/image" Target="../media/image16.jpeg"/><Relationship Id="rId19" Type="http://schemas.openxmlformats.org/officeDocument/2006/relationships/image" Target="../media/image25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5.jpeg"/><Relationship Id="rId14" Type="http://schemas.openxmlformats.org/officeDocument/2006/relationships/image" Target="../media/image20.jpeg"/><Relationship Id="rId22" Type="http://schemas.openxmlformats.org/officeDocument/2006/relationships/image" Target="../media/image2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111.jpeg"/><Relationship Id="rId4" Type="http://schemas.openxmlformats.org/officeDocument/2006/relationships/image" Target="../media/image11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jpeg"/><Relationship Id="rId4" Type="http://schemas.openxmlformats.org/officeDocument/2006/relationships/image" Target="../media/image1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12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eg"/><Relationship Id="rId4" Type="http://schemas.openxmlformats.org/officeDocument/2006/relationships/image" Target="../media/image1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images.google.com.hk/imgres?imgurl=http://www.dqtech.co.za/site/tech/server3.jpg&amp;imgrefurl=http://www.dqtech.co.za/site/dqtech.php?tech=products&amp;selection=18&amp;usg=__YcizwOzEtkM7xilVdJw38KaPpzM=&amp;h=300&amp;w=300&amp;sz=11&amp;hl=zh-CN&amp;start=75&amp;um=1&amp;itbs=1&amp;tbnid=fvGlkl8U2vpfjM:&amp;tbnh=116&amp;tbnw=116&amp;prev=/images?q=server&amp;start=60&amp;um=1&amp;hl=zh-CN&amp;lr=&amp;newwindow=1&amp;safe=strict&amp;sa=N&amp;ndsp=20&amp;tbs=isch:1" TargetMode="External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png"/><Relationship Id="rId4" Type="http://schemas.openxmlformats.org/officeDocument/2006/relationships/image" Target="../media/image12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135.pn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0.jpeg"/><Relationship Id="rId7" Type="http://schemas.openxmlformats.org/officeDocument/2006/relationships/image" Target="../media/image35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://images.google.com.hk/imgres?imgurl=http://www.pingpinganan.gov.cn/SysAdmin/Picture/mumu2/%E7%BD%91%E7%BB%9C%E6%94%BB%E5%87%BB.jpg&amp;imgrefurl=http://bbs.ikaka.com/showtopic-8566492.aspx&amp;usg=__ZvB1H63euJh8DGmK46Sf4UX5J4g=&amp;h=366&amp;w=295&amp;sz=26&amp;hl=zh-CN&amp;start=11&amp;itbs=1&amp;tbnid=yKinLoucLffI7M:&amp;tbnh=122&amp;tbnw=98&amp;prev=/images?q=%E7%BD%91%E7%BB%9C%E6%94%BB%E5%87%BB&amp;hl=zh-CN&amp;newwindow=1&amp;safe=strict&amp;gbv=2&amp;tbs=isch:1" TargetMode="External"/><Relationship Id="rId3" Type="http://schemas.openxmlformats.org/officeDocument/2006/relationships/image" Target="../media/image136.png"/><Relationship Id="rId7" Type="http://schemas.openxmlformats.org/officeDocument/2006/relationships/image" Target="../media/image139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jpeg"/><Relationship Id="rId5" Type="http://schemas.openxmlformats.org/officeDocument/2006/relationships/hyperlink" Target="http://www.google.com.hk/imgres?imgurl=http://www.supermopi.com/joomla/images/stories/mopi_photos/amazon.jpg&amp;imgrefurl=http://www.supermopi.com/joomla/index.php?option=com_content&amp;view=category&amp;layout=blog&amp;id=39&amp;Itemid=69&amp;usg=__ySJhy8gduIwf-uM_gD4SxyFR_4k=&amp;h=316&amp;w=1627&amp;sz=38&amp;hl=zh-CN&amp;start=7&amp;um=1&amp;itbs=1&amp;tbnid=gX0xvJ3IZgRKDM:&amp;tbnh=29&amp;tbnw=150&amp;prev=/images?q=amazon.com&amp;um=1&amp;hl=zh-CN&amp;newwindow=1&amp;safe=strict&amp;sa=N&amp;tbs=isch:1" TargetMode="External"/><Relationship Id="rId10" Type="http://schemas.openxmlformats.org/officeDocument/2006/relationships/image" Target="../media/image141.jpeg"/><Relationship Id="rId4" Type="http://schemas.openxmlformats.org/officeDocument/2006/relationships/image" Target="../media/image137.png"/><Relationship Id="rId9" Type="http://schemas.openxmlformats.org/officeDocument/2006/relationships/image" Target="../media/image140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jpeg"/><Relationship Id="rId3" Type="http://schemas.openxmlformats.org/officeDocument/2006/relationships/image" Target="../media/image143.wmf"/><Relationship Id="rId7" Type="http://schemas.openxmlformats.org/officeDocument/2006/relationships/hyperlink" Target="http://images.google.cn/imgres?imgurl=http://myweb.gzsums.edu.cn/yl/syslkx/99pages/context/pic/9906043-1.gif&amp;imgrefurl=http://myweb.gzsums.edu.cn/yl/syslkx/99pages/context/9906043.htm&amp;h=234&amp;w=600&amp;sz=5&amp;hl=zh-CN&amp;start=37&amp;um=1&amp;tbnid=WRuxLy8BtphwrM:&amp;tbnh=53&amp;tbnw=135&amp;prev=/images?q=%E5%BF%83%E7%94%B5%E5%9B%BE1&amp;start=20&amp;ndsp=20&amp;um=1&amp;complete=1&amp;hl=zh-CN&amp;newwindow=1&amp;sa=N" TargetMode="External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jpeg"/><Relationship Id="rId11" Type="http://schemas.openxmlformats.org/officeDocument/2006/relationships/image" Target="../media/image149.wmf"/><Relationship Id="rId5" Type="http://schemas.openxmlformats.org/officeDocument/2006/relationships/image" Target="../media/image145.png"/><Relationship Id="rId10" Type="http://schemas.openxmlformats.org/officeDocument/2006/relationships/image" Target="../media/image117.png"/><Relationship Id="rId4" Type="http://schemas.openxmlformats.org/officeDocument/2006/relationships/image" Target="../media/image144.png"/><Relationship Id="rId9" Type="http://schemas.openxmlformats.org/officeDocument/2006/relationships/image" Target="../media/image1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jpeg"/><Relationship Id="rId13" Type="http://schemas.openxmlformats.org/officeDocument/2006/relationships/image" Target="../media/image157.jpeg"/><Relationship Id="rId3" Type="http://schemas.openxmlformats.org/officeDocument/2006/relationships/image" Target="../media/image150.jpeg"/><Relationship Id="rId7" Type="http://schemas.openxmlformats.org/officeDocument/2006/relationships/hyperlink" Target="http://projects.exvoto.org/jquery-lightboxclone/website/assets/images/opensource/yahoo_logo.jpg" TargetMode="External"/><Relationship Id="rId12" Type="http://schemas.openxmlformats.org/officeDocument/2006/relationships/hyperlink" Target="http://images.google.cn/imgres?imgurl=http://events.venturebeat.com/gamesbeat2010/files/2010/01/facebook-logo.jpg&amp;imgrefurl=http://events.venturebeat.com/gamesbeat2010/&amp;usg=__H-dhnCabhrbpJ4L7jk0qK2JzDUA=&amp;h=301&amp;w=800&amp;sz=79&amp;hl=zh-CN&amp;start=1&amp;um=1&amp;itbs=1&amp;tbnid=zJxMgbsojbq3jM:&amp;tbnh=54&amp;tbnw=143&amp;prev=/images?q=facebook+logo&amp;um=1&amp;hl=zh-CN&amp;newwindow=1&amp;tbs=isch:1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11" Type="http://schemas.openxmlformats.org/officeDocument/2006/relationships/image" Target="../media/image156.jpeg"/><Relationship Id="rId5" Type="http://schemas.openxmlformats.org/officeDocument/2006/relationships/image" Target="../media/image152.png"/><Relationship Id="rId10" Type="http://schemas.openxmlformats.org/officeDocument/2006/relationships/hyperlink" Target="http://baike.baidu.com/image/cf5a831665d24d61f3de32fe" TargetMode="External"/><Relationship Id="rId4" Type="http://schemas.openxmlformats.org/officeDocument/2006/relationships/image" Target="../media/image151.jpeg"/><Relationship Id="rId9" Type="http://schemas.openxmlformats.org/officeDocument/2006/relationships/image" Target="../media/image15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diagramColors" Target="../diagrams/colors2.xml"/><Relationship Id="rId5" Type="http://schemas.openxmlformats.org/officeDocument/2006/relationships/image" Target="../media/image40.png"/><Relationship Id="rId10" Type="http://schemas.openxmlformats.org/officeDocument/2006/relationships/diagramQuickStyle" Target="../diagrams/quickStyle2.xml"/><Relationship Id="rId4" Type="http://schemas.openxmlformats.org/officeDocument/2006/relationships/image" Target="../media/image39.jpeg"/><Relationship Id="rId9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13" Type="http://schemas.openxmlformats.org/officeDocument/2006/relationships/image" Target="../media/image56.png"/><Relationship Id="rId18" Type="http://schemas.openxmlformats.org/officeDocument/2006/relationships/diagramColors" Target="../diagrams/colors3.xml"/><Relationship Id="rId26" Type="http://schemas.openxmlformats.org/officeDocument/2006/relationships/image" Target="../media/image63.png"/><Relationship Id="rId3" Type="http://schemas.openxmlformats.org/officeDocument/2006/relationships/notesSlide" Target="../notesSlides/notesSlide3.xml"/><Relationship Id="rId21" Type="http://schemas.openxmlformats.org/officeDocument/2006/relationships/diagramLayout" Target="../diagrams/layout4.xml"/><Relationship Id="rId7" Type="http://schemas.openxmlformats.org/officeDocument/2006/relationships/image" Target="../media/image50.jpeg"/><Relationship Id="rId12" Type="http://schemas.openxmlformats.org/officeDocument/2006/relationships/image" Target="../media/image55.png"/><Relationship Id="rId17" Type="http://schemas.openxmlformats.org/officeDocument/2006/relationships/diagramQuickStyle" Target="../diagrams/quickStyle3.xml"/><Relationship Id="rId25" Type="http://schemas.openxmlformats.org/officeDocument/2006/relationships/image" Target="../media/image62.png"/><Relationship Id="rId2" Type="http://schemas.openxmlformats.org/officeDocument/2006/relationships/slideLayout" Target="../slideLayouts/slideLayout16.xml"/><Relationship Id="rId16" Type="http://schemas.openxmlformats.org/officeDocument/2006/relationships/diagramLayout" Target="../diagrams/layout3.xml"/><Relationship Id="rId20" Type="http://schemas.openxmlformats.org/officeDocument/2006/relationships/diagramData" Target="../diagrams/data4.xml"/><Relationship Id="rId29" Type="http://schemas.openxmlformats.org/officeDocument/2006/relationships/image" Target="../media/image66.png"/><Relationship Id="rId1" Type="http://schemas.openxmlformats.org/officeDocument/2006/relationships/tags" Target="../tags/tag1.xml"/><Relationship Id="rId6" Type="http://schemas.openxmlformats.org/officeDocument/2006/relationships/image" Target="../media/image49.jpeg"/><Relationship Id="rId11" Type="http://schemas.openxmlformats.org/officeDocument/2006/relationships/image" Target="../media/image54.png"/><Relationship Id="rId24" Type="http://schemas.microsoft.com/office/2007/relationships/diagramDrawing" Target="../diagrams/drawing4.xml"/><Relationship Id="rId32" Type="http://schemas.openxmlformats.org/officeDocument/2006/relationships/image" Target="../media/image30.jpeg"/><Relationship Id="rId5" Type="http://schemas.openxmlformats.org/officeDocument/2006/relationships/image" Target="../media/image48.jpeg"/><Relationship Id="rId15" Type="http://schemas.openxmlformats.org/officeDocument/2006/relationships/diagramData" Target="../diagrams/data3.xml"/><Relationship Id="rId23" Type="http://schemas.openxmlformats.org/officeDocument/2006/relationships/diagramColors" Target="../diagrams/colors4.xml"/><Relationship Id="rId28" Type="http://schemas.openxmlformats.org/officeDocument/2006/relationships/image" Target="../media/image65.png"/><Relationship Id="rId10" Type="http://schemas.openxmlformats.org/officeDocument/2006/relationships/image" Target="../media/image53.jpeg"/><Relationship Id="rId19" Type="http://schemas.microsoft.com/office/2007/relationships/diagramDrawing" Target="../diagrams/drawing3.xml"/><Relationship Id="rId31" Type="http://schemas.openxmlformats.org/officeDocument/2006/relationships/image" Target="../media/image68.png"/><Relationship Id="rId4" Type="http://schemas.openxmlformats.org/officeDocument/2006/relationships/image" Target="../media/image47.jpeg"/><Relationship Id="rId9" Type="http://schemas.openxmlformats.org/officeDocument/2006/relationships/image" Target="../media/image52.jpeg"/><Relationship Id="rId14" Type="http://schemas.openxmlformats.org/officeDocument/2006/relationships/image" Target="../media/image57.png"/><Relationship Id="rId22" Type="http://schemas.openxmlformats.org/officeDocument/2006/relationships/diagramQuickStyle" Target="../diagrams/quickStyle4.xml"/><Relationship Id="rId27" Type="http://schemas.openxmlformats.org/officeDocument/2006/relationships/image" Target="../media/image64.png"/><Relationship Id="rId30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oleObject" Target="../embeddings/oleObject10.bin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4.bin"/><Relationship Id="rId12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2.bin"/><Relationship Id="rId10" Type="http://schemas.openxmlformats.org/officeDocument/2006/relationships/oleObject" Target="../embeddings/oleObject7.bin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6.bin"/><Relationship Id="rId14" Type="http://schemas.openxmlformats.org/officeDocument/2006/relationships/oleObject" Target="../embeddings/oleObject1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ctrTitle"/>
          </p:nvPr>
        </p:nvSpPr>
        <p:spPr>
          <a:xfrm>
            <a:off x="179388" y="2205038"/>
            <a:ext cx="8785225" cy="1470025"/>
          </a:xfrm>
        </p:spPr>
        <p:txBody>
          <a:bodyPr/>
          <a:lstStyle/>
          <a:p>
            <a:pPr eaLnBrk="1" hangingPunct="1"/>
            <a:r>
              <a:rPr sz="4800" b="1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挑战与机遇：云计算与大数据</a:t>
            </a:r>
          </a:p>
        </p:txBody>
      </p:sp>
      <p:sp>
        <p:nvSpPr>
          <p:cNvPr id="5123" name="副标题 2"/>
          <p:cNvSpPr>
            <a:spLocks noGrp="1"/>
          </p:cNvSpPr>
          <p:nvPr>
            <p:ph type="subTitle" idx="1"/>
          </p:nvPr>
        </p:nvSpPr>
        <p:spPr>
          <a:xfrm>
            <a:off x="1371600" y="4437063"/>
            <a:ext cx="6400800" cy="1752600"/>
          </a:xfrm>
        </p:spPr>
        <p:txBody>
          <a:bodyPr/>
          <a:lstStyle/>
          <a:p>
            <a:pPr eaLnBrk="1" hangingPunct="1"/>
            <a:r>
              <a:rPr lang="zh-CN" altLang="en-US" sz="320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怀进鹏</a:t>
            </a:r>
          </a:p>
          <a:p>
            <a:pPr eaLnBrk="1" hangingPunct="1"/>
            <a:r>
              <a:rPr lang="en-US" altLang="zh-CN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Calibri" pitchFamily="34" charset="0"/>
              </a:rPr>
              <a:t>2012</a:t>
            </a:r>
            <a:r>
              <a:rPr lang="zh-CN" altLang="en-US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Calibri" pitchFamily="34" charset="0"/>
              </a:rPr>
              <a:t>年</a:t>
            </a:r>
            <a:r>
              <a:rPr lang="en-US" altLang="zh-CN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Calibri" pitchFamily="34" charset="0"/>
              </a:rPr>
              <a:t>11</a:t>
            </a:r>
            <a:r>
              <a:rPr lang="zh-CN" altLang="en-US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Calibri" pitchFamily="34" charset="0"/>
              </a:rPr>
              <a:t>月</a:t>
            </a:r>
            <a:r>
              <a:rPr lang="en-US" altLang="zh-CN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Calibri" pitchFamily="34" charset="0"/>
              </a:rPr>
              <a:t>14</a:t>
            </a:r>
            <a:r>
              <a:rPr lang="zh-CN" altLang="en-US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Calibri" pitchFamily="34" charset="0"/>
              </a:rPr>
              <a:t>日</a:t>
            </a:r>
            <a:endParaRPr lang="en-US" altLang="zh-CN" smtClean="0">
              <a:solidFill>
                <a:schemeClr val="tx1"/>
              </a:solidFill>
              <a:latin typeface="黑体" pitchFamily="2" charset="-122"/>
              <a:ea typeface="黑体" pitchFamily="2" charset="-122"/>
              <a:cs typeface="Calibri" pitchFamily="34" charset="0"/>
            </a:endParaRPr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6F71F3-8D2D-445D-A934-DBD674944299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altLang="zh-CN" smtClean="0"/>
          </a:p>
        </p:txBody>
      </p:sp>
      <p:pic>
        <p:nvPicPr>
          <p:cNvPr id="5125" name="Picture 2"/>
          <p:cNvPicPr>
            <a:picLocks noChangeAspect="1" noChangeArrowheads="1"/>
          </p:cNvPicPr>
          <p:nvPr/>
        </p:nvPicPr>
        <p:blipFill>
          <a:blip r:embed="rId2" cstate="print"/>
          <a:srcRect l="18877" t="17523" r="14566" b="57327"/>
          <a:stretch>
            <a:fillRect/>
          </a:stretch>
        </p:blipFill>
        <p:spPr bwMode="auto">
          <a:xfrm>
            <a:off x="15875" y="-19050"/>
            <a:ext cx="9128125" cy="186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2" descr="D:\Work\Grid\截图\Logo\bua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87675" y="5661025"/>
            <a:ext cx="3543300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/>
          </p:cNvSpPr>
          <p:nvPr>
            <p:ph type="title" idx="4294967295"/>
          </p:nvPr>
        </p:nvSpPr>
        <p:spPr>
          <a:xfrm>
            <a:off x="179388" y="642938"/>
            <a:ext cx="8867775" cy="774700"/>
          </a:xfrm>
        </p:spPr>
        <p:txBody>
          <a:bodyPr/>
          <a:lstStyle/>
          <a:p>
            <a:r>
              <a:rPr sz="4000" b="1" smtClean="0">
                <a:solidFill>
                  <a:schemeClr val="tx1"/>
                </a:solidFill>
              </a:rPr>
              <a:t>数据处理能力：路在何方？</a:t>
            </a:r>
          </a:p>
        </p:txBody>
      </p:sp>
      <p:sp>
        <p:nvSpPr>
          <p:cNvPr id="13315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412875"/>
            <a:ext cx="8229600" cy="3802063"/>
          </a:xfrm>
        </p:spPr>
        <p:txBody>
          <a:bodyPr/>
          <a:lstStyle/>
          <a:p>
            <a:r>
              <a:rPr lang="zh-CN" altLang="en-US" sz="3200" smtClean="0">
                <a:latin typeface="黑体" pitchFamily="2" charset="-122"/>
                <a:ea typeface="黑体" pitchFamily="2" charset="-122"/>
              </a:rPr>
              <a:t>数据规模和不确定性墙：</a:t>
            </a:r>
          </a:p>
          <a:p>
            <a:pPr lvl="1"/>
            <a:r>
              <a:rPr lang="zh-CN" altLang="en-US" sz="2800" smtClean="0">
                <a:latin typeface="黑体" pitchFamily="2" charset="-122"/>
                <a:ea typeface="黑体" pitchFamily="2" charset="-122"/>
              </a:rPr>
              <a:t>图灵奖获得者</a:t>
            </a:r>
            <a:r>
              <a:rPr lang="en-US" altLang="zh-CN" sz="2800" b="1" i="1" smtClean="0">
                <a:latin typeface="Rockwell" pitchFamily="18" charset="0"/>
                <a:ea typeface="黑体" pitchFamily="2" charset="-122"/>
              </a:rPr>
              <a:t>Jim Gray</a:t>
            </a:r>
            <a:r>
              <a:rPr lang="zh-CN" altLang="en-US" sz="2800" smtClean="0">
                <a:latin typeface="黑体" pitchFamily="2" charset="-122"/>
                <a:ea typeface="黑体" pitchFamily="2" charset="-122"/>
              </a:rPr>
              <a:t>和</a:t>
            </a:r>
            <a:r>
              <a:rPr lang="en-US" altLang="zh-CN" sz="2800" b="1" i="1" smtClean="0">
                <a:latin typeface="Rockwell" pitchFamily="18" charset="0"/>
                <a:ea typeface="黑体" pitchFamily="2" charset="-122"/>
              </a:rPr>
              <a:t>IDC</a:t>
            </a:r>
            <a:r>
              <a:rPr lang="zh-CN" altLang="en-US" sz="2800" smtClean="0">
                <a:latin typeface="黑体" pitchFamily="2" charset="-122"/>
                <a:ea typeface="黑体" pitchFamily="2" charset="-122"/>
              </a:rPr>
              <a:t>研究报告：每</a:t>
            </a:r>
            <a:r>
              <a:rPr lang="en-US" altLang="zh-CN" sz="2800" smtClean="0">
                <a:latin typeface="黑体" pitchFamily="2" charset="-122"/>
                <a:ea typeface="黑体" pitchFamily="2" charset="-122"/>
              </a:rPr>
              <a:t>18</a:t>
            </a:r>
            <a:r>
              <a:rPr lang="zh-CN" altLang="en-US" sz="2800" smtClean="0">
                <a:latin typeface="黑体" pitchFamily="2" charset="-122"/>
                <a:ea typeface="黑体" pitchFamily="2" charset="-122"/>
              </a:rPr>
              <a:t>个月全球数据量翻一番，</a:t>
            </a:r>
            <a:r>
              <a:rPr lang="zh-CN" altLang="en-US" sz="2800" b="1" smtClean="0">
                <a:latin typeface="黑体" pitchFamily="2" charset="-122"/>
                <a:ea typeface="黑体" pitchFamily="2" charset="-122"/>
              </a:rPr>
              <a:t>存储能力和处理能力的提高落后于信息的增长幅度</a:t>
            </a:r>
            <a:r>
              <a:rPr lang="en-US" altLang="zh-CN" sz="2800" smtClean="0">
                <a:latin typeface="黑体" pitchFamily="2" charset="-122"/>
                <a:ea typeface="黑体" pitchFamily="2" charset="-122"/>
              </a:rPr>
              <a:t>,</a:t>
            </a:r>
            <a:r>
              <a:rPr lang="zh-CN" altLang="en-US" sz="2800" smtClean="0">
                <a:latin typeface="黑体" pitchFamily="2" charset="-122"/>
                <a:ea typeface="黑体" pitchFamily="2" charset="-122"/>
              </a:rPr>
              <a:t>导致新的瓶颈</a:t>
            </a:r>
            <a:r>
              <a:rPr lang="en-US" altLang="zh-CN" sz="2800" smtClean="0">
                <a:latin typeface="黑体" pitchFamily="2" charset="-122"/>
                <a:ea typeface="黑体" pitchFamily="2" charset="-122"/>
              </a:rPr>
              <a:t>. </a:t>
            </a:r>
          </a:p>
          <a:p>
            <a:pPr lvl="1"/>
            <a:r>
              <a:rPr lang="zh-CN" altLang="en-US" sz="280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过去</a:t>
            </a:r>
            <a:r>
              <a:rPr lang="zh-CN" altLang="en-US" sz="2800" smtClean="0">
                <a:latin typeface="黑体" pitchFamily="2" charset="-122"/>
                <a:ea typeface="黑体" pitchFamily="2" charset="-122"/>
              </a:rPr>
              <a:t>数据库假设数据是确定的，</a:t>
            </a:r>
            <a:r>
              <a:rPr lang="zh-CN" altLang="en-US" sz="280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现在</a:t>
            </a:r>
            <a:r>
              <a:rPr lang="zh-CN" altLang="en-US" sz="2800" smtClean="0">
                <a:latin typeface="黑体" pitchFamily="2" charset="-122"/>
                <a:ea typeface="黑体" pitchFamily="2" charset="-122"/>
              </a:rPr>
              <a:t>数据采集更容易，</a:t>
            </a:r>
            <a:r>
              <a:rPr lang="zh-CN" altLang="en-US" sz="2800" b="1" smtClean="0">
                <a:latin typeface="黑体" pitchFamily="2" charset="-122"/>
                <a:ea typeface="黑体" pitchFamily="2" charset="-122"/>
              </a:rPr>
              <a:t>各种类型的不确定数据大量引入系统</a:t>
            </a:r>
          </a:p>
        </p:txBody>
      </p:sp>
      <p:pic>
        <p:nvPicPr>
          <p:cNvPr id="7" name="Picture 37"/>
          <p:cNvPicPr>
            <a:picLocks noChangeAspect="1" noChangeArrowheads="1"/>
          </p:cNvPicPr>
          <p:nvPr/>
        </p:nvPicPr>
        <p:blipFill>
          <a:blip r:embed="rId2" cstate="email">
            <a:extLst/>
          </a:blip>
          <a:srcRect/>
          <a:stretch>
            <a:fillRect/>
          </a:stretch>
        </p:blipFill>
        <p:spPr bwMode="auto">
          <a:xfrm>
            <a:off x="416886" y="5286388"/>
            <a:ext cx="2912406" cy="1363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155649" name="Picture 1"/>
          <p:cNvPicPr>
            <a:picLocks noChangeAspect="1" noChangeArrowheads="1"/>
          </p:cNvPicPr>
          <p:nvPr/>
        </p:nvPicPr>
        <p:blipFill>
          <a:blip r:embed="rId3" cstate="email">
            <a:extLst/>
          </a:blip>
          <a:srcRect/>
          <a:stretch>
            <a:fillRect/>
          </a:stretch>
        </p:blipFill>
        <p:spPr bwMode="auto">
          <a:xfrm>
            <a:off x="3656608" y="5357826"/>
            <a:ext cx="2878176" cy="1366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email">
            <a:extLst/>
          </a:blip>
          <a:srcRect/>
          <a:stretch>
            <a:fillRect/>
          </a:stretch>
        </p:blipFill>
        <p:spPr bwMode="auto">
          <a:xfrm>
            <a:off x="6786578" y="5286388"/>
            <a:ext cx="2259881" cy="1423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数据处理能力：路在何方？</a:t>
            </a:r>
          </a:p>
        </p:txBody>
      </p:sp>
      <p:sp>
        <p:nvSpPr>
          <p:cNvPr id="14339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0" name="矩形 9"/>
          <p:cNvSpPr/>
          <p:nvPr/>
        </p:nvSpPr>
        <p:spPr>
          <a:xfrm>
            <a:off x="250825" y="1700213"/>
            <a:ext cx="8713788" cy="2449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endParaRPr lang="zh-CN" altLang="en-US" sz="1800" dirty="0"/>
          </a:p>
        </p:txBody>
      </p:sp>
      <p:grpSp>
        <p:nvGrpSpPr>
          <p:cNvPr id="14341" name="组合 15"/>
          <p:cNvGrpSpPr>
            <a:grpSpLocks/>
          </p:cNvGrpSpPr>
          <p:nvPr/>
        </p:nvGrpSpPr>
        <p:grpSpPr bwMode="auto">
          <a:xfrm>
            <a:off x="1042988" y="1844675"/>
            <a:ext cx="1584325" cy="1439863"/>
            <a:chOff x="3995936" y="1628800"/>
            <a:chExt cx="1584176" cy="1440160"/>
          </a:xfrm>
        </p:grpSpPr>
        <p:sp>
          <p:nvSpPr>
            <p:cNvPr id="15" name="矩形 14"/>
            <p:cNvSpPr/>
            <p:nvPr/>
          </p:nvSpPr>
          <p:spPr>
            <a:xfrm>
              <a:off x="3995936" y="1628800"/>
              <a:ext cx="1584176" cy="144016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zh-CN" altLang="en-US" sz="1800" dirty="0"/>
                <a:t>网格计算</a:t>
              </a:r>
            </a:p>
          </p:txBody>
        </p:sp>
        <p:pic>
          <p:nvPicPr>
            <p:cNvPr id="14" name="Picture 6" descr="http://www.policy.hu/inetclass/maps/USnetBackBone.jpe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140384" y="1989237"/>
              <a:ext cx="1295278" cy="952696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pic>
      </p:grpSp>
      <p:sp>
        <p:nvSpPr>
          <p:cNvPr id="25" name="矩形 24"/>
          <p:cNvSpPr/>
          <p:nvPr/>
        </p:nvSpPr>
        <p:spPr>
          <a:xfrm>
            <a:off x="2700338" y="1844675"/>
            <a:ext cx="1439862" cy="14398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US" altLang="zh-CN" sz="1800" dirty="0"/>
              <a:t>P2P</a:t>
            </a:r>
            <a:endParaRPr lang="zh-CN" altLang="en-US" sz="1800" dirty="0"/>
          </a:p>
        </p:txBody>
      </p:sp>
      <p:pic>
        <p:nvPicPr>
          <p:cNvPr id="14343" name="Picture 2" descr="http://t2.gstatic.com/images?q=tbn:P4C-J8_0qHvnKM: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16238" y="2170113"/>
            <a:ext cx="1008062" cy="1042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矩形 25"/>
          <p:cNvSpPr/>
          <p:nvPr/>
        </p:nvSpPr>
        <p:spPr>
          <a:xfrm>
            <a:off x="5795963" y="1844675"/>
            <a:ext cx="1512887" cy="14398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zh-CN" altLang="en-US" sz="1800" dirty="0"/>
              <a:t>物联网</a:t>
            </a:r>
          </a:p>
        </p:txBody>
      </p:sp>
      <p:pic>
        <p:nvPicPr>
          <p:cNvPr id="14345" name="Picture 4" descr="http://news.xinhuanet.com/internet/2009-11/24/xinsrc_1721106241740703195023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11863" y="2276475"/>
            <a:ext cx="1081087" cy="884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矩形 28"/>
          <p:cNvSpPr/>
          <p:nvPr/>
        </p:nvSpPr>
        <p:spPr>
          <a:xfrm>
            <a:off x="7380288" y="1844675"/>
            <a:ext cx="1512887" cy="143986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zh-CN" altLang="en-US" sz="1800" dirty="0"/>
              <a:t>智慧地球</a:t>
            </a:r>
          </a:p>
        </p:txBody>
      </p:sp>
      <p:pic>
        <p:nvPicPr>
          <p:cNvPr id="14347" name="Picture 6" descr="http://ziota.org/export/IoTIA/images/IBM_smart_earth.jpg"/>
          <p:cNvPicPr>
            <a:picLocks noChangeAspect="1" noChangeArrowheads="1"/>
          </p:cNvPicPr>
          <p:nvPr/>
        </p:nvPicPr>
        <p:blipFill>
          <a:blip r:embed="rId6" cstate="print"/>
          <a:srcRect l="31129" t="29482" r="28848" b="30508"/>
          <a:stretch>
            <a:fillRect/>
          </a:stretch>
        </p:blipFill>
        <p:spPr bwMode="auto">
          <a:xfrm>
            <a:off x="7667625" y="2205038"/>
            <a:ext cx="955675" cy="1008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矩形 30"/>
          <p:cNvSpPr/>
          <p:nvPr/>
        </p:nvSpPr>
        <p:spPr>
          <a:xfrm>
            <a:off x="1043608" y="3429075"/>
            <a:ext cx="7848872" cy="576064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>
                <a:solidFill>
                  <a:srgbClr val="FFFFFF"/>
                </a:solidFill>
                <a:ea typeface="黑体" pitchFamily="2" charset="-122"/>
              </a:rPr>
              <a:t>数据处理是核心</a:t>
            </a:r>
          </a:p>
        </p:txBody>
      </p:sp>
      <p:sp>
        <p:nvSpPr>
          <p:cNvPr id="14351" name="矩形 31"/>
          <p:cNvSpPr>
            <a:spLocks noChangeArrowheads="1"/>
          </p:cNvSpPr>
          <p:nvPr/>
        </p:nvSpPr>
        <p:spPr bwMode="auto">
          <a:xfrm>
            <a:off x="395288" y="2492375"/>
            <a:ext cx="5048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400" b="1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技术</a:t>
            </a:r>
          </a:p>
        </p:txBody>
      </p:sp>
      <p:sp>
        <p:nvSpPr>
          <p:cNvPr id="7" name="椭圆 6"/>
          <p:cNvSpPr/>
          <p:nvPr/>
        </p:nvSpPr>
        <p:spPr>
          <a:xfrm>
            <a:off x="2843684" y="5302101"/>
            <a:ext cx="3888432" cy="1512168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3200" b="1" dirty="0">
                <a:solidFill>
                  <a:sysClr val="windowText" lastClr="000000"/>
                </a:solidFill>
                <a:ea typeface="黑体" pitchFamily="49" charset="-122"/>
              </a:rPr>
              <a:t>智能海量数据资源中心</a:t>
            </a:r>
            <a:endParaRPr lang="zh-CN" altLang="en-US" sz="1800" dirty="0"/>
          </a:p>
        </p:txBody>
      </p:sp>
      <p:sp>
        <p:nvSpPr>
          <p:cNvPr id="22" name="爆炸形 1 21"/>
          <p:cNvSpPr/>
          <p:nvPr/>
        </p:nvSpPr>
        <p:spPr>
          <a:xfrm>
            <a:off x="6083300" y="4510088"/>
            <a:ext cx="2952750" cy="1368425"/>
          </a:xfrm>
          <a:prstGeom prst="irregularSeal1">
            <a:avLst/>
          </a:prstGeom>
          <a:solidFill>
            <a:srgbClr val="00B0F0"/>
          </a:soli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800" b="1" dirty="0">
                <a:solidFill>
                  <a:schemeClr val="tx1"/>
                </a:solidFill>
                <a:ea typeface="黑体" pitchFamily="49" charset="-122"/>
              </a:rPr>
              <a:t>高可靠、</a:t>
            </a:r>
            <a:r>
              <a:rPr lang="zh-CN" altLang="zh-CN" sz="1800" b="1" dirty="0">
                <a:solidFill>
                  <a:schemeClr val="tx1"/>
                </a:solidFill>
                <a:ea typeface="黑体" pitchFamily="49" charset="-122"/>
              </a:rPr>
              <a:t>安全</a:t>
            </a:r>
            <a:r>
              <a:rPr lang="zh-CN" altLang="en-US" sz="1800" b="1" dirty="0">
                <a:solidFill>
                  <a:schemeClr val="tx1"/>
                </a:solidFill>
                <a:ea typeface="黑体" pitchFamily="49" charset="-122"/>
              </a:rPr>
              <a:t>服务能力</a:t>
            </a:r>
            <a:endParaRPr lang="en-US" altLang="zh-CN" sz="1800" b="1" dirty="0">
              <a:solidFill>
                <a:schemeClr val="tx1"/>
              </a:solidFill>
              <a:ea typeface="黑体" pitchFamily="49" charset="-122"/>
            </a:endParaRPr>
          </a:p>
        </p:txBody>
      </p:sp>
      <p:sp>
        <p:nvSpPr>
          <p:cNvPr id="24" name="爆炸形 1 23"/>
          <p:cNvSpPr/>
          <p:nvPr/>
        </p:nvSpPr>
        <p:spPr>
          <a:xfrm>
            <a:off x="539750" y="4581525"/>
            <a:ext cx="2952750" cy="1368425"/>
          </a:xfrm>
          <a:prstGeom prst="irregularSeal1">
            <a:avLst/>
          </a:prstGeom>
          <a:solidFill>
            <a:srgbClr val="FFC000"/>
          </a:soli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800" b="1" dirty="0">
                <a:solidFill>
                  <a:schemeClr val="tx1"/>
                </a:solidFill>
                <a:ea typeface="黑体" pitchFamily="49" charset="-122"/>
              </a:rPr>
              <a:t>透明的数据管理平台</a:t>
            </a:r>
          </a:p>
        </p:txBody>
      </p:sp>
      <p:sp>
        <p:nvSpPr>
          <p:cNvPr id="2" name="爆炸形 1 24"/>
          <p:cNvSpPr/>
          <p:nvPr/>
        </p:nvSpPr>
        <p:spPr>
          <a:xfrm>
            <a:off x="3275013" y="4078288"/>
            <a:ext cx="2952750" cy="1368425"/>
          </a:xfrm>
          <a:prstGeom prst="irregularSeal1">
            <a:avLst/>
          </a:prstGeom>
          <a:solidFill>
            <a:srgbClr val="66FF66"/>
          </a:soli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800" b="1" dirty="0">
                <a:solidFill>
                  <a:schemeClr val="tx1"/>
                </a:solidFill>
                <a:ea typeface="黑体" pitchFamily="49" charset="-122"/>
              </a:rPr>
              <a:t>大规模数据资源的处理能力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211638" y="1844675"/>
            <a:ext cx="1512887" cy="14398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zh-CN" altLang="en-US" sz="2400">
                <a:solidFill>
                  <a:srgbClr val="000000"/>
                </a:solidFill>
                <a:ea typeface="黑体" pitchFamily="2" charset="-122"/>
              </a:rPr>
              <a:t>云计算</a:t>
            </a:r>
          </a:p>
        </p:txBody>
      </p:sp>
      <p:pic>
        <p:nvPicPr>
          <p:cNvPr id="185354" name="Picture 4" descr="http://t3.gstatic.com/images?q=tbn:-KXHVbpfQMPEbM: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356100" y="2327275"/>
            <a:ext cx="1219200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8535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 idx="4294967295"/>
          </p:nvPr>
        </p:nvSpPr>
        <p:spPr>
          <a:xfrm>
            <a:off x="457200" y="709613"/>
            <a:ext cx="8229600" cy="7747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sz="4000" b="1" smtClean="0">
                <a:solidFill>
                  <a:schemeClr val="tx1"/>
                </a:solidFill>
              </a:rPr>
              <a:t>数据处理能力：路在何方？</a:t>
            </a:r>
          </a:p>
        </p:txBody>
      </p:sp>
      <p:sp>
        <p:nvSpPr>
          <p:cNvPr id="15363" name="内容占位符 2"/>
          <p:cNvSpPr>
            <a:spLocks noGrp="1"/>
          </p:cNvSpPr>
          <p:nvPr>
            <p:ph idx="4294967295"/>
          </p:nvPr>
        </p:nvSpPr>
        <p:spPr>
          <a:xfrm>
            <a:off x="468313" y="1700213"/>
            <a:ext cx="8229600" cy="2016125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黑体" pitchFamily="2" charset="-122"/>
                <a:ea typeface="黑体" pitchFamily="2" charset="-122"/>
              </a:rPr>
              <a:t>科研：</a:t>
            </a:r>
            <a:r>
              <a:rPr lang="zh-CN" altLang="en-US" smtClean="0">
                <a:latin typeface="黑体" pitchFamily="2" charset="-122"/>
                <a:ea typeface="黑体" pitchFamily="2" charset="-122"/>
                <a:sym typeface="Wingdings" pitchFamily="2" charset="2"/>
              </a:rPr>
              <a:t>真理尽在数据中</a:t>
            </a:r>
            <a:endParaRPr lang="en-US" altLang="zh-CN" smtClean="0">
              <a:latin typeface="黑体" pitchFamily="2" charset="-122"/>
              <a:ea typeface="黑体" pitchFamily="2" charset="-122"/>
            </a:endParaRPr>
          </a:p>
          <a:p>
            <a:pPr lvl="1" eaLnBrk="1" hangingPunct="1"/>
            <a:r>
              <a:rPr lang="zh-CN" altLang="en-US" smtClean="0">
                <a:latin typeface="黑体" pitchFamily="2" charset="-122"/>
                <a:ea typeface="黑体" pitchFamily="2" charset="-122"/>
              </a:rPr>
              <a:t>三种模式：实验 </a:t>
            </a:r>
            <a:r>
              <a:rPr lang="en-US" altLang="zh-CN" smtClean="0">
                <a:latin typeface="黑体" pitchFamily="2" charset="-122"/>
                <a:ea typeface="黑体" pitchFamily="2" charset="-122"/>
                <a:sym typeface="Wingdings" pitchFamily="2" charset="2"/>
              </a:rPr>
              <a:t> </a:t>
            </a:r>
            <a:r>
              <a:rPr lang="zh-CN" altLang="en-US" smtClean="0">
                <a:latin typeface="黑体" pitchFamily="2" charset="-122"/>
                <a:ea typeface="黑体" pitchFamily="2" charset="-122"/>
                <a:sym typeface="Wingdings" pitchFamily="2" charset="2"/>
              </a:rPr>
              <a:t>理论分析 </a:t>
            </a:r>
            <a:r>
              <a:rPr lang="en-US" altLang="zh-CN" smtClean="0">
                <a:latin typeface="黑体" pitchFamily="2" charset="-122"/>
                <a:ea typeface="黑体" pitchFamily="2" charset="-122"/>
                <a:sym typeface="Wingdings" pitchFamily="2" charset="2"/>
              </a:rPr>
              <a:t> </a:t>
            </a:r>
            <a:r>
              <a:rPr lang="zh-CN" altLang="en-US" smtClean="0">
                <a:latin typeface="黑体" pitchFamily="2" charset="-122"/>
                <a:ea typeface="黑体" pitchFamily="2" charset="-122"/>
                <a:sym typeface="Wingdings" pitchFamily="2" charset="2"/>
              </a:rPr>
              <a:t>计算</a:t>
            </a:r>
            <a:endParaRPr lang="en-US" altLang="zh-CN" smtClean="0">
              <a:latin typeface="黑体" pitchFamily="2" charset="-122"/>
              <a:ea typeface="黑体" pitchFamily="2" charset="-122"/>
              <a:sym typeface="Wingdings" pitchFamily="2" charset="2"/>
            </a:endParaRPr>
          </a:p>
          <a:p>
            <a:pPr lvl="1" eaLnBrk="1" hangingPunct="1"/>
            <a:r>
              <a:rPr lang="zh-CN" altLang="en-US" smtClean="0">
                <a:latin typeface="黑体" pitchFamily="2" charset="-122"/>
                <a:ea typeface="黑体" pitchFamily="2" charset="-122"/>
                <a:sym typeface="Wingdings" pitchFamily="2" charset="2"/>
              </a:rPr>
              <a:t>第四模式：</a:t>
            </a:r>
            <a:r>
              <a:rPr lang="en-US" altLang="zh-CN" i="1" smtClean="0">
                <a:latin typeface="Rockwell" pitchFamily="18" charset="0"/>
                <a:ea typeface="黑体" pitchFamily="2" charset="-122"/>
                <a:sym typeface="Wingdings" pitchFamily="2" charset="2"/>
              </a:rPr>
              <a:t>Data</a:t>
            </a:r>
            <a:r>
              <a:rPr lang="zh-CN" altLang="en-US" i="1" smtClean="0">
                <a:latin typeface="Rockwell" pitchFamily="18" charset="0"/>
                <a:ea typeface="黑体" pitchFamily="2" charset="-122"/>
                <a:sym typeface="Wingdings" pitchFamily="2" charset="2"/>
              </a:rPr>
              <a:t> </a:t>
            </a:r>
            <a:r>
              <a:rPr lang="en-US" altLang="zh-CN" i="1" smtClean="0">
                <a:latin typeface="Rockwell" pitchFamily="18" charset="0"/>
                <a:ea typeface="黑体" pitchFamily="2" charset="-122"/>
                <a:sym typeface="Wingdings" pitchFamily="2" charset="2"/>
              </a:rPr>
              <a:t>Intensive</a:t>
            </a:r>
            <a:r>
              <a:rPr lang="zh-CN" altLang="en-US" i="1" smtClean="0">
                <a:latin typeface="Rockwell" pitchFamily="18" charset="0"/>
                <a:ea typeface="黑体" pitchFamily="2" charset="-122"/>
                <a:sym typeface="Wingdings" pitchFamily="2" charset="2"/>
              </a:rPr>
              <a:t> </a:t>
            </a:r>
            <a:r>
              <a:rPr lang="en-US" altLang="zh-CN" i="1" smtClean="0">
                <a:latin typeface="Rockwell" pitchFamily="18" charset="0"/>
                <a:ea typeface="黑体" pitchFamily="2" charset="-122"/>
                <a:sym typeface="Wingdings" pitchFamily="2" charset="2"/>
              </a:rPr>
              <a:t>Science</a:t>
            </a:r>
            <a:r>
              <a:rPr lang="zh-CN" altLang="en-US" i="1" smtClean="0">
                <a:latin typeface="Rockwell" pitchFamily="18" charset="0"/>
                <a:ea typeface="黑体" pitchFamily="2" charset="-122"/>
                <a:sym typeface="Wingdings" pitchFamily="2" charset="2"/>
              </a:rPr>
              <a:t> </a:t>
            </a:r>
            <a:r>
              <a:rPr lang="en-US" altLang="zh-CN" i="1" smtClean="0">
                <a:latin typeface="Rockwell" pitchFamily="18" charset="0"/>
                <a:ea typeface="黑体" pitchFamily="2" charset="-122"/>
                <a:sym typeface="Wingdings" pitchFamily="2" charset="2"/>
              </a:rPr>
              <a:t>Discovery</a:t>
            </a:r>
          </a:p>
          <a:p>
            <a:pPr lvl="1" eaLnBrk="1" hangingPunct="1"/>
            <a:endParaRPr lang="en-US" altLang="zh-CN" i="1" smtClean="0">
              <a:latin typeface="Rockwell" pitchFamily="18" charset="0"/>
              <a:ea typeface="黑体" pitchFamily="2" charset="-122"/>
              <a:sym typeface="Wingdings" pitchFamily="2" charset="2"/>
            </a:endParaRPr>
          </a:p>
          <a:p>
            <a:pPr lvl="1" eaLnBrk="1" hangingPunct="1"/>
            <a:endParaRPr lang="en-US" altLang="zh-CN" i="1" smtClean="0">
              <a:latin typeface="Rockwell" pitchFamily="18" charset="0"/>
              <a:ea typeface="黑体" pitchFamily="2" charset="-122"/>
              <a:sym typeface="Wingdings" pitchFamily="2" charset="2"/>
            </a:endParaRPr>
          </a:p>
          <a:p>
            <a:pPr lvl="1" eaLnBrk="1" hangingPunct="1"/>
            <a:endParaRPr lang="en-US" altLang="zh-CN" i="1" smtClean="0">
              <a:latin typeface="Rockwell" pitchFamily="18" charset="0"/>
              <a:ea typeface="黑体" pitchFamily="2" charset="-122"/>
              <a:sym typeface="Wingdings" pitchFamily="2" charset="2"/>
            </a:endParaRPr>
          </a:p>
          <a:p>
            <a:pPr eaLnBrk="1" hangingPunct="1"/>
            <a:endParaRPr lang="en-US" altLang="zh-CN" smtClean="0">
              <a:latin typeface="黑体" pitchFamily="2" charset="-122"/>
              <a:ea typeface="黑体" pitchFamily="2" charset="-122"/>
            </a:endParaRPr>
          </a:p>
          <a:p>
            <a:pPr eaLnBrk="1" hangingPunct="1"/>
            <a:endParaRPr lang="en-US" altLang="zh-CN" smtClean="0">
              <a:latin typeface="黑体" pitchFamily="2" charset="-122"/>
              <a:ea typeface="黑体" pitchFamily="2" charset="-122"/>
            </a:endParaRPr>
          </a:p>
          <a:p>
            <a:pPr eaLnBrk="1" hangingPunct="1"/>
            <a:r>
              <a:rPr lang="zh-CN" altLang="en-US" smtClean="0">
                <a:latin typeface="黑体" pitchFamily="2" charset="-122"/>
                <a:ea typeface="黑体" pitchFamily="2" charset="-122"/>
              </a:rPr>
              <a:t>产业：效益尽在数据中</a:t>
            </a:r>
            <a:r>
              <a:rPr lang="en-US" altLang="zh-CN" smtClean="0">
                <a:latin typeface="黑体" pitchFamily="2" charset="-122"/>
                <a:ea typeface="黑体" pitchFamily="2" charset="-122"/>
              </a:rPr>
              <a:t>(</a:t>
            </a:r>
            <a:r>
              <a:rPr lang="zh-CN" altLang="en-US" smtClean="0">
                <a:latin typeface="黑体" pitchFamily="2" charset="-122"/>
                <a:ea typeface="黑体" pitchFamily="2" charset="-122"/>
              </a:rPr>
              <a:t>长尾理论</a:t>
            </a:r>
            <a:r>
              <a:rPr lang="en-US" altLang="zh-CN" smtClean="0">
                <a:latin typeface="黑体" pitchFamily="2" charset="-122"/>
                <a:ea typeface="黑体" pitchFamily="2" charset="-122"/>
              </a:rPr>
              <a:t>)</a:t>
            </a:r>
          </a:p>
          <a:p>
            <a:pPr lvl="1" eaLnBrk="1" hangingPunct="1"/>
            <a:r>
              <a:rPr lang="zh-CN" altLang="en-US" b="1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不再仅仅关注</a:t>
            </a:r>
            <a:r>
              <a:rPr lang="zh-CN" altLang="en-US" smtClean="0">
                <a:latin typeface="黑体" pitchFamily="2" charset="-122"/>
                <a:ea typeface="黑体" pitchFamily="2" charset="-122"/>
              </a:rPr>
              <a:t>大规模典型垄断性产品 </a:t>
            </a:r>
            <a:r>
              <a:rPr lang="en-US" altLang="zh-CN" smtClean="0">
                <a:latin typeface="黑体" pitchFamily="2" charset="-122"/>
                <a:ea typeface="黑体" pitchFamily="2" charset="-122"/>
                <a:sym typeface="Wingdings" pitchFamily="2" charset="2"/>
              </a:rPr>
              <a:t></a:t>
            </a:r>
          </a:p>
          <a:p>
            <a:pPr lvl="1" eaLnBrk="1" hangingPunct="1"/>
            <a:r>
              <a:rPr lang="zh-CN" altLang="en-US" smtClean="0">
                <a:latin typeface="黑体" pitchFamily="2" charset="-122"/>
                <a:ea typeface="黑体" pitchFamily="2" charset="-122"/>
                <a:sym typeface="Wingdings" pitchFamily="2" charset="2"/>
              </a:rPr>
              <a:t>创造新模式，涵盖海量的零散需求</a:t>
            </a:r>
            <a:endParaRPr lang="en-US" altLang="zh-CN" smtClean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536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53300" y="2205038"/>
            <a:ext cx="1571625" cy="222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5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77050" y="5013325"/>
            <a:ext cx="204787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5650" y="3141663"/>
            <a:ext cx="6264275" cy="223202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5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692150"/>
            <a:ext cx="8507413" cy="2089150"/>
          </a:xfrm>
        </p:spPr>
        <p:txBody>
          <a:bodyPr/>
          <a:lstStyle/>
          <a:p>
            <a:pPr marL="365125" indent="-255588" algn="ctr">
              <a:buFont typeface="Arial" charset="0"/>
              <a:buNone/>
              <a:defRPr/>
            </a:pPr>
            <a:r>
              <a:rPr lang="zh-CN" altLang="en-US" sz="4000" b="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云计算与移动互联网：大数据需求</a:t>
            </a:r>
            <a:endParaRPr lang="zh-CN" altLang="en-US" sz="4000" b="0" smtClean="0">
              <a:ea typeface="黑体" pitchFamily="2" charset="-122"/>
            </a:endParaRPr>
          </a:p>
          <a:p>
            <a:pPr marL="620713" lvl="1" indent="-228600">
              <a:buFont typeface="Arial" charset="0"/>
              <a:buChar char="–"/>
              <a:defRPr/>
            </a:pPr>
            <a:endParaRPr lang="zh-CN" altLang="en-US" b="1" smtClean="0">
              <a:ea typeface="黑体" pitchFamily="2" charset="-122"/>
            </a:endParaRPr>
          </a:p>
          <a:p>
            <a:pPr marL="620713" lvl="1" indent="-228600">
              <a:buFont typeface="Arial" charset="0"/>
              <a:buChar char="–"/>
              <a:defRPr/>
            </a:pPr>
            <a:r>
              <a:rPr lang="zh-CN" altLang="en-US" b="1" smtClean="0">
                <a:ea typeface="黑体" pitchFamily="2" charset="-122"/>
              </a:rPr>
              <a:t>建立</a:t>
            </a:r>
            <a:r>
              <a:rPr lang="zh-CN" altLang="en-US" b="1" smtClean="0">
                <a:solidFill>
                  <a:srgbClr val="FF0000"/>
                </a:solidFill>
                <a:ea typeface="黑体" pitchFamily="2" charset="-122"/>
              </a:rPr>
              <a:t>相当于</a:t>
            </a:r>
            <a:r>
              <a:rPr lang="zh-CN" altLang="en-US" b="1" smtClean="0">
                <a:ea typeface="黑体" pitchFamily="2" charset="-122"/>
              </a:rPr>
              <a:t>（网络）</a:t>
            </a:r>
            <a:r>
              <a:rPr lang="zh-CN" altLang="en-US" b="1" smtClean="0">
                <a:solidFill>
                  <a:srgbClr val="FF0000"/>
                </a:solidFill>
                <a:ea typeface="黑体" pitchFamily="2" charset="-122"/>
              </a:rPr>
              <a:t>操作系统功能</a:t>
            </a:r>
            <a:r>
              <a:rPr lang="zh-CN" altLang="en-US" b="1" smtClean="0">
                <a:ea typeface="黑体" pitchFamily="2" charset="-122"/>
              </a:rPr>
              <a:t>的一体化服务环境</a:t>
            </a:r>
          </a:p>
          <a:p>
            <a:pPr marL="620713" lvl="1" indent="-228600">
              <a:buFont typeface="Arial" charset="0"/>
              <a:buChar char="–"/>
              <a:defRPr/>
            </a:pPr>
            <a:r>
              <a:rPr lang="zh-CN" altLang="en-US" b="1" smtClean="0">
                <a:ea typeface="黑体" pitchFamily="2" charset="-122"/>
              </a:rPr>
              <a:t>互联网资源的共享与协作，高效提高数据处理能力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84213" y="2881313"/>
            <a:ext cx="8064500" cy="3500437"/>
            <a:chOff x="431" y="1933"/>
            <a:chExt cx="4876" cy="2205"/>
          </a:xfrm>
        </p:grpSpPr>
        <p:pic>
          <p:nvPicPr>
            <p:cNvPr id="16394" name="Picture 5" descr="VCE on earth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1" y="1933"/>
              <a:ext cx="4876" cy="22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0838" name="Text Box 6"/>
            <p:cNvSpPr txBox="1">
              <a:spLocks noChangeArrowheads="1"/>
            </p:cNvSpPr>
            <p:nvPr/>
          </p:nvSpPr>
          <p:spPr bwMode="auto">
            <a:xfrm>
              <a:off x="1655" y="2931"/>
              <a:ext cx="944" cy="14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r" defTabSz="820738">
                <a:lnSpc>
                  <a:spcPct val="90000"/>
                </a:lnSpc>
                <a:spcAft>
                  <a:spcPct val="15000"/>
                </a:spcAft>
                <a:defRPr/>
              </a:pPr>
              <a:r>
                <a:rPr lang="en-US" altLang="zh-CN" sz="17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cs typeface="Arial" charset="0"/>
                </a:rPr>
                <a:t>Applications</a:t>
              </a:r>
            </a:p>
          </p:txBody>
        </p:sp>
        <p:sp>
          <p:nvSpPr>
            <p:cNvPr id="120839" name="Text Box 7"/>
            <p:cNvSpPr txBox="1">
              <a:spLocks noChangeArrowheads="1"/>
            </p:cNvSpPr>
            <p:nvPr/>
          </p:nvSpPr>
          <p:spPr bwMode="auto">
            <a:xfrm>
              <a:off x="1429" y="2296"/>
              <a:ext cx="872" cy="14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ctr" defTabSz="820738">
                <a:lnSpc>
                  <a:spcPct val="90000"/>
                </a:lnSpc>
                <a:spcAft>
                  <a:spcPct val="15000"/>
                </a:spcAft>
                <a:defRPr/>
              </a:pPr>
              <a:r>
                <a:rPr lang="en-US" altLang="zh-CN" sz="17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cs typeface="Arial" charset="0"/>
                </a:rPr>
                <a:t>Processing</a:t>
              </a:r>
            </a:p>
          </p:txBody>
        </p:sp>
        <p:sp>
          <p:nvSpPr>
            <p:cNvPr id="120840" name="Text Box 8"/>
            <p:cNvSpPr txBox="1">
              <a:spLocks noChangeArrowheads="1"/>
            </p:cNvSpPr>
            <p:nvPr/>
          </p:nvSpPr>
          <p:spPr bwMode="auto">
            <a:xfrm>
              <a:off x="3782" y="2406"/>
              <a:ext cx="335" cy="14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ctr" defTabSz="820738">
                <a:lnSpc>
                  <a:spcPct val="90000"/>
                </a:lnSpc>
                <a:spcAft>
                  <a:spcPct val="15000"/>
                </a:spcAft>
                <a:defRPr/>
              </a:pPr>
              <a:r>
                <a:rPr lang="en-US" altLang="zh-CN" sz="1700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  <a:cs typeface="Arial" charset="0"/>
                </a:rPr>
                <a:t>Data</a:t>
              </a:r>
            </a:p>
          </p:txBody>
        </p:sp>
      </p:grpSp>
      <p:sp>
        <p:nvSpPr>
          <p:cNvPr id="120841" name="AutoShape 9"/>
          <p:cNvSpPr>
            <a:spLocks noChangeArrowheads="1"/>
          </p:cNvSpPr>
          <p:nvPr/>
        </p:nvSpPr>
        <p:spPr bwMode="auto">
          <a:xfrm>
            <a:off x="1835150" y="6237288"/>
            <a:ext cx="130175" cy="112712"/>
          </a:xfrm>
          <a:prstGeom prst="flowChartConnec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 sz="1800"/>
          </a:p>
        </p:txBody>
      </p:sp>
      <p:sp>
        <p:nvSpPr>
          <p:cNvPr id="120842" name="AutoShape 10"/>
          <p:cNvSpPr>
            <a:spLocks noChangeArrowheads="1"/>
          </p:cNvSpPr>
          <p:nvPr/>
        </p:nvSpPr>
        <p:spPr bwMode="auto">
          <a:xfrm>
            <a:off x="6588125" y="6453188"/>
            <a:ext cx="130175" cy="112712"/>
          </a:xfrm>
          <a:prstGeom prst="flowChartConnector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 sz="1800"/>
          </a:p>
        </p:txBody>
      </p:sp>
      <p:sp>
        <p:nvSpPr>
          <p:cNvPr id="120843" name="AutoShape 11"/>
          <p:cNvSpPr>
            <a:spLocks noChangeArrowheads="1"/>
          </p:cNvSpPr>
          <p:nvPr/>
        </p:nvSpPr>
        <p:spPr bwMode="auto">
          <a:xfrm>
            <a:off x="1258888" y="4868863"/>
            <a:ext cx="130175" cy="112712"/>
          </a:xfrm>
          <a:prstGeom prst="flowChartConnector">
            <a:avLst/>
          </a:prstGeom>
          <a:solidFill>
            <a:srgbClr val="FFFF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 sz="1800"/>
          </a:p>
        </p:txBody>
      </p:sp>
      <p:sp>
        <p:nvSpPr>
          <p:cNvPr id="120844" name="AutoShape 12"/>
          <p:cNvSpPr>
            <a:spLocks noChangeArrowheads="1"/>
          </p:cNvSpPr>
          <p:nvPr/>
        </p:nvSpPr>
        <p:spPr bwMode="auto">
          <a:xfrm>
            <a:off x="7451725" y="5084763"/>
            <a:ext cx="130175" cy="114300"/>
          </a:xfrm>
          <a:prstGeom prst="flowChartConnector">
            <a:avLst/>
          </a:prstGeom>
          <a:solidFill>
            <a:srgbClr val="FFFF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 sz="1800"/>
          </a:p>
        </p:txBody>
      </p:sp>
      <p:sp>
        <p:nvSpPr>
          <p:cNvPr id="120845" name="AutoShape 13"/>
          <p:cNvSpPr>
            <a:spLocks noChangeArrowheads="1"/>
          </p:cNvSpPr>
          <p:nvPr/>
        </p:nvSpPr>
        <p:spPr bwMode="auto">
          <a:xfrm>
            <a:off x="3563938" y="3789363"/>
            <a:ext cx="131762" cy="112712"/>
          </a:xfrm>
          <a:prstGeom prst="flowChartConnector">
            <a:avLst/>
          </a:prstGeom>
          <a:solidFill>
            <a:srgbClr val="FF33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 sz="1800"/>
          </a:p>
        </p:txBody>
      </p:sp>
      <p:sp>
        <p:nvSpPr>
          <p:cNvPr id="120846" name="AutoShape 14"/>
          <p:cNvSpPr>
            <a:spLocks noChangeArrowheads="1"/>
          </p:cNvSpPr>
          <p:nvPr/>
        </p:nvSpPr>
        <p:spPr bwMode="auto">
          <a:xfrm>
            <a:off x="2627313" y="4868863"/>
            <a:ext cx="130175" cy="112712"/>
          </a:xfrm>
          <a:prstGeom prst="flowChartConnector">
            <a:avLst/>
          </a:prstGeom>
          <a:solidFill>
            <a:srgbClr val="FF33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0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0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0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0" presetClass="path" presetSubtype="0" repeatCount="indefinite" accel="50000" decel="5000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48148E-6 L 0.09496 0.01112 L 0.21996 -0.25555 L 0.45486 -0.24004 " pathEditMode="relative" ptsTypes="AAAA">
                                      <p:cBhvr>
                                        <p:cTn id="18" dur="2000" fill="hold"/>
                                        <p:tgtEl>
                                          <p:spTgt spid="1208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0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0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08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8" presetID="0" presetClass="path" presetSubtype="0" repeatCount="indefinite" accel="50000" decel="5000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6 -3.7037E-7 L -0.02326 -0.00231 L -0.08159 -0.38009 L -0.07169 -0.31782 L -0.17655 -0.32893 L -0.16822 -0.35787 L -0.34826 -0.36666 L -0.33003 -0.38657 " pathEditMode="relative" ptsTypes="AAAAAAAA">
                                      <p:cBhvr>
                                        <p:cTn id="39" dur="3000" fill="hold"/>
                                        <p:tgtEl>
                                          <p:spTgt spid="1208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38889E-6 -3.7037E-6 L 0.25174 0.01111 L 0.28664 -0.05324 L 0.64844 -0.02431 L 0.67344 0.03773 L 0.69497 0.03773 " pathEditMode="relative" ptsTypes="AAAAAA">
                                      <p:cBhvr>
                                        <p:cTn id="41" dur="2000" fill="hold"/>
                                        <p:tgtEl>
                                          <p:spTgt spid="1208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11111E-6 L -0.03004 -0.05996 L -0.15851 -0.07107 L -0.17518 -0.16667 L -0.00348 -0.14236 L -0.17518 -0.16459 L -0.16667 -0.12454 L -0.27171 -0.13565 L -0.26667 -0.16459 L -0.61007 -0.17107 L -0.64167 -0.13334 L -0.72674 -0.13125 L -0.69011 -0.15787 " pathEditMode="relative" ptsTypes="AAAAAAAAAAAAA">
                                      <p:cBhvr>
                                        <p:cTn id="43" dur="5000" fill="hold"/>
                                        <p:tgtEl>
                                          <p:spTgt spid="1208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E-6 -2.22222E-6 L -0.01163 0.01991 L 0.15661 0.02662 L 0.15175 0.05764 L 0.25504 0.06667 L 0.26008 0.11759 L 0.03161 0.10208 L -0.00174 0.16667 L -0.11164 0.15995 " pathEditMode="relative" ptsTypes="AAAAAAAAA">
                                      <p:cBhvr>
                                        <p:cTn id="45" dur="2000" fill="hold"/>
                                        <p:tgtEl>
                                          <p:spTgt spid="1208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1.48148E-6 L 0.10677 0.00208 L 0.1401 -0.06227 L 0.37014 -0.04908 L 0.35504 -0.16019 " pathEditMode="relative" ptsTypes="AAAAA">
                                      <p:cBhvr>
                                        <p:cTn id="47" dur="2000" fill="hold"/>
                                        <p:tgtEl>
                                          <p:spTgt spid="1208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41" grpId="0" animBg="1"/>
      <p:bldP spid="120841" grpId="1" animBg="1"/>
      <p:bldP spid="120842" grpId="0" animBg="1"/>
      <p:bldP spid="120842" grpId="1" animBg="1"/>
      <p:bldP spid="120843" grpId="0" animBg="1"/>
      <p:bldP spid="120844" grpId="0" animBg="1"/>
      <p:bldP spid="120845" grpId="0" animBg="1"/>
      <p:bldP spid="12084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浅议云计算与数据能力</a:t>
            </a:r>
          </a:p>
        </p:txBody>
      </p:sp>
      <p:sp>
        <p:nvSpPr>
          <p:cNvPr id="17411" name="内容占位符 2"/>
          <p:cNvSpPr>
            <a:spLocks noGrp="1"/>
          </p:cNvSpPr>
          <p:nvPr>
            <p:ph idx="4294967295"/>
          </p:nvPr>
        </p:nvSpPr>
        <p:spPr>
          <a:xfrm>
            <a:off x="457200" y="1484313"/>
            <a:ext cx="8229600" cy="4968875"/>
          </a:xfrm>
        </p:spPr>
        <p:txBody>
          <a:bodyPr/>
          <a:lstStyle/>
          <a:p>
            <a:r>
              <a:rPr kumimoji="1" lang="en-US" altLang="zh-CN" b="0" smtClean="0">
                <a:latin typeface="黑体" pitchFamily="2" charset="-122"/>
                <a:ea typeface="黑体" pitchFamily="2" charset="-122"/>
              </a:rPr>
              <a:t>4V</a:t>
            </a:r>
            <a:r>
              <a:rPr kumimoji="1" lang="zh-CN" altLang="en-US" b="0" smtClean="0">
                <a:latin typeface="黑体" pitchFamily="2" charset="-122"/>
                <a:ea typeface="黑体" pitchFamily="2" charset="-122"/>
              </a:rPr>
              <a:t>数据：</a:t>
            </a:r>
            <a:r>
              <a:rPr kumimoji="1" lang="en-US" altLang="zh-CN" b="0" smtClean="0">
                <a:latin typeface="Arial" pitchFamily="34" charset="0"/>
                <a:ea typeface="黑体" pitchFamily="2" charset="-122"/>
              </a:rPr>
              <a:t>Volume</a:t>
            </a:r>
            <a:r>
              <a:rPr kumimoji="1" lang="zh-CN" altLang="en-US" b="0" smtClean="0">
                <a:latin typeface="黑体" pitchFamily="2" charset="-122"/>
                <a:ea typeface="黑体" pitchFamily="2" charset="-122"/>
              </a:rPr>
              <a:t>量大，</a:t>
            </a:r>
            <a:r>
              <a:rPr kumimoji="1" lang="en-US" altLang="zh-CN" b="0" smtClean="0">
                <a:latin typeface="Arial" pitchFamily="34" charset="0"/>
                <a:ea typeface="黑体" pitchFamily="2" charset="-122"/>
              </a:rPr>
              <a:t>Variety</a:t>
            </a:r>
            <a:r>
              <a:rPr kumimoji="1" lang="zh-CN" altLang="en-US" b="0" smtClean="0">
                <a:latin typeface="黑体" pitchFamily="2" charset="-122"/>
                <a:ea typeface="黑体" pitchFamily="2" charset="-122"/>
              </a:rPr>
              <a:t>类型多，</a:t>
            </a:r>
            <a:r>
              <a:rPr kumimoji="1" lang="en-US" altLang="zh-CN" b="0" smtClean="0">
                <a:latin typeface="Arial" pitchFamily="34" charset="0"/>
                <a:ea typeface="黑体" pitchFamily="2" charset="-122"/>
              </a:rPr>
              <a:t>Value</a:t>
            </a:r>
            <a:r>
              <a:rPr kumimoji="1" lang="zh-CN" altLang="en-US" b="0" smtClean="0">
                <a:latin typeface="黑体" pitchFamily="2" charset="-122"/>
                <a:ea typeface="黑体" pitchFamily="2" charset="-122"/>
              </a:rPr>
              <a:t>价值密度低，</a:t>
            </a:r>
            <a:r>
              <a:rPr kumimoji="1" lang="en-US" altLang="zh-CN" b="0" smtClean="0">
                <a:latin typeface="Arial" pitchFamily="34" charset="0"/>
                <a:ea typeface="黑体" pitchFamily="2" charset="-122"/>
              </a:rPr>
              <a:t>Velocity</a:t>
            </a:r>
            <a:r>
              <a:rPr kumimoji="1" lang="zh-CN" altLang="en-US" b="0" smtClean="0">
                <a:latin typeface="黑体" pitchFamily="2" charset="-122"/>
                <a:ea typeface="黑体" pitchFamily="2" charset="-122"/>
              </a:rPr>
              <a:t>速度快</a:t>
            </a:r>
          </a:p>
          <a:p>
            <a:r>
              <a:rPr lang="zh-CN" altLang="en-US" b="0" smtClean="0">
                <a:ea typeface="黑体" pitchFamily="2" charset="-122"/>
              </a:rPr>
              <a:t>一个故事：大食堂与小灶，工业与手工业</a:t>
            </a:r>
            <a:endParaRPr lang="zh-CN" altLang="en-US" b="0" smtClean="0">
              <a:solidFill>
                <a:srgbClr val="B80821"/>
              </a:solidFill>
              <a:latin typeface="黑体" pitchFamily="2" charset="-122"/>
              <a:ea typeface="黑体" pitchFamily="2" charset="-122"/>
            </a:endParaRPr>
          </a:p>
          <a:p>
            <a:r>
              <a:rPr lang="zh-CN" altLang="en-US" smtClean="0">
                <a:solidFill>
                  <a:srgbClr val="B80821"/>
                </a:solidFill>
                <a:latin typeface="黑体" pitchFamily="2" charset="-122"/>
                <a:ea typeface="黑体" pitchFamily="2" charset="-122"/>
              </a:rPr>
              <a:t>云计算：</a:t>
            </a:r>
            <a:r>
              <a:rPr lang="zh-CN" altLang="en-US" smtClean="0">
                <a:latin typeface="黑体" pitchFamily="2" charset="-122"/>
                <a:ea typeface="黑体" pitchFamily="2" charset="-122"/>
              </a:rPr>
              <a:t>基于数据中心、强调性价比、效能和可信的</a:t>
            </a:r>
            <a:r>
              <a:rPr lang="zh-CN" altLang="en-US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服务运营模式，</a:t>
            </a:r>
            <a:r>
              <a:rPr lang="zh-CN" altLang="en-US" smtClean="0">
                <a:latin typeface="黑体" pitchFamily="2" charset="-122"/>
                <a:ea typeface="黑体" pitchFamily="2" charset="-122"/>
              </a:rPr>
              <a:t>开发者与运营商的互利共赢</a:t>
            </a:r>
          </a:p>
          <a:p>
            <a:pPr lvl="1"/>
            <a:r>
              <a:rPr lang="zh-CN" altLang="en-US" smtClean="0">
                <a:latin typeface="黑体" pitchFamily="2" charset="-122"/>
                <a:ea typeface="黑体" pitchFamily="2" charset="-122"/>
              </a:rPr>
              <a:t>提升高端计算的利用率和易用性，提升低端计算的事务处理能力、开发运营成本；</a:t>
            </a:r>
            <a:endParaRPr lang="en-US" altLang="zh-CN" smtClean="0">
              <a:latin typeface="黑体" pitchFamily="2" charset="-122"/>
              <a:ea typeface="黑体" pitchFamily="2" charset="-122"/>
            </a:endParaRPr>
          </a:p>
          <a:p>
            <a:r>
              <a:rPr lang="zh-CN" altLang="en-US" b="0" smtClean="0">
                <a:solidFill>
                  <a:srgbClr val="B80821"/>
                </a:solidFill>
                <a:latin typeface="黑体" pitchFamily="2" charset="-122"/>
                <a:ea typeface="黑体" pitchFamily="2" charset="-122"/>
              </a:rPr>
              <a:t>云计算机遇：</a:t>
            </a:r>
            <a:r>
              <a:rPr lang="zh-CN" altLang="en-US" b="0" smtClean="0">
                <a:latin typeface="黑体" pitchFamily="2" charset="-122"/>
                <a:ea typeface="黑体" pitchFamily="2" charset="-122"/>
              </a:rPr>
              <a:t>开发与应用模式、盈利与商业模式、传播与创造模式的融合，互联网</a:t>
            </a:r>
            <a:r>
              <a:rPr lang="zh-CN" altLang="en-US" b="0" smtClean="0">
                <a:ea typeface="黑体" pitchFamily="2" charset="-122"/>
              </a:rPr>
              <a:t>游戏规则出现－数据处理能力及其为用户发展能力，将影响产业链整合与技术发展</a:t>
            </a:r>
          </a:p>
        </p:txBody>
      </p:sp>
      <p:sp>
        <p:nvSpPr>
          <p:cNvPr id="17412" name="矩形 53"/>
          <p:cNvSpPr>
            <a:spLocks noChangeArrowheads="1"/>
          </p:cNvSpPr>
          <p:nvPr/>
        </p:nvSpPr>
        <p:spPr bwMode="auto">
          <a:xfrm>
            <a:off x="541338" y="3895725"/>
            <a:ext cx="9588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800" b="1">
                <a:solidFill>
                  <a:schemeClr val="bg1"/>
                </a:solidFill>
                <a:latin typeface="Calibri" pitchFamily="34" charset="0"/>
              </a:rPr>
              <a:t>XaaS</a:t>
            </a:r>
            <a:endParaRPr lang="zh-CN" altLang="en-US" sz="1800" b="1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7413" name="灯片编号占位符 4"/>
          <p:cNvSpPr txBox="1">
            <a:spLocks noGrp="1"/>
          </p:cNvSpPr>
          <p:nvPr/>
        </p:nvSpPr>
        <p:spPr bwMode="auto">
          <a:xfrm>
            <a:off x="8259763" y="6572250"/>
            <a:ext cx="500062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7F4F7DE4-B14E-4581-B372-74F7B7597C31}" type="slidenum">
              <a:rPr lang="zh-CN" altLang="en-US" sz="1600">
                <a:solidFill>
                  <a:schemeClr val="bg1"/>
                </a:solidFill>
                <a:latin typeface="Calibri" pitchFamily="34" charset="0"/>
              </a:rPr>
              <a:pPr algn="r"/>
              <a:t>14</a:t>
            </a:fld>
            <a:endParaRPr lang="en-US" altLang="zh-CN" sz="160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7414" name="灯片编号占位符 151"/>
          <p:cNvSpPr txBox="1">
            <a:spLocks noGrp="1"/>
          </p:cNvSpPr>
          <p:nvPr/>
        </p:nvSpPr>
        <p:spPr bwMode="auto">
          <a:xfrm>
            <a:off x="6948488" y="6448425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067E4008-F654-4450-8CD8-C87B4070B69F}" type="slidenum">
              <a:rPr lang="zh-CN" altLang="en-US" sz="1200" b="1">
                <a:solidFill>
                  <a:srgbClr val="898989"/>
                </a:solidFill>
                <a:latin typeface="Calibri" pitchFamily="34" charset="0"/>
              </a:rPr>
              <a:pPr algn="r"/>
              <a:t>14</a:t>
            </a:fld>
            <a:endParaRPr lang="en-US" altLang="zh-CN" sz="1200" b="1">
              <a:solidFill>
                <a:srgbClr val="898989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468313" y="5948363"/>
            <a:ext cx="1512887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indent="-609600" algn="ctr" eaLnBrk="0" hangingPunct="0">
              <a:spcBef>
                <a:spcPct val="20000"/>
              </a:spcBef>
              <a:buClr>
                <a:srgbClr val="213A65"/>
              </a:buClr>
              <a:buFont typeface="Wingdings" pitchFamily="2" charset="2"/>
              <a:buNone/>
            </a:pPr>
            <a:r>
              <a:rPr lang="zh-CN" altLang="en-US">
                <a:solidFill>
                  <a:srgbClr val="FF0000"/>
                </a:solidFill>
                <a:latin typeface="Calibri" pitchFamily="34" charset="0"/>
                <a:ea typeface="黑体" pitchFamily="2" charset="-122"/>
              </a:rPr>
              <a:t>更快</a:t>
            </a:r>
          </a:p>
        </p:txBody>
      </p:sp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468313" y="2203450"/>
            <a:ext cx="1582737" cy="488950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lang="zh-CN" altLang="en-US" sz="2600" b="1"/>
              <a:t>物理世界</a:t>
            </a:r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468313" y="3140075"/>
            <a:ext cx="1582737" cy="488950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lang="zh-CN" altLang="en-US" sz="2600" b="1"/>
              <a:t>数学模型</a:t>
            </a:r>
          </a:p>
        </p:txBody>
      </p:sp>
      <p:sp>
        <p:nvSpPr>
          <p:cNvPr id="18437" name="AutoShape 5"/>
          <p:cNvSpPr>
            <a:spLocks noChangeArrowheads="1"/>
          </p:cNvSpPr>
          <p:nvPr/>
        </p:nvSpPr>
        <p:spPr bwMode="auto">
          <a:xfrm>
            <a:off x="1042988" y="2779713"/>
            <a:ext cx="433387" cy="288925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0000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18438" name="AutoShape 6"/>
          <p:cNvSpPr>
            <a:spLocks noChangeArrowheads="1"/>
          </p:cNvSpPr>
          <p:nvPr/>
        </p:nvSpPr>
        <p:spPr bwMode="auto">
          <a:xfrm>
            <a:off x="1042988" y="3716338"/>
            <a:ext cx="433387" cy="288925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0000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18439" name="Text Box 7"/>
          <p:cNvSpPr txBox="1">
            <a:spLocks noChangeArrowheads="1"/>
          </p:cNvSpPr>
          <p:nvPr/>
        </p:nvSpPr>
        <p:spPr bwMode="auto">
          <a:xfrm>
            <a:off x="250825" y="4076700"/>
            <a:ext cx="1943100" cy="466725"/>
          </a:xfrm>
          <a:prstGeom prst="rect">
            <a:avLst/>
          </a:prstGeom>
          <a:solidFill>
            <a:srgbClr val="CCFFCC"/>
          </a:solidFill>
          <a:ln w="9525">
            <a:solidFill>
              <a:srgbClr val="E63B06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kumimoji="1" lang="en-US" altLang="zh-CN" sz="2400">
                <a:ea typeface="楷体_GB2312" pitchFamily="49" charset="-122"/>
              </a:rPr>
              <a:t>Simulation</a:t>
            </a:r>
            <a:endParaRPr kumimoji="1" lang="zh-CN" altLang="en-US" sz="2400">
              <a:ea typeface="楷体_GB2312" pitchFamily="49" charset="-122"/>
            </a:endParaRPr>
          </a:p>
        </p:txBody>
      </p:sp>
      <p:sp>
        <p:nvSpPr>
          <p:cNvPr id="18440" name="Text Box 8"/>
          <p:cNvSpPr txBox="1">
            <a:spLocks noChangeArrowheads="1"/>
          </p:cNvSpPr>
          <p:nvPr/>
        </p:nvSpPr>
        <p:spPr bwMode="auto">
          <a:xfrm>
            <a:off x="250825" y="5227638"/>
            <a:ext cx="1692275" cy="806450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lang="en-US" altLang="zh-CN" sz="2600" b="1"/>
              <a:t>HPC</a:t>
            </a:r>
          </a:p>
          <a:p>
            <a:pPr algn="ctr">
              <a:lnSpc>
                <a:spcPct val="90000"/>
              </a:lnSpc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en-US" altLang="zh-CN" sz="2600" b="1"/>
          </a:p>
        </p:txBody>
      </p:sp>
      <p:sp>
        <p:nvSpPr>
          <p:cNvPr id="18441" name="AutoShape 9"/>
          <p:cNvSpPr>
            <a:spLocks noChangeArrowheads="1"/>
          </p:cNvSpPr>
          <p:nvPr/>
        </p:nvSpPr>
        <p:spPr bwMode="auto">
          <a:xfrm>
            <a:off x="1042988" y="4795838"/>
            <a:ext cx="433387" cy="288925"/>
          </a:xfrm>
          <a:prstGeom prst="upArrow">
            <a:avLst>
              <a:gd name="adj1" fmla="val 50000"/>
              <a:gd name="adj2" fmla="val 25000"/>
            </a:avLst>
          </a:prstGeom>
          <a:solidFill>
            <a:srgbClr val="E63B0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18442" name="Text Box 10"/>
          <p:cNvSpPr txBox="1">
            <a:spLocks noChangeArrowheads="1"/>
          </p:cNvSpPr>
          <p:nvPr/>
        </p:nvSpPr>
        <p:spPr bwMode="auto">
          <a:xfrm>
            <a:off x="2990850" y="2147888"/>
            <a:ext cx="1582738" cy="488950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lang="zh-CN" altLang="en-US" sz="2600" b="1"/>
              <a:t>人类社会</a:t>
            </a:r>
          </a:p>
        </p:txBody>
      </p:sp>
      <p:sp>
        <p:nvSpPr>
          <p:cNvPr id="18443" name="Text Box 11"/>
          <p:cNvSpPr txBox="1">
            <a:spLocks noChangeArrowheads="1"/>
          </p:cNvSpPr>
          <p:nvPr/>
        </p:nvSpPr>
        <p:spPr bwMode="auto">
          <a:xfrm>
            <a:off x="2700338" y="3084513"/>
            <a:ext cx="2087562" cy="488950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lang="en-US" altLang="zh-CN" sz="2600" b="1"/>
              <a:t>Cyberspace</a:t>
            </a:r>
          </a:p>
        </p:txBody>
      </p:sp>
      <p:sp>
        <p:nvSpPr>
          <p:cNvPr id="18444" name="AutoShape 12"/>
          <p:cNvSpPr>
            <a:spLocks noChangeArrowheads="1"/>
          </p:cNvSpPr>
          <p:nvPr/>
        </p:nvSpPr>
        <p:spPr bwMode="auto">
          <a:xfrm>
            <a:off x="3565525" y="2724150"/>
            <a:ext cx="433388" cy="288925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0000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18445" name="AutoShape 13"/>
          <p:cNvSpPr>
            <a:spLocks noChangeArrowheads="1"/>
          </p:cNvSpPr>
          <p:nvPr/>
        </p:nvSpPr>
        <p:spPr bwMode="auto">
          <a:xfrm>
            <a:off x="3565525" y="3643313"/>
            <a:ext cx="433388" cy="288925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0000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18446" name="Text Box 14"/>
          <p:cNvSpPr txBox="1">
            <a:spLocks noChangeArrowheads="1"/>
          </p:cNvSpPr>
          <p:nvPr/>
        </p:nvSpPr>
        <p:spPr bwMode="auto">
          <a:xfrm>
            <a:off x="2484438" y="4076700"/>
            <a:ext cx="2446337" cy="430213"/>
          </a:xfrm>
          <a:prstGeom prst="rect">
            <a:avLst/>
          </a:prstGeom>
          <a:solidFill>
            <a:srgbClr val="CCFFCC"/>
          </a:solidFill>
          <a:ln w="9525">
            <a:solidFill>
              <a:srgbClr val="E63B06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kumimoji="1" lang="en-US" altLang="zh-CN" sz="2400">
                <a:ea typeface="楷体_GB2312" pitchFamily="49" charset="-122"/>
              </a:rPr>
              <a:t>Communication</a:t>
            </a:r>
          </a:p>
        </p:txBody>
      </p:sp>
      <p:sp>
        <p:nvSpPr>
          <p:cNvPr id="18447" name="Text Box 15"/>
          <p:cNvSpPr txBox="1">
            <a:spLocks noChangeArrowheads="1"/>
          </p:cNvSpPr>
          <p:nvPr/>
        </p:nvSpPr>
        <p:spPr bwMode="auto">
          <a:xfrm>
            <a:off x="2843213" y="5227638"/>
            <a:ext cx="1873250" cy="806450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lang="zh-CN" altLang="en-US" sz="2600" b="1"/>
              <a:t>网络、存储</a:t>
            </a:r>
          </a:p>
          <a:p>
            <a:pPr algn="ctr">
              <a:lnSpc>
                <a:spcPct val="90000"/>
              </a:lnSpc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en-US" altLang="zh-CN" sz="2600" b="1"/>
          </a:p>
        </p:txBody>
      </p:sp>
      <p:sp>
        <p:nvSpPr>
          <p:cNvPr id="18448" name="AutoShape 16"/>
          <p:cNvSpPr>
            <a:spLocks noChangeArrowheads="1"/>
          </p:cNvSpPr>
          <p:nvPr/>
        </p:nvSpPr>
        <p:spPr bwMode="auto">
          <a:xfrm>
            <a:off x="3565525" y="4797425"/>
            <a:ext cx="433388" cy="288925"/>
          </a:xfrm>
          <a:prstGeom prst="upArrow">
            <a:avLst>
              <a:gd name="adj1" fmla="val 50000"/>
              <a:gd name="adj2" fmla="val 25000"/>
            </a:avLst>
          </a:prstGeom>
          <a:solidFill>
            <a:srgbClr val="E63B0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18449" name="Text Box 17"/>
          <p:cNvSpPr txBox="1">
            <a:spLocks noChangeArrowheads="1"/>
          </p:cNvSpPr>
          <p:nvPr/>
        </p:nvSpPr>
        <p:spPr bwMode="auto">
          <a:xfrm>
            <a:off x="5437188" y="2132013"/>
            <a:ext cx="1582737" cy="488950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lang="zh-CN" altLang="en-US" sz="2600" b="1"/>
              <a:t>智能活动</a:t>
            </a:r>
          </a:p>
        </p:txBody>
      </p:sp>
      <p:sp>
        <p:nvSpPr>
          <p:cNvPr id="18450" name="Text Box 18"/>
          <p:cNvSpPr txBox="1">
            <a:spLocks noChangeArrowheads="1"/>
          </p:cNvSpPr>
          <p:nvPr/>
        </p:nvSpPr>
        <p:spPr bwMode="auto">
          <a:xfrm>
            <a:off x="5148263" y="3111500"/>
            <a:ext cx="2303462" cy="488950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lang="en-US" altLang="zh-CN" sz="2600" b="1"/>
              <a:t>Mentalspace</a:t>
            </a:r>
          </a:p>
        </p:txBody>
      </p:sp>
      <p:sp>
        <p:nvSpPr>
          <p:cNvPr id="18451" name="AutoShape 19"/>
          <p:cNvSpPr>
            <a:spLocks noChangeArrowheads="1"/>
          </p:cNvSpPr>
          <p:nvPr/>
        </p:nvSpPr>
        <p:spPr bwMode="auto">
          <a:xfrm>
            <a:off x="6011863" y="2751138"/>
            <a:ext cx="433387" cy="288925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0000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18452" name="AutoShape 20"/>
          <p:cNvSpPr>
            <a:spLocks noChangeArrowheads="1"/>
          </p:cNvSpPr>
          <p:nvPr/>
        </p:nvSpPr>
        <p:spPr bwMode="auto">
          <a:xfrm>
            <a:off x="6011863" y="3687763"/>
            <a:ext cx="433387" cy="288925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0000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18453" name="Text Box 21"/>
          <p:cNvSpPr txBox="1">
            <a:spLocks noChangeArrowheads="1"/>
          </p:cNvSpPr>
          <p:nvPr/>
        </p:nvSpPr>
        <p:spPr bwMode="auto">
          <a:xfrm>
            <a:off x="5292725" y="5156200"/>
            <a:ext cx="2159000" cy="806450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lang="zh-CN" altLang="en-US" sz="2600" b="1"/>
              <a:t>智能</a:t>
            </a:r>
          </a:p>
          <a:p>
            <a:pPr algn="ctr">
              <a:lnSpc>
                <a:spcPct val="90000"/>
              </a:lnSpc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lang="zh-CN" altLang="en-US" sz="2600" b="1"/>
              <a:t>长入</a:t>
            </a:r>
          </a:p>
        </p:txBody>
      </p:sp>
      <p:sp>
        <p:nvSpPr>
          <p:cNvPr id="18454" name="AutoShape 22"/>
          <p:cNvSpPr>
            <a:spLocks noChangeArrowheads="1"/>
          </p:cNvSpPr>
          <p:nvPr/>
        </p:nvSpPr>
        <p:spPr bwMode="auto">
          <a:xfrm>
            <a:off x="6011863" y="4795838"/>
            <a:ext cx="433387" cy="288925"/>
          </a:xfrm>
          <a:prstGeom prst="upArrow">
            <a:avLst>
              <a:gd name="adj1" fmla="val 50000"/>
              <a:gd name="adj2" fmla="val 25000"/>
            </a:avLst>
          </a:prstGeom>
          <a:solidFill>
            <a:srgbClr val="E63B06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18455" name="Text Box 23"/>
          <p:cNvSpPr txBox="1">
            <a:spLocks noChangeArrowheads="1"/>
          </p:cNvSpPr>
          <p:nvPr/>
        </p:nvSpPr>
        <p:spPr bwMode="auto">
          <a:xfrm>
            <a:off x="5292725" y="4076700"/>
            <a:ext cx="1943100" cy="430213"/>
          </a:xfrm>
          <a:prstGeom prst="rect">
            <a:avLst/>
          </a:prstGeom>
          <a:solidFill>
            <a:srgbClr val="CCFFCC"/>
          </a:solidFill>
          <a:ln w="9525">
            <a:solidFill>
              <a:srgbClr val="E63B06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kumimoji="1" lang="en-US" altLang="zh-CN" sz="2400">
                <a:ea typeface="楷体_GB2312" pitchFamily="49" charset="-122"/>
              </a:rPr>
              <a:t>Embodiment</a:t>
            </a:r>
            <a:endParaRPr kumimoji="1" lang="zh-CN" altLang="en-US" sz="2400">
              <a:ea typeface="楷体_GB2312" pitchFamily="49" charset="-122"/>
            </a:endParaRPr>
          </a:p>
        </p:txBody>
      </p:sp>
      <p:sp>
        <p:nvSpPr>
          <p:cNvPr id="18456" name="Rectangle 24"/>
          <p:cNvSpPr>
            <a:spLocks noChangeArrowheads="1"/>
          </p:cNvSpPr>
          <p:nvPr/>
        </p:nvSpPr>
        <p:spPr bwMode="auto">
          <a:xfrm>
            <a:off x="7885113" y="2584450"/>
            <a:ext cx="8985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rgbClr val="FFCC00"/>
              </a:buClr>
              <a:buFont typeface="ZapfDingbats"/>
              <a:buNone/>
            </a:pPr>
            <a:r>
              <a:rPr lang="zh-CN" altLang="en-US" b="1">
                <a:solidFill>
                  <a:srgbClr val="E63B06"/>
                </a:solidFill>
              </a:rPr>
              <a:t>映射</a:t>
            </a:r>
          </a:p>
        </p:txBody>
      </p:sp>
      <p:sp>
        <p:nvSpPr>
          <p:cNvPr id="18457" name="AutoShape 25"/>
          <p:cNvSpPr>
            <a:spLocks noChangeArrowheads="1"/>
          </p:cNvSpPr>
          <p:nvPr/>
        </p:nvSpPr>
        <p:spPr bwMode="auto">
          <a:xfrm>
            <a:off x="7524750" y="2708275"/>
            <a:ext cx="360363" cy="288925"/>
          </a:xfrm>
          <a:prstGeom prst="leftArrow">
            <a:avLst>
              <a:gd name="adj1" fmla="val 50000"/>
              <a:gd name="adj2" fmla="val 31181"/>
            </a:avLst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18458" name="Rectangle 26"/>
          <p:cNvSpPr>
            <a:spLocks noChangeArrowheads="1"/>
          </p:cNvSpPr>
          <p:nvPr/>
        </p:nvSpPr>
        <p:spPr bwMode="auto">
          <a:xfrm>
            <a:off x="7885113" y="4708525"/>
            <a:ext cx="8985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rgbClr val="FFCC00"/>
              </a:buClr>
              <a:buFont typeface="ZapfDingbats"/>
              <a:buNone/>
            </a:pPr>
            <a:r>
              <a:rPr lang="zh-CN" altLang="en-US" b="1">
                <a:solidFill>
                  <a:srgbClr val="E63B06"/>
                </a:solidFill>
              </a:rPr>
              <a:t>平台</a:t>
            </a:r>
          </a:p>
        </p:txBody>
      </p:sp>
      <p:sp>
        <p:nvSpPr>
          <p:cNvPr id="18459" name="AutoShape 27"/>
          <p:cNvSpPr>
            <a:spLocks noChangeArrowheads="1"/>
          </p:cNvSpPr>
          <p:nvPr/>
        </p:nvSpPr>
        <p:spPr bwMode="auto">
          <a:xfrm>
            <a:off x="7524750" y="4614863"/>
            <a:ext cx="360363" cy="288925"/>
          </a:xfrm>
          <a:prstGeom prst="leftArrow">
            <a:avLst>
              <a:gd name="adj1" fmla="val 50000"/>
              <a:gd name="adj2" fmla="val 31181"/>
            </a:avLst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18460" name="Rectangle 28"/>
          <p:cNvSpPr>
            <a:spLocks noChangeArrowheads="1"/>
          </p:cNvSpPr>
          <p:nvPr/>
        </p:nvSpPr>
        <p:spPr bwMode="auto">
          <a:xfrm>
            <a:off x="7885113" y="3629025"/>
            <a:ext cx="8985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rgbClr val="FFCC00"/>
              </a:buClr>
              <a:buFont typeface="ZapfDingbats"/>
              <a:buNone/>
            </a:pPr>
            <a:r>
              <a:rPr lang="zh-CN" altLang="en-US" b="1">
                <a:solidFill>
                  <a:srgbClr val="E63B06"/>
                </a:solidFill>
              </a:rPr>
              <a:t>算法</a:t>
            </a:r>
          </a:p>
        </p:txBody>
      </p:sp>
      <p:sp>
        <p:nvSpPr>
          <p:cNvPr id="18461" name="AutoShape 29"/>
          <p:cNvSpPr>
            <a:spLocks noChangeArrowheads="1"/>
          </p:cNvSpPr>
          <p:nvPr/>
        </p:nvSpPr>
        <p:spPr bwMode="auto">
          <a:xfrm>
            <a:off x="7524750" y="3752850"/>
            <a:ext cx="360363" cy="288925"/>
          </a:xfrm>
          <a:prstGeom prst="leftArrow">
            <a:avLst>
              <a:gd name="adj1" fmla="val 50000"/>
              <a:gd name="adj2" fmla="val 31181"/>
            </a:avLst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655390" name="Rectangle 30"/>
          <p:cNvSpPr>
            <a:spLocks noGrp="1" noChangeArrowheads="1"/>
          </p:cNvSpPr>
          <p:nvPr>
            <p:ph type="title" idx="4294967295"/>
          </p:nvPr>
        </p:nvSpPr>
        <p:spPr>
          <a:xfrm>
            <a:off x="34925" y="333375"/>
            <a:ext cx="9001125" cy="1096963"/>
          </a:xfrm>
          <a:extLst/>
        </p:spPr>
        <p:txBody>
          <a:bodyPr anchor="b"/>
          <a:lstStyle/>
          <a:p>
            <a:pPr>
              <a:lnSpc>
                <a:spcPct val="150000"/>
              </a:lnSpc>
              <a:defRPr/>
            </a:pPr>
            <a:r>
              <a:rPr sz="320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  <a:ea typeface="黑体" pitchFamily="2" charset="-122"/>
              </a:rPr>
              <a:t>“一切皆可计算”</a:t>
            </a:r>
            <a:r>
              <a:rPr lang="en-US" altLang="zh-CN" sz="320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Rockwell" pitchFamily="18" charset="0"/>
                <a:ea typeface="黑体" pitchFamily="2" charset="-122"/>
              </a:rPr>
              <a:t>Computing Thinking</a:t>
            </a:r>
          </a:p>
        </p:txBody>
      </p:sp>
      <p:sp>
        <p:nvSpPr>
          <p:cNvPr id="18463" name="Rectangle 31"/>
          <p:cNvSpPr>
            <a:spLocks noChangeArrowheads="1"/>
          </p:cNvSpPr>
          <p:nvPr/>
        </p:nvSpPr>
        <p:spPr bwMode="auto">
          <a:xfrm>
            <a:off x="5076825" y="5876925"/>
            <a:ext cx="2378075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indent="-609600" algn="ctr" eaLnBrk="0" hangingPunct="0">
              <a:spcBef>
                <a:spcPct val="20000"/>
              </a:spcBef>
              <a:buClr>
                <a:srgbClr val="213A65"/>
              </a:buClr>
              <a:buFont typeface="Wingdings" pitchFamily="2" charset="2"/>
              <a:buNone/>
            </a:pPr>
            <a:r>
              <a:rPr lang="zh-CN" altLang="en-US">
                <a:solidFill>
                  <a:srgbClr val="FF0000"/>
                </a:solidFill>
                <a:latin typeface="Calibri" pitchFamily="34" charset="0"/>
                <a:ea typeface="黑体" pitchFamily="2" charset="-122"/>
              </a:rPr>
              <a:t>更高</a:t>
            </a:r>
          </a:p>
        </p:txBody>
      </p:sp>
      <p:sp>
        <p:nvSpPr>
          <p:cNvPr id="18464" name="Rectangle 32"/>
          <p:cNvSpPr>
            <a:spLocks noChangeArrowheads="1"/>
          </p:cNvSpPr>
          <p:nvPr/>
        </p:nvSpPr>
        <p:spPr bwMode="auto">
          <a:xfrm>
            <a:off x="2843213" y="5948363"/>
            <a:ext cx="1871662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indent="-609600" algn="ctr" eaLnBrk="0" hangingPunct="0">
              <a:spcBef>
                <a:spcPct val="20000"/>
              </a:spcBef>
              <a:buClr>
                <a:srgbClr val="213A65"/>
              </a:buClr>
              <a:buFont typeface="Wingdings" pitchFamily="2" charset="2"/>
              <a:buNone/>
            </a:pPr>
            <a:r>
              <a:rPr lang="zh-CN" altLang="en-US">
                <a:solidFill>
                  <a:srgbClr val="FF0000"/>
                </a:solidFill>
                <a:latin typeface="Calibri" pitchFamily="34" charset="0"/>
                <a:ea typeface="黑体" pitchFamily="2" charset="-122"/>
              </a:rPr>
              <a:t>更强</a:t>
            </a:r>
          </a:p>
        </p:txBody>
      </p:sp>
      <p:sp>
        <p:nvSpPr>
          <p:cNvPr id="18465" name="Line 33"/>
          <p:cNvSpPr>
            <a:spLocks noChangeShapeType="1"/>
          </p:cNvSpPr>
          <p:nvPr/>
        </p:nvSpPr>
        <p:spPr bwMode="auto">
          <a:xfrm flipV="1">
            <a:off x="1258888" y="1628775"/>
            <a:ext cx="2376487" cy="503238"/>
          </a:xfrm>
          <a:prstGeom prst="line">
            <a:avLst/>
          </a:prstGeom>
          <a:noFill/>
          <a:ln w="38100">
            <a:solidFill>
              <a:srgbClr val="E63B06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66" name="Line 34"/>
          <p:cNvSpPr>
            <a:spLocks noChangeShapeType="1"/>
          </p:cNvSpPr>
          <p:nvPr/>
        </p:nvSpPr>
        <p:spPr bwMode="auto">
          <a:xfrm flipV="1">
            <a:off x="3924300" y="1555750"/>
            <a:ext cx="0" cy="576263"/>
          </a:xfrm>
          <a:prstGeom prst="line">
            <a:avLst/>
          </a:prstGeom>
          <a:noFill/>
          <a:ln w="38100">
            <a:solidFill>
              <a:srgbClr val="E63B06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67" name="Line 35"/>
          <p:cNvSpPr>
            <a:spLocks noChangeShapeType="1"/>
          </p:cNvSpPr>
          <p:nvPr/>
        </p:nvSpPr>
        <p:spPr bwMode="auto">
          <a:xfrm flipH="1" flipV="1">
            <a:off x="4284663" y="1628775"/>
            <a:ext cx="2232025" cy="431800"/>
          </a:xfrm>
          <a:prstGeom prst="line">
            <a:avLst/>
          </a:prstGeom>
          <a:noFill/>
          <a:ln w="38100">
            <a:solidFill>
              <a:srgbClr val="E63B06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55396" name="Rectangle 36"/>
          <p:cNvSpPr>
            <a:spLocks noGrp="1"/>
          </p:cNvSpPr>
          <p:nvPr>
            <p:ph type="body" idx="4294967295"/>
          </p:nvPr>
        </p:nvSpPr>
        <p:spPr>
          <a:xfrm>
            <a:off x="819150" y="6305550"/>
            <a:ext cx="8001000" cy="579438"/>
          </a:xfrm>
        </p:spPr>
        <p:txBody>
          <a:bodyPr/>
          <a:lstStyle/>
          <a:p>
            <a:pPr algn="r">
              <a:buFont typeface="Arial" charset="0"/>
              <a:buNone/>
              <a:defRPr/>
            </a:pPr>
            <a:r>
              <a:rPr lang="en-US" altLang="zh-CN" smtClean="0">
                <a:ea typeface="楷体_GB2312" pitchFamily="49" charset="-122"/>
              </a:rPr>
              <a:t>—</a:t>
            </a:r>
            <a:r>
              <a:rPr lang="zh-CN" altLang="en-US" smtClean="0">
                <a:ea typeface="黑体" pitchFamily="2" charset="-122"/>
              </a:rPr>
              <a:t>思想源于图灵奖得主</a:t>
            </a:r>
            <a:r>
              <a:rPr lang="en-US" altLang="zh-CN" sz="3200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Butler Lampson</a:t>
            </a:r>
            <a:r>
              <a:rPr lang="zh-CN" altLang="en-US" smtClean="0"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的报告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b="1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数据处理能力：路在何方？</a:t>
            </a:r>
          </a:p>
        </p:txBody>
      </p:sp>
      <p:sp>
        <p:nvSpPr>
          <p:cNvPr id="19459" name="矩形 15"/>
          <p:cNvSpPr>
            <a:spLocks noChangeArrowheads="1"/>
          </p:cNvSpPr>
          <p:nvPr/>
        </p:nvSpPr>
        <p:spPr bwMode="auto">
          <a:xfrm>
            <a:off x="1042988" y="2895600"/>
            <a:ext cx="1403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>
                <a:latin typeface="黑体" pitchFamily="2" charset="-122"/>
                <a:ea typeface="黑体" pitchFamily="2" charset="-122"/>
              </a:rPr>
              <a:t>科学计算</a:t>
            </a:r>
            <a:endParaRPr lang="en-US" altLang="zh-CN" sz="240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9460" name="矩形 15"/>
          <p:cNvSpPr>
            <a:spLocks noChangeArrowheads="1"/>
          </p:cNvSpPr>
          <p:nvPr/>
        </p:nvSpPr>
        <p:spPr bwMode="auto">
          <a:xfrm>
            <a:off x="3995738" y="2852738"/>
            <a:ext cx="1403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>
                <a:latin typeface="黑体" pitchFamily="2" charset="-122"/>
                <a:ea typeface="黑体" pitchFamily="2" charset="-122"/>
              </a:rPr>
              <a:t>商业计算</a:t>
            </a:r>
            <a:endParaRPr lang="en-US" altLang="zh-CN" sz="240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9461" name="矩形 16"/>
          <p:cNvSpPr>
            <a:spLocks noChangeArrowheads="1"/>
          </p:cNvSpPr>
          <p:nvPr/>
        </p:nvSpPr>
        <p:spPr bwMode="auto">
          <a:xfrm>
            <a:off x="7232650" y="2781300"/>
            <a:ext cx="14160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>
                <a:latin typeface="黑体" pitchFamily="2" charset="-122"/>
                <a:ea typeface="黑体" pitchFamily="2" charset="-122"/>
              </a:rPr>
              <a:t>社会计算</a:t>
            </a:r>
            <a:endParaRPr lang="en-US" altLang="zh-CN" sz="2400"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19462" name="组合 19"/>
          <p:cNvGrpSpPr>
            <a:grpSpLocks/>
          </p:cNvGrpSpPr>
          <p:nvPr/>
        </p:nvGrpSpPr>
        <p:grpSpPr bwMode="auto">
          <a:xfrm>
            <a:off x="708025" y="1665288"/>
            <a:ext cx="1719263" cy="1304925"/>
            <a:chOff x="107504" y="1665893"/>
            <a:chExt cx="1900569" cy="1685225"/>
          </a:xfrm>
        </p:grpSpPr>
        <p:pic>
          <p:nvPicPr>
            <p:cNvPr id="19495" name="Picture 6" descr="nep_sciencecopy.jp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0094" y="2592516"/>
              <a:ext cx="1486959" cy="7586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496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7504" y="1665893"/>
              <a:ext cx="928887" cy="9266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497" name="Picture 1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43608" y="1752562"/>
              <a:ext cx="964465" cy="884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9463" name="组合 20"/>
          <p:cNvGrpSpPr>
            <a:grpSpLocks/>
          </p:cNvGrpSpPr>
          <p:nvPr/>
        </p:nvGrpSpPr>
        <p:grpSpPr bwMode="auto">
          <a:xfrm>
            <a:off x="6516688" y="1465263"/>
            <a:ext cx="1714500" cy="1531937"/>
            <a:chOff x="6662611" y="1494768"/>
            <a:chExt cx="2206752" cy="1934232"/>
          </a:xfrm>
        </p:grpSpPr>
        <p:pic>
          <p:nvPicPr>
            <p:cNvPr id="19492" name="Picture 2" descr="http://t0.gstatic.com/images?q=tbn:ANd9GcRL2oFdtuleTbs42dAtzhCqO_D8pQnz9QPI8RzgIYsf8oznoCSs8g"/>
            <p:cNvPicPr>
              <a:picLocks noChangeAspect="1" noChangeArrowheads="1"/>
            </p:cNvPicPr>
            <p:nvPr/>
          </p:nvPicPr>
          <p:blipFill>
            <a:blip r:embed="rId6" cstate="print"/>
            <a:srcRect b="13914"/>
            <a:stretch>
              <a:fillRect/>
            </a:stretch>
          </p:blipFill>
          <p:spPr bwMode="auto">
            <a:xfrm>
              <a:off x="7000876" y="1494768"/>
              <a:ext cx="1375990" cy="11845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493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662611" y="2407301"/>
              <a:ext cx="1026260" cy="10216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494" name="Picture 4" descr="http://news.xinhuanet.com/internet/2009-11/24/xinsrc_1721106241740703195023.jp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596336" y="2155920"/>
              <a:ext cx="1273027" cy="10406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9464" name="组合 25"/>
          <p:cNvGrpSpPr>
            <a:grpSpLocks/>
          </p:cNvGrpSpPr>
          <p:nvPr/>
        </p:nvGrpSpPr>
        <p:grpSpPr bwMode="auto">
          <a:xfrm>
            <a:off x="3708400" y="1522413"/>
            <a:ext cx="1676400" cy="1330325"/>
            <a:chOff x="3386484" y="1597529"/>
            <a:chExt cx="2225628" cy="1753589"/>
          </a:xfrm>
        </p:grpSpPr>
        <p:pic>
          <p:nvPicPr>
            <p:cNvPr id="19490" name="Picture 8" descr="http://static.flickr.com/12/14964304_60396c788f.jp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326591" y="1597529"/>
              <a:ext cx="1285521" cy="17197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491" name="Picture 5" descr="http://t2.gstatic.com/images?q=tbn:ANd9GcT7rCT26zXF9Tdx8kxv2OqRZlBL4vsfxy-Sz-7Zf4L3Y5cPM23hP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3386484" y="2283722"/>
              <a:ext cx="897484" cy="10673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465" name="AutoShape 7" descr="data:image/jpeg;base64,/9j/4AAQSkZJRgABAQAAAQABAAD/2wCEAAkGBhMPEA8OEhAQDxAPEA8QDxcQEA8PEBAWFBAVFRQQEhUXHSYeFxkmGRQUIC8gIycrLCwtFR4xNTAqNSYrLCkBCQoKDgwOGg8PGjAgHCUsLC0qLCwsLy8qLCwwMCwsLCopKi0sLCwsLykvLCwpKS0sLSwpLCwsLCksLC0pLCwsLP/AABEIAMwAzAMBIgACEQEDEQH/xAAcAAEAAgMBAQEAAAAAAAAAAAAAAwUBBAYCBwj/xABAEAACAQIEAgUJBQYGAwAAAAAAAQIDEQQFITESYQZBUXGREyIyM0KBobHRB1JygsEVI2Ky4fAUQ5Ki4vEkRML/xAAaAQEAAwADAAAAAAAAAAAAAAAAAwQFAQIG/8QAJxEBAAICAgIBBAEFAAAAAAAAAAECAxEEIRIxIhQyQVHBExUjQpH/2gAMAwEAAhEDEQA/APuIAAAAAAAAAAAAAAAAAAAAAAAAAAAAAAAAAAAAAAAAAAAHmVRLdgegQ1MXGKu2ku1tRXizSrZ9Sj7cX3Jy+WgFmCgqdJY9XG+6KXzZBLpC3sp+KQHTA5Z53J/e/wBf9DH7WqfekvzAdUDl45tWW0r99voSQz2st4Rl4fo0B0gKOn0oS9ZTnDnZ28Xp8Tfw+c0qm00vxafHYDdBhMyAAAAAAAAAAAAAACDEYyMN9W9ktyHM8w8kklbjle19klvJnJ4vHObaTdnu+uXfy5AXOM6RJaLV9kX85fQqa2c1JbPgX8O/i9TRMgZlNyd2232t3YSCR7UQCie4xMxiSRiAjEkjEzGJLGIGIxJYxMxiSxiBiMTEsFCW8VftWj8UTRiSxiBr0qE6fq6jXKWqN/DZzqo1Y+Tl2+w/oeIxMypKSs1dAWqYKbDV3h5KDd6UnaLfsP6FyAAAAAAAAAAAHJ57WbqVeTjBd1rlOXOcU71ai+8/BrYqHHqAxY9JBIkjEDCiSRiZjEkjEDEYksYmYxJYxAxGBLGJmMSWMQMRiSRiZjEkjEBGJJGIUT2kASPSQMgQY2mpU5p9jfgbmWVXKjTk9+G3hp+hWZpiuGDj1y07l1s38l9RT7n/ADMDeAAAAAAAAAAHM5r6yp3lVJp6PR9TLXNfWVO9lHiAJuA9xiQYWV9OosVl02rxalyYEUYksYniSnD0qbXd/Wx7hiI813xa+OwEsYksYnmnJPZp+9E8YgYjEljEzGJJGIGIxJFEzGJIqb7APKR6DR4nU7F4gezUxOOUdI6v4I81W3u/oatUDSxE2223ds6XJfUU+5/zM5msdNkvqKfc/wCZgbwAAAAAAAAAA5nNVapPvv8AAo8QW2aVLVat9uNe7T/oqcQB6we502A2OZwe502A2AmxOxU1I6ltidiqqbgeVFE1OJHElgBsUzYga9M2YATRPR5iegPEiGZNIhmBrzNWsbUzVrAaNY6XJY2o0+6/i2/1OedByUnsoptv9Dosl9RT/D/9MDeAAAAAAAAAAHLZvD97Ue6bafcU1Wg1zXUXma+sqd5USr8Oj1QHjCbnT4DY5tJPVG3hcZOHoyuuyWv9QL3E7FXU3PbzVyXnQ/0v6kMqqfb4Ae4k0CCMiaDA2KZswNaDNiDAnieiNVEuteIdePb+oGZEMynzHpdTgmqUJ4mV1H93ZU7t2SdR6eF/cVOI6QYmSu0sOv4aMqrX57uPwJa4b2/CG2elfy6aZ4jheLfY5H9pVZX4cXUk1f0fIx+UNjn+kHTLMMKo2nxQd78Uac4vleMYtEn010f1VH0XMMQkvJx2XpW27i6yX1FPuf8AMz4/kH2iyxE1Sq0Ip29KnNRv+Wb17rn1bo1mdKrRjGE05wT44vzZxu29YvVEV8dqe4TUy1v6lcAAjSAAAAAAAAOZzT1lT8TKPEF3mkl5SpbqlZ+BSYgDOD3LunlcKi60+RS4Pc6bAbAaFXKZw9Gpdc9fn9SBOa3UX4r6l5idiqqbgYhU7Yv3NP6E0FHs+BFElgBPGmiWNFciOmbEdNdElvfZcwIcXWp0KcqtSUYQgrtv4Jdr5HMV8XUxmsk6VG74aSdnNdTrNb9vDt23KzG5p+0sQ53f+Ew8uGhH2as1vWfauzl3l9gqVzQwYYiPKzM5PI/1r6a+LqRoU3Ukm1HRJL4cjOBq1KkI1vIpU5NbOTqJXs3wl+sFGceCSuna/uaf6E7hGnFacMVolGLsu5JEs5o9RHajEzPb5znOcwhi6cHFwUU4yk1wt37V2fEpOmGZx4I0ouNRStKTWtrX0v1HV/aJlMakI4iEbtaTlHVdiu+0+aV8OW6Ui1YtCKcmralr5jjabdJ0afknBWlq3xO+51GGzmpBUZNSjOylCcJaS01XEtU/7ZyNWibuAzeUVGjwpxv2a7p+KtvzZFeixTI+49Gul3lmqFZpVG7U5eiqn8LWyl8Hy2OoPidXExSUm+FSel7q3Xr2d53/AEA6ZQx9OdFz4q+HspttXqQfo1O/qfPvM3Ni8e4aeDN5fGzrQAVlsAAAAAcnmyaq1ba3d++y1RT1Z31L3NV+8nyloVNWgparR9a+gHjB7nTYDY5qguF6nR5bWjJaNP5+AGxidiqqblpidirqbgIksCKJNACemcv9pnSD/C4RUYy4amMn5GLW8Yf5kvDT83I6iB8a+1jMvK5pSoX83D06cbfxT89vwcfAlxV8rIc1vGrqcmpRhTpwj6Kirc763+J1OX9RyNPGRpQ45O0Uorq7P6FvkfSClWuot3im7dtk27e5M1Yj4sLL7dc68YRcpNJIosb0sT4owgpRacXxap8zncwz2deTje0E3ZLY8U3oWcXBrEeV+5ZefmXj40nUNXGzlJOPE+F62voUOKwx0laJV4ukaExEwgxXlzWIompF8ElLsdy5xNIrK9MpZKtPHdfuUcbFQSlunN9Ue3v6jcyHLf2fjYY2lJqEU1Uhq+ODS4o89NVzSNfoxQcKUpP2mrdul/qWkpGdeu2ljtrUvscJqSUk000mmtmnsz0UXQrF+UwVG7u6fFRd/wCCTjH/AG8JemXManTYrO42AA4chhsyeKj0A5vNH+8n3spa0rPTQuMf6Uu9lNiAJKNXi0e5NKm46uL70a+D3OmwK0Ap4Y17eUa5T/5Eqbeuj7izxWDg16K9yt8iqlhYp6K3do/FASxv2EsHyZDCLXtS8b/M2ISfb8gJY1OTPgPTivfN8XN+zXt7opJfI/QEGfBPtHwrhmuL09OUKi/PCMv1LXG7tKryvth0bpxxlOHDO0dOLl/dv76s5HQjSrThGs4NJqEpRspXVmpdl0+ZyvR/M5UJK2sXo09jp8ySl5OpCNuKKbatZ93NbGtjjvTEzT1v9N10HCcovVp62af/AGbNOZpYHGVIxlBX4Z+lz7yaEzVpEzHbDyxG+m1JmjiUTuoa9eR2irpTqVViolZXgXFaBX4iBWyVX8d19lc70YcroknIrclxq4fJPR3utbX02+BLmGYworzmm27WT17zMtXTWpO30v7OZ3w9Zdld/GlBnWHKfZxD/wASU9vKVpSXuhGP6M6syMv3y28X2QAAjSB5mtD0AOczWhZuXV1lBiDuMVhlJHMZlk8o3cVddnX7gNDB7nTYDY5rCRtKz0Z0uA2AmxOxVVNy0xOxV1NwESWBFElgBsUz5b9suTtVsPi0vNqQdGfKUHePwl8D6lTNHpRkKx2Eq4d24muKk37NSOsX813SZLhv4XiZQ5qedJiHwHDROt6O1ZyapcT4G1xW7Ov4HNxw0qcpQknGcJOMk9007NP3nU9FqyjJp6cSsvFWX98j0nhHht5qbfPTrqdOOnmR0VlonZdliPEZfCS0XC/e0+TueoyJFIjruPRbU9So8Rgpw1advc/ddGnJHT1YqUXF9a5eJWVsp10at32+Bcx8j8XZ+TjzHdFHViaGIiXeNwEqau9vcynxCJpmt43COu6TqVPiLrVaFZXlKUlq276bt+4tsTE6P7L+izxeMWInG9HCtTd9pVN6cPHzvy80Z3J1Ss2lr8Xd7RWH2Doxlrw2Ew9CWs4U4+U21nLzp/7m/AtADzUzudvTxGo0AA4cgAAENWgmTACoxOVJ621PFJOno1dci5aPEqKYFVWxCa7O9WK+puX88En1GvPLE+oCoiTQNuWVnn9nNdbA8wNmBCsHPt+R6WHn95+CA4v7QehTq3xtCN6iX7+EVrUS/wAyPbJLddaXLXgsHKzTR9zWFn9+Xjb5HLdIugCqXrUbU6ru5Rfq6jbu2/uy318e01eHzYx/DJ6/bG5/AnJ/kxe/1+1Hl+OU4pX85JLXr/qbymc7ToSo1FCpGVOW1pK1/wAL2l7i+bNOYr7rO4YlbX7i8amEvGOIgnVUd3b5mlUzF3dtPDTudjmtJt6dL5q0+6UGa4hyk11JtLxt+lylrosK8uttJc9EjOGyedZ3s4Q+9JNX/DHd/BFi+SmCnynSthpl5OT4Rv8AhU5fk1TF1o0KaV5ayb9GEeucn2fM+5dHcnpYPD08PS2ivOlZJ1JP0py5s4jLMFHDx4aatezk95Sdt2zqslrze97HmuVypz266h7Hh8SOPXvuzoAECmvgAAAAAAAAAAAABYxYyAMcI4TIAxYONzIArcbktOqmpRjJPdSSkn7mU1foTD2HOn+CckvB3R1YO1b2r6nTpfHW/wB0bcDV6BTf/sVPfCk/0PEegL9qrVl3KnD5RPoNjFif6vNrXlKr/b+Nvf8ATj/ji8N0LhBpqCcl7Urzku5vb3WLCn0dfWdJYyV5tNp3M7W60rSNVjUKahkMVuWdDCqGyJgcOwAAP//Z"/>
          <p:cNvSpPr>
            <a:spLocks noChangeAspect="1" noChangeArrowheads="1"/>
          </p:cNvSpPr>
          <p:nvPr/>
        </p:nvSpPr>
        <p:spPr bwMode="auto">
          <a:xfrm>
            <a:off x="63500" y="-857250"/>
            <a:ext cx="1771650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63" name="组合 62"/>
          <p:cNvGrpSpPr>
            <a:grpSpLocks/>
          </p:cNvGrpSpPr>
          <p:nvPr/>
        </p:nvGrpSpPr>
        <p:grpSpPr bwMode="auto">
          <a:xfrm>
            <a:off x="350838" y="4498975"/>
            <a:ext cx="8805862" cy="1450975"/>
            <a:chOff x="350700" y="4498848"/>
            <a:chExt cx="8805492" cy="1450432"/>
          </a:xfrm>
        </p:grpSpPr>
        <p:sp>
          <p:nvSpPr>
            <p:cNvPr id="66" name="右箭头 65"/>
            <p:cNvSpPr/>
            <p:nvPr/>
          </p:nvSpPr>
          <p:spPr>
            <a:xfrm>
              <a:off x="420301" y="4527907"/>
              <a:ext cx="8715375" cy="1076801"/>
            </a:xfrm>
            <a:prstGeom prst="rightArrow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5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5">
                    <a:lumMod val="60000"/>
                    <a:lumOff val="40000"/>
                    <a:tint val="23500"/>
                    <a:satMod val="16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800" dirty="0">
                <a:ea typeface="黑体" pitchFamily="49" charset="-122"/>
              </a:endParaRPr>
            </a:p>
          </p:txBody>
        </p:sp>
        <p:pic>
          <p:nvPicPr>
            <p:cNvPr id="19482" name="Picture 10" descr="http://t2.gstatic.cn/images?q=tbn:sdKCsIpiZj_ePM:">
              <a:hlinkClick r:id="rId11"/>
            </p:cNvPr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707956" y="5356161"/>
              <a:ext cx="371475" cy="371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483" name="Picture 12" descr="http://t2.gstatic.cn/images?q=tbn:nvZaiTtdp9lZ-M:">
              <a:hlinkClick r:id="rId13"/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709686" y="5220429"/>
              <a:ext cx="642938" cy="642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484" name="Picture 16" descr="http://www.solarnavigator.net/sponsorship/sponsorship_images/bill_gates_time_magazine_cover_april_1984.jp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1318879" y="5315718"/>
              <a:ext cx="305401" cy="4119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485" name="矩形 58"/>
            <p:cNvSpPr>
              <a:spLocks noChangeArrowheads="1"/>
            </p:cNvSpPr>
            <p:nvPr/>
          </p:nvSpPr>
          <p:spPr bwMode="auto">
            <a:xfrm>
              <a:off x="350700" y="4876030"/>
              <a:ext cx="2682466" cy="4801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182563" indent="-182563" eaLnBrk="0" hangingPunct="0">
                <a:lnSpc>
                  <a:spcPct val="90000"/>
                </a:lnSpc>
                <a:spcBef>
                  <a:spcPct val="20000"/>
                </a:spcBef>
                <a:buClr>
                  <a:schemeClr val="folHlink"/>
                </a:buClr>
                <a:buSzPct val="120000"/>
                <a:buFont typeface="Arial" pitchFamily="34" charset="0"/>
                <a:buChar char="•"/>
              </a:pPr>
              <a:r>
                <a:rPr lang="zh-CN" altLang="en-US">
                  <a:ea typeface="黑体" pitchFamily="2" charset="-122"/>
                </a:rPr>
                <a:t>操作系统</a:t>
              </a:r>
              <a:r>
                <a:rPr lang="en-US" altLang="zh-CN">
                  <a:ea typeface="黑体" pitchFamily="2" charset="-122"/>
                </a:rPr>
                <a:t>OS</a:t>
              </a:r>
              <a:r>
                <a:rPr lang="zh-CN" altLang="en-US">
                  <a:ea typeface="黑体" pitchFamily="2" charset="-122"/>
                </a:rPr>
                <a:t>等</a:t>
              </a:r>
              <a:endParaRPr lang="en-US" altLang="zh-CN">
                <a:ea typeface="黑体" pitchFamily="2" charset="-122"/>
              </a:endParaRPr>
            </a:p>
          </p:txBody>
        </p:sp>
        <p:sp>
          <p:nvSpPr>
            <p:cNvPr id="19486" name="矩形 59"/>
            <p:cNvSpPr>
              <a:spLocks noChangeArrowheads="1"/>
            </p:cNvSpPr>
            <p:nvPr/>
          </p:nvSpPr>
          <p:spPr bwMode="auto">
            <a:xfrm>
              <a:off x="3131939" y="4867458"/>
              <a:ext cx="2304157" cy="4801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182563" indent="-182563" eaLnBrk="0" hangingPunct="0">
                <a:lnSpc>
                  <a:spcPct val="90000"/>
                </a:lnSpc>
                <a:spcBef>
                  <a:spcPct val="20000"/>
                </a:spcBef>
                <a:buClr>
                  <a:schemeClr val="folHlink"/>
                </a:buClr>
                <a:buSzPct val="120000"/>
                <a:buFont typeface="Arial" pitchFamily="34" charset="0"/>
                <a:buChar char="•"/>
              </a:pPr>
              <a:r>
                <a:rPr lang="zh-CN" altLang="en-US">
                  <a:ea typeface="黑体" pitchFamily="2" charset="-122"/>
                </a:rPr>
                <a:t>数据库</a:t>
              </a:r>
              <a:r>
                <a:rPr lang="en-US" altLang="zh-CN">
                  <a:ea typeface="黑体" pitchFamily="2" charset="-122"/>
                </a:rPr>
                <a:t>DB</a:t>
              </a:r>
              <a:r>
                <a:rPr lang="zh-CN" altLang="en-US">
                  <a:ea typeface="黑体" pitchFamily="2" charset="-122"/>
                </a:rPr>
                <a:t>等</a:t>
              </a:r>
              <a:endParaRPr lang="en-US" altLang="zh-CN">
                <a:ea typeface="黑体" pitchFamily="2" charset="-122"/>
              </a:endParaRPr>
            </a:p>
          </p:txBody>
        </p:sp>
        <p:sp>
          <p:nvSpPr>
            <p:cNvPr id="19487" name="矩形 60"/>
            <p:cNvSpPr>
              <a:spLocks noChangeArrowheads="1"/>
            </p:cNvSpPr>
            <p:nvPr/>
          </p:nvSpPr>
          <p:spPr bwMode="auto">
            <a:xfrm>
              <a:off x="6038473" y="4867010"/>
              <a:ext cx="2855793" cy="476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182563" indent="-182563" eaLnBrk="0" hangingPunct="0">
                <a:lnSpc>
                  <a:spcPct val="90000"/>
                </a:lnSpc>
                <a:spcBef>
                  <a:spcPct val="20000"/>
                </a:spcBef>
                <a:buClr>
                  <a:schemeClr val="folHlink"/>
                </a:buClr>
                <a:buSzPct val="120000"/>
                <a:buFont typeface="Arial" pitchFamily="34" charset="0"/>
                <a:buChar char="•"/>
              </a:pPr>
              <a:r>
                <a:rPr lang="zh-CN" altLang="en-US">
                  <a:ea typeface="黑体" pitchFamily="2" charset="-122"/>
                </a:rPr>
                <a:t>数据服务平台？</a:t>
              </a:r>
              <a:endParaRPr lang="en-US" altLang="zh-CN">
                <a:ea typeface="黑体" pitchFamily="2" charset="-122"/>
              </a:endParaRPr>
            </a:p>
          </p:txBody>
        </p:sp>
        <p:pic>
          <p:nvPicPr>
            <p:cNvPr id="19488" name="Picture 8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3805552" y="5356161"/>
              <a:ext cx="914721" cy="4455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489" name="Picture 59" descr="data_center_1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6787282" y="5296817"/>
              <a:ext cx="881062" cy="652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2" name="组合 51"/>
          <p:cNvGrpSpPr>
            <a:grpSpLocks/>
          </p:cNvGrpSpPr>
          <p:nvPr/>
        </p:nvGrpSpPr>
        <p:grpSpPr bwMode="auto">
          <a:xfrm>
            <a:off x="368300" y="3216275"/>
            <a:ext cx="8721725" cy="1508125"/>
            <a:chOff x="368003" y="3216295"/>
            <a:chExt cx="8721813" cy="1508849"/>
          </a:xfrm>
        </p:grpSpPr>
        <p:sp>
          <p:nvSpPr>
            <p:cNvPr id="51" name="右箭头 50"/>
            <p:cNvSpPr/>
            <p:nvPr/>
          </p:nvSpPr>
          <p:spPr>
            <a:xfrm>
              <a:off x="374353" y="3216295"/>
              <a:ext cx="8715463" cy="1076842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1800" dirty="0">
                <a:ea typeface="黑体" pitchFamily="49" charset="-122"/>
              </a:endParaRPr>
            </a:p>
          </p:txBody>
        </p:sp>
        <p:sp>
          <p:nvSpPr>
            <p:cNvPr id="19472" name="矩形 44"/>
            <p:cNvSpPr>
              <a:spLocks noChangeArrowheads="1"/>
            </p:cNvSpPr>
            <p:nvPr/>
          </p:nvSpPr>
          <p:spPr bwMode="auto">
            <a:xfrm>
              <a:off x="368003" y="3509581"/>
              <a:ext cx="2264081" cy="4801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182563" indent="-182563" eaLnBrk="0" hangingPunct="0">
                <a:lnSpc>
                  <a:spcPct val="90000"/>
                </a:lnSpc>
                <a:spcBef>
                  <a:spcPct val="20000"/>
                </a:spcBef>
                <a:buClr>
                  <a:schemeClr val="folHlink"/>
                </a:buClr>
                <a:buSzPct val="120000"/>
                <a:buFont typeface="Arial" pitchFamily="34" charset="0"/>
                <a:buChar char="•"/>
              </a:pPr>
              <a:r>
                <a:rPr lang="zh-CN" altLang="en-US">
                  <a:ea typeface="黑体" pitchFamily="2" charset="-122"/>
                </a:rPr>
                <a:t>图灵机</a:t>
              </a:r>
              <a:r>
                <a:rPr lang="en-US" altLang="zh-CN">
                  <a:ea typeface="黑体" pitchFamily="2" charset="-122"/>
                </a:rPr>
                <a:t>/</a:t>
              </a:r>
              <a:r>
                <a:rPr lang="zh-CN" altLang="en-US">
                  <a:ea typeface="黑体" pitchFamily="2" charset="-122"/>
                </a:rPr>
                <a:t>算法</a:t>
              </a:r>
              <a:endParaRPr lang="en-US" altLang="zh-CN">
                <a:ea typeface="黑体" pitchFamily="2" charset="-122"/>
              </a:endParaRPr>
            </a:p>
          </p:txBody>
        </p:sp>
        <p:sp>
          <p:nvSpPr>
            <p:cNvPr id="19473" name="矩形 52"/>
            <p:cNvSpPr>
              <a:spLocks noChangeArrowheads="1"/>
            </p:cNvSpPr>
            <p:nvPr/>
          </p:nvSpPr>
          <p:spPr bwMode="auto">
            <a:xfrm>
              <a:off x="2771800" y="3501009"/>
              <a:ext cx="2623154" cy="4801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182563" indent="-182563" eaLnBrk="0" hangingPunct="0">
                <a:lnSpc>
                  <a:spcPct val="90000"/>
                </a:lnSpc>
                <a:spcBef>
                  <a:spcPct val="20000"/>
                </a:spcBef>
                <a:buClr>
                  <a:schemeClr val="folHlink"/>
                </a:buClr>
                <a:buSzPct val="120000"/>
                <a:buFont typeface="Arial" pitchFamily="34" charset="0"/>
                <a:buChar char="•"/>
              </a:pPr>
              <a:r>
                <a:rPr lang="zh-CN" altLang="en-US">
                  <a:ea typeface="黑体" pitchFamily="2" charset="-122"/>
                </a:rPr>
                <a:t>流程</a:t>
              </a:r>
              <a:r>
                <a:rPr lang="en-US" altLang="zh-CN">
                  <a:ea typeface="黑体" pitchFamily="2" charset="-122"/>
                </a:rPr>
                <a:t>/</a:t>
              </a:r>
              <a:r>
                <a:rPr lang="zh-CN" altLang="en-US">
                  <a:ea typeface="黑体" pitchFamily="2" charset="-122"/>
                </a:rPr>
                <a:t>事务管理</a:t>
              </a:r>
              <a:endParaRPr lang="en-US" altLang="zh-CN">
                <a:ea typeface="黑体" pitchFamily="2" charset="-122"/>
              </a:endParaRPr>
            </a:p>
          </p:txBody>
        </p:sp>
        <p:sp>
          <p:nvSpPr>
            <p:cNvPr id="19474" name="矩形 53"/>
            <p:cNvSpPr>
              <a:spLocks noChangeArrowheads="1"/>
            </p:cNvSpPr>
            <p:nvPr/>
          </p:nvSpPr>
          <p:spPr bwMode="auto">
            <a:xfrm>
              <a:off x="6012160" y="3501008"/>
              <a:ext cx="2882840" cy="4801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182563" indent="-182563" eaLnBrk="0" hangingPunct="0">
                <a:lnSpc>
                  <a:spcPct val="90000"/>
                </a:lnSpc>
                <a:spcBef>
                  <a:spcPct val="20000"/>
                </a:spcBef>
                <a:buClr>
                  <a:schemeClr val="folHlink"/>
                </a:buClr>
                <a:buSzPct val="120000"/>
                <a:buFont typeface="Arial" pitchFamily="34" charset="0"/>
                <a:buChar char="•"/>
              </a:pPr>
              <a:r>
                <a:rPr lang="zh-CN" altLang="en-US">
                  <a:ea typeface="黑体" pitchFamily="2" charset="-122"/>
                </a:rPr>
                <a:t>数据科学理论？</a:t>
              </a:r>
              <a:endParaRPr lang="en-US" altLang="zh-CN">
                <a:ea typeface="黑体" pitchFamily="2" charset="-122"/>
              </a:endParaRPr>
            </a:p>
          </p:txBody>
        </p:sp>
        <p:pic>
          <p:nvPicPr>
            <p:cNvPr id="19475" name="Picture 9"/>
            <p:cNvPicPr>
              <a:picLocks noChangeAspect="1" noChangeArrowheads="1"/>
            </p:cNvPicPr>
            <p:nvPr/>
          </p:nvPicPr>
          <p:blipFill>
            <a:blip r:embed="rId18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11753" y="3981139"/>
              <a:ext cx="561000" cy="700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476" name="Picture 12"/>
            <p:cNvPicPr>
              <a:picLocks noChangeAspect="1" noChangeArrowheads="1"/>
            </p:cNvPicPr>
            <p:nvPr/>
          </p:nvPicPr>
          <p:blipFill>
            <a:blip r:embed="rId19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496590" y="4066754"/>
              <a:ext cx="1135494" cy="5818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477" name="Picture 13"/>
            <p:cNvPicPr>
              <a:picLocks noChangeAspect="1" noChangeArrowheads="1"/>
            </p:cNvPicPr>
            <p:nvPr/>
          </p:nvPicPr>
          <p:blipFill>
            <a:blip r:embed="rId20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076136" y="4013340"/>
              <a:ext cx="1623603" cy="7118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478" name="Picture 15" descr="http://www.techcn.com.cn/uploads/201004/1271889847qo2LWOPo.jpg"/>
            <p:cNvPicPr>
              <a:picLocks noChangeAspect="1" noChangeArrowheads="1"/>
            </p:cNvPicPr>
            <p:nvPr/>
          </p:nvPicPr>
          <p:blipFill>
            <a:blip r:embed="rId21" cstate="print"/>
            <a:srcRect l="8478" t="12299" r="7520" b="16756"/>
            <a:stretch>
              <a:fillRect/>
            </a:stretch>
          </p:blipFill>
          <p:spPr bwMode="auto">
            <a:xfrm>
              <a:off x="6916398" y="4005064"/>
              <a:ext cx="1125601" cy="7052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7" name="Rectangle 2"/>
          <p:cNvSpPr>
            <a:spLocks noChangeArrowheads="1"/>
          </p:cNvSpPr>
          <p:nvPr/>
        </p:nvSpPr>
        <p:spPr bwMode="auto">
          <a:xfrm>
            <a:off x="755650" y="5805488"/>
            <a:ext cx="7691438" cy="974725"/>
          </a:xfrm>
          <a:prstGeom prst="rect">
            <a:avLst/>
          </a:prstGeom>
          <a:solidFill>
            <a:srgbClr val="FFFF99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lIns="86400" tIns="43200" rIns="86400" bIns="43200" anchor="ctr"/>
          <a:lstStyle/>
          <a:p>
            <a:pPr algn="ctr" eaLnBrk="0" hangingPunct="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120000"/>
            </a:pPr>
            <a:r>
              <a:rPr lang="zh-CN" altLang="en-US">
                <a:latin typeface="黑体" pitchFamily="2" charset="-122"/>
                <a:ea typeface="黑体" pitchFamily="2" charset="-122"/>
              </a:rPr>
              <a:t>大数据：对计算模型、处理软件和系统能力</a:t>
            </a:r>
            <a:endParaRPr lang="en-US" altLang="zh-CN">
              <a:latin typeface="黑体" pitchFamily="2" charset="-122"/>
              <a:ea typeface="黑体" pitchFamily="2" charset="-122"/>
            </a:endParaRPr>
          </a:p>
          <a:p>
            <a:pPr algn="ctr" eaLnBrk="0" hangingPunct="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120000"/>
            </a:pPr>
            <a:r>
              <a:rPr lang="zh-CN" altLang="en-US">
                <a:latin typeface="黑体" pitchFamily="2" charset="-122"/>
                <a:ea typeface="黑体" pitchFamily="2" charset="-122"/>
              </a:rPr>
              <a:t>提出新的挑战，形成数据科学和工程发展</a:t>
            </a:r>
          </a:p>
        </p:txBody>
      </p:sp>
      <p:sp>
        <p:nvSpPr>
          <p:cNvPr id="19469" name="Rectangle 41"/>
          <p:cNvSpPr>
            <a:spLocks noChangeArrowheads="1"/>
          </p:cNvSpPr>
          <p:nvPr/>
        </p:nvSpPr>
        <p:spPr bwMode="auto">
          <a:xfrm>
            <a:off x="2771775" y="2133600"/>
            <a:ext cx="53181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FF0000"/>
                </a:solidFill>
                <a:sym typeface="Wingdings" pitchFamily="2" charset="2"/>
              </a:rPr>
              <a:t></a:t>
            </a:r>
            <a:endParaRPr lang="zh-CN" altLang="en-US">
              <a:solidFill>
                <a:srgbClr val="FF0000"/>
              </a:solidFill>
              <a:sym typeface="Wingdings" pitchFamily="2" charset="2"/>
            </a:endParaRPr>
          </a:p>
        </p:txBody>
      </p:sp>
      <p:sp>
        <p:nvSpPr>
          <p:cNvPr id="19470" name="Rectangle 42"/>
          <p:cNvSpPr>
            <a:spLocks noChangeArrowheads="1"/>
          </p:cNvSpPr>
          <p:nvPr/>
        </p:nvSpPr>
        <p:spPr bwMode="auto">
          <a:xfrm>
            <a:off x="5768975" y="2133600"/>
            <a:ext cx="53181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rgbClr val="FF0000"/>
                </a:solidFill>
                <a:sym typeface="Wingdings" pitchFamily="2" charset="2"/>
              </a:rPr>
              <a:t></a:t>
            </a:r>
            <a:endParaRPr lang="zh-CN" altLang="en-US">
              <a:solidFill>
                <a:srgbClr val="FF0000"/>
              </a:solidFill>
              <a:sym typeface="Wingdings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云形 54" descr="蓝色面巾纸"/>
          <p:cNvSpPr>
            <a:spLocks noChangeArrowheads="1"/>
          </p:cNvSpPr>
          <p:nvPr/>
        </p:nvSpPr>
        <p:spPr bwMode="auto">
          <a:xfrm>
            <a:off x="4500563" y="3500438"/>
            <a:ext cx="3743325" cy="935037"/>
          </a:xfrm>
          <a:custGeom>
            <a:avLst/>
            <a:gdLst>
              <a:gd name="T0" fmla="*/ 2147483647 w 43200"/>
              <a:gd name="T1" fmla="*/ 2147483647 h 43200"/>
              <a:gd name="T2" fmla="*/ 2147483647 w 43200"/>
              <a:gd name="T3" fmla="*/ 2147483647 h 43200"/>
              <a:gd name="T4" fmla="*/ 2147483647 w 43200"/>
              <a:gd name="T5" fmla="*/ 2147483647 h 43200"/>
              <a:gd name="T6" fmla="*/ 2147483647 w 43200"/>
              <a:gd name="T7" fmla="*/ 2147483647 h 43200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5954 w 43200"/>
              <a:gd name="T13" fmla="*/ 6524 h 43200"/>
              <a:gd name="T14" fmla="*/ 34174 w 43200"/>
              <a:gd name="T15" fmla="*/ 34674 h 43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00" h="43200">
                <a:moveTo>
                  <a:pt x="3900" y="14370"/>
                </a:moveTo>
                <a:lnTo>
                  <a:pt x="3899" y="14370"/>
                </a:lnTo>
                <a:cubicBezTo>
                  <a:pt x="3858" y="13959"/>
                  <a:pt x="3838" y="13545"/>
                  <a:pt x="3838" y="13131"/>
                </a:cubicBezTo>
                <a:cubicBezTo>
                  <a:pt x="3838" y="8055"/>
                  <a:pt x="6861" y="3941"/>
                  <a:pt x="10591" y="3941"/>
                </a:cubicBezTo>
                <a:cubicBezTo>
                  <a:pt x="11791" y="3940"/>
                  <a:pt x="12969" y="4376"/>
                  <a:pt x="14005" y="5201"/>
                </a:cubicBezTo>
                <a:lnTo>
                  <a:pt x="14005" y="5202"/>
                </a:lnTo>
                <a:cubicBezTo>
                  <a:pt x="14930" y="2828"/>
                  <a:pt x="16742" y="1343"/>
                  <a:pt x="18715" y="1344"/>
                </a:cubicBezTo>
                <a:cubicBezTo>
                  <a:pt x="20114" y="1344"/>
                  <a:pt x="21458" y="2093"/>
                  <a:pt x="22456" y="3431"/>
                </a:cubicBezTo>
                <a:lnTo>
                  <a:pt x="22456" y="3432"/>
                </a:lnTo>
                <a:cubicBezTo>
                  <a:pt x="23194" y="1415"/>
                  <a:pt x="24707" y="140"/>
                  <a:pt x="26362" y="141"/>
                </a:cubicBezTo>
                <a:cubicBezTo>
                  <a:pt x="27723" y="141"/>
                  <a:pt x="29007" y="1006"/>
                  <a:pt x="29832" y="2481"/>
                </a:cubicBezTo>
                <a:lnTo>
                  <a:pt x="29832" y="2480"/>
                </a:lnTo>
                <a:cubicBezTo>
                  <a:pt x="30755" y="1002"/>
                  <a:pt x="32110" y="149"/>
                  <a:pt x="33538" y="150"/>
                </a:cubicBezTo>
                <a:cubicBezTo>
                  <a:pt x="35888" y="150"/>
                  <a:pt x="37901" y="2435"/>
                  <a:pt x="38318" y="5575"/>
                </a:cubicBezTo>
                <a:lnTo>
                  <a:pt x="38317" y="5576"/>
                </a:lnTo>
                <a:cubicBezTo>
                  <a:pt x="40639" y="6438"/>
                  <a:pt x="42250" y="9313"/>
                  <a:pt x="42250" y="12594"/>
                </a:cubicBezTo>
                <a:cubicBezTo>
                  <a:pt x="42250" y="13579"/>
                  <a:pt x="42103" y="14554"/>
                  <a:pt x="41818" y="15460"/>
                </a:cubicBezTo>
                <a:lnTo>
                  <a:pt x="41818" y="15459"/>
                </a:lnTo>
                <a:cubicBezTo>
                  <a:pt x="42727" y="17070"/>
                  <a:pt x="43220" y="19044"/>
                  <a:pt x="43220" y="21076"/>
                </a:cubicBezTo>
                <a:cubicBezTo>
                  <a:pt x="43220" y="25663"/>
                  <a:pt x="40741" y="29553"/>
                  <a:pt x="37404" y="30203"/>
                </a:cubicBezTo>
                <a:lnTo>
                  <a:pt x="37403" y="30202"/>
                </a:lnTo>
                <a:cubicBezTo>
                  <a:pt x="37378" y="34523"/>
                  <a:pt x="34795" y="38006"/>
                  <a:pt x="31619" y="38007"/>
                </a:cubicBezTo>
                <a:cubicBezTo>
                  <a:pt x="30535" y="38007"/>
                  <a:pt x="29474" y="37593"/>
                  <a:pt x="28555" y="36813"/>
                </a:cubicBezTo>
                <a:lnTo>
                  <a:pt x="28556" y="36813"/>
                </a:lnTo>
                <a:cubicBezTo>
                  <a:pt x="27694" y="40699"/>
                  <a:pt x="25069" y="43357"/>
                  <a:pt x="22094" y="43358"/>
                </a:cubicBezTo>
                <a:cubicBezTo>
                  <a:pt x="19839" y="43358"/>
                  <a:pt x="17733" y="41821"/>
                  <a:pt x="16480" y="39263"/>
                </a:cubicBezTo>
                <a:lnTo>
                  <a:pt x="16480" y="39264"/>
                </a:lnTo>
                <a:cubicBezTo>
                  <a:pt x="15279" y="40250"/>
                  <a:pt x="13904" y="40770"/>
                  <a:pt x="12503" y="40771"/>
                </a:cubicBezTo>
                <a:cubicBezTo>
                  <a:pt x="9735" y="40771"/>
                  <a:pt x="7180" y="38748"/>
                  <a:pt x="5804" y="35469"/>
                </a:cubicBezTo>
                <a:lnTo>
                  <a:pt x="5803" y="35469"/>
                </a:lnTo>
                <a:cubicBezTo>
                  <a:pt x="5635" y="35496"/>
                  <a:pt x="5465" y="35509"/>
                  <a:pt x="5296" y="35510"/>
                </a:cubicBezTo>
                <a:cubicBezTo>
                  <a:pt x="2888" y="35510"/>
                  <a:pt x="936" y="32860"/>
                  <a:pt x="936" y="29592"/>
                </a:cubicBezTo>
                <a:cubicBezTo>
                  <a:pt x="935" y="28090"/>
                  <a:pt x="1356" y="26644"/>
                  <a:pt x="2112" y="25547"/>
                </a:cubicBezTo>
                <a:lnTo>
                  <a:pt x="2113" y="25547"/>
                </a:lnTo>
                <a:cubicBezTo>
                  <a:pt x="781" y="24481"/>
                  <a:pt x="-36" y="22528"/>
                  <a:pt x="-36" y="20418"/>
                </a:cubicBezTo>
                <a:cubicBezTo>
                  <a:pt x="-37" y="17370"/>
                  <a:pt x="1647" y="14817"/>
                  <a:pt x="3863" y="14504"/>
                </a:cubicBezTo>
                <a:lnTo>
                  <a:pt x="3900" y="14370"/>
                </a:lnTo>
                <a:close/>
              </a:path>
              <a:path w="43200" h="43200" fill="none">
                <a:moveTo>
                  <a:pt x="4693" y="26177"/>
                </a:moveTo>
                <a:lnTo>
                  <a:pt x="4693" y="26177"/>
                </a:lnTo>
                <a:cubicBezTo>
                  <a:pt x="4580" y="26189"/>
                  <a:pt x="4468" y="26194"/>
                  <a:pt x="4356" y="26195"/>
                </a:cubicBezTo>
                <a:cubicBezTo>
                  <a:pt x="3584" y="26195"/>
                  <a:pt x="2826" y="25913"/>
                  <a:pt x="2160" y="25379"/>
                </a:cubicBezTo>
                <a:moveTo>
                  <a:pt x="6928" y="34899"/>
                </a:moveTo>
                <a:lnTo>
                  <a:pt x="6927" y="34898"/>
                </a:lnTo>
                <a:cubicBezTo>
                  <a:pt x="6572" y="35091"/>
                  <a:pt x="6200" y="35219"/>
                  <a:pt x="5820" y="35280"/>
                </a:cubicBezTo>
                <a:moveTo>
                  <a:pt x="16478" y="39090"/>
                </a:moveTo>
                <a:lnTo>
                  <a:pt x="16477" y="39090"/>
                </a:lnTo>
                <a:cubicBezTo>
                  <a:pt x="16210" y="38544"/>
                  <a:pt x="15986" y="37960"/>
                  <a:pt x="15809" y="37350"/>
                </a:cubicBezTo>
                <a:moveTo>
                  <a:pt x="28827" y="34751"/>
                </a:moveTo>
                <a:lnTo>
                  <a:pt x="28826" y="34750"/>
                </a:lnTo>
                <a:cubicBezTo>
                  <a:pt x="28787" y="35398"/>
                  <a:pt x="28698" y="36038"/>
                  <a:pt x="28560" y="36660"/>
                </a:cubicBezTo>
                <a:moveTo>
                  <a:pt x="34129" y="22954"/>
                </a:moveTo>
                <a:lnTo>
                  <a:pt x="34128" y="22954"/>
                </a:lnTo>
                <a:cubicBezTo>
                  <a:pt x="36118" y="24271"/>
                  <a:pt x="37381" y="27017"/>
                  <a:pt x="37381" y="30027"/>
                </a:cubicBezTo>
                <a:cubicBezTo>
                  <a:pt x="37381" y="30048"/>
                  <a:pt x="37380" y="30069"/>
                  <a:pt x="37380" y="30090"/>
                </a:cubicBezTo>
                <a:moveTo>
                  <a:pt x="41798" y="15354"/>
                </a:moveTo>
                <a:lnTo>
                  <a:pt x="41798" y="15354"/>
                </a:ln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lnTo>
                  <a:pt x="38324" y="5425"/>
                </a:lnTo>
                <a:cubicBezTo>
                  <a:pt x="38375" y="5811"/>
                  <a:pt x="38401" y="6202"/>
                  <a:pt x="38401" y="6595"/>
                </a:cubicBezTo>
                <a:cubicBezTo>
                  <a:pt x="38401" y="6626"/>
                  <a:pt x="38400" y="6658"/>
                  <a:pt x="38400" y="6690"/>
                </a:cubicBezTo>
                <a:moveTo>
                  <a:pt x="29078" y="3952"/>
                </a:moveTo>
                <a:lnTo>
                  <a:pt x="29078" y="3952"/>
                </a:lnTo>
                <a:cubicBezTo>
                  <a:pt x="29266" y="3369"/>
                  <a:pt x="29516" y="2826"/>
                  <a:pt x="29820" y="2340"/>
                </a:cubicBezTo>
                <a:moveTo>
                  <a:pt x="22141" y="4720"/>
                </a:moveTo>
                <a:lnTo>
                  <a:pt x="22140" y="4719"/>
                </a:lnTo>
                <a:cubicBezTo>
                  <a:pt x="22217" y="4238"/>
                  <a:pt x="22338" y="3771"/>
                  <a:pt x="22500" y="3330"/>
                </a:cubicBezTo>
                <a:moveTo>
                  <a:pt x="14000" y="5192"/>
                </a:moveTo>
                <a:lnTo>
                  <a:pt x="14000" y="5191"/>
                </a:lnTo>
                <a:cubicBezTo>
                  <a:pt x="14471" y="5568"/>
                  <a:pt x="14908" y="6020"/>
                  <a:pt x="15299" y="6540"/>
                </a:cubicBezTo>
                <a:moveTo>
                  <a:pt x="4127" y="15789"/>
                </a:moveTo>
                <a:lnTo>
                  <a:pt x="4127" y="15788"/>
                </a:lnTo>
                <a:cubicBezTo>
                  <a:pt x="4024" y="15324"/>
                  <a:pt x="3948" y="14850"/>
                  <a:pt x="3900" y="14369"/>
                </a:cubicBezTo>
              </a:path>
            </a:pathLst>
          </a:custGeom>
          <a:blipFill dpi="0" rotWithShape="1">
            <a:blip r:embed="rId4" cstate="print">
              <a:alphaModFix amt="77000"/>
            </a:blip>
            <a:srcRect/>
            <a:tile tx="0" ty="0" sx="100000" sy="100000" flip="none" algn="tl"/>
          </a:blipFill>
          <a:ln w="25400" algn="ctr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2400" b="1" i="1">
                <a:latin typeface="Calibri" pitchFamily="34" charset="0"/>
              </a:rPr>
              <a:t>Internet</a:t>
            </a:r>
          </a:p>
        </p:txBody>
      </p:sp>
      <p:cxnSp>
        <p:nvCxnSpPr>
          <p:cNvPr id="410" name="直接连接符 409"/>
          <p:cNvCxnSpPr/>
          <p:nvPr/>
        </p:nvCxnSpPr>
        <p:spPr>
          <a:xfrm rot="5400000">
            <a:off x="2357437" y="2928938"/>
            <a:ext cx="27146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4" name="Picture 2" descr="http://file.itjj.net/softtest/guanli/2007-07-09/0a32aeda8e3afca90505a7302bd1f3ba.jpg"/>
          <p:cNvPicPr>
            <a:picLocks noChangeAspect="1" noChangeArrowheads="1"/>
          </p:cNvPicPr>
          <p:nvPr/>
        </p:nvPicPr>
        <p:blipFill>
          <a:blip r:embed="rId5" cstate="print"/>
          <a:srcRect l="1270" t="1707" r="80965" b="57289"/>
          <a:stretch>
            <a:fillRect/>
          </a:stretch>
        </p:blipFill>
        <p:spPr bwMode="auto">
          <a:xfrm>
            <a:off x="500063" y="1571625"/>
            <a:ext cx="1000125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00438" y="2143125"/>
            <a:ext cx="6953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0825" y="642938"/>
            <a:ext cx="8686800" cy="774700"/>
          </a:xfrm>
        </p:spPr>
        <p:txBody>
          <a:bodyPr/>
          <a:lstStyle/>
          <a:p>
            <a:r>
              <a:rPr b="1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挑战之一：</a:t>
            </a:r>
            <a:r>
              <a:rPr sz="4000" b="1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软件与数据处理能力</a:t>
            </a:r>
          </a:p>
        </p:txBody>
      </p:sp>
      <p:grpSp>
        <p:nvGrpSpPr>
          <p:cNvPr id="20487" name="Group 21"/>
          <p:cNvGrpSpPr>
            <a:grpSpLocks/>
          </p:cNvGrpSpPr>
          <p:nvPr/>
        </p:nvGrpSpPr>
        <p:grpSpPr bwMode="auto">
          <a:xfrm>
            <a:off x="2214563" y="2000250"/>
            <a:ext cx="1236662" cy="1404938"/>
            <a:chOff x="2663" y="2337"/>
            <a:chExt cx="1117" cy="1342"/>
          </a:xfrm>
        </p:grpSpPr>
        <p:sp>
          <p:nvSpPr>
            <p:cNvPr id="20701" name="AutoShape 22"/>
            <p:cNvSpPr>
              <a:spLocks noChangeAspect="1" noChangeArrowheads="1" noTextEdit="1"/>
            </p:cNvSpPr>
            <p:nvPr/>
          </p:nvSpPr>
          <p:spPr bwMode="auto">
            <a:xfrm>
              <a:off x="2663" y="2337"/>
              <a:ext cx="1117" cy="13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02" name="Freeform 23"/>
            <p:cNvSpPr>
              <a:spLocks/>
            </p:cNvSpPr>
            <p:nvPr/>
          </p:nvSpPr>
          <p:spPr bwMode="auto">
            <a:xfrm>
              <a:off x="2833" y="3499"/>
              <a:ext cx="924" cy="168"/>
            </a:xfrm>
            <a:custGeom>
              <a:avLst/>
              <a:gdLst>
                <a:gd name="T0" fmla="*/ 0 w 1847"/>
                <a:gd name="T1" fmla="*/ 12 h 337"/>
                <a:gd name="T2" fmla="*/ 46 w 1847"/>
                <a:gd name="T3" fmla="*/ 26 h 337"/>
                <a:gd name="T4" fmla="*/ 23 w 1847"/>
                <a:gd name="T5" fmla="*/ 45 h 337"/>
                <a:gd name="T6" fmla="*/ 36 w 1847"/>
                <a:gd name="T7" fmla="*/ 66 h 337"/>
                <a:gd name="T8" fmla="*/ 130 w 1847"/>
                <a:gd name="T9" fmla="*/ 84 h 337"/>
                <a:gd name="T10" fmla="*/ 251 w 1847"/>
                <a:gd name="T11" fmla="*/ 64 h 337"/>
                <a:gd name="T12" fmla="*/ 390 w 1847"/>
                <a:gd name="T13" fmla="*/ 81 h 337"/>
                <a:gd name="T14" fmla="*/ 457 w 1847"/>
                <a:gd name="T15" fmla="*/ 48 h 337"/>
                <a:gd name="T16" fmla="*/ 445 w 1847"/>
                <a:gd name="T17" fmla="*/ 25 h 337"/>
                <a:gd name="T18" fmla="*/ 462 w 1847"/>
                <a:gd name="T19" fmla="*/ 0 h 337"/>
                <a:gd name="T20" fmla="*/ 287 w 1847"/>
                <a:gd name="T21" fmla="*/ 10 h 337"/>
                <a:gd name="T22" fmla="*/ 92 w 1847"/>
                <a:gd name="T23" fmla="*/ 4 h 337"/>
                <a:gd name="T24" fmla="*/ 0 w 1847"/>
                <a:gd name="T25" fmla="*/ 12 h 337"/>
                <a:gd name="T26" fmla="*/ 0 w 1847"/>
                <a:gd name="T27" fmla="*/ 12 h 33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847"/>
                <a:gd name="T43" fmla="*/ 0 h 337"/>
                <a:gd name="T44" fmla="*/ 1847 w 1847"/>
                <a:gd name="T45" fmla="*/ 337 h 33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847" h="337">
                  <a:moveTo>
                    <a:pt x="0" y="48"/>
                  </a:moveTo>
                  <a:lnTo>
                    <a:pt x="181" y="107"/>
                  </a:lnTo>
                  <a:lnTo>
                    <a:pt x="91" y="181"/>
                  </a:lnTo>
                  <a:lnTo>
                    <a:pt x="143" y="267"/>
                  </a:lnTo>
                  <a:lnTo>
                    <a:pt x="517" y="337"/>
                  </a:lnTo>
                  <a:lnTo>
                    <a:pt x="1001" y="256"/>
                  </a:lnTo>
                  <a:lnTo>
                    <a:pt x="1560" y="325"/>
                  </a:lnTo>
                  <a:lnTo>
                    <a:pt x="1826" y="192"/>
                  </a:lnTo>
                  <a:lnTo>
                    <a:pt x="1779" y="102"/>
                  </a:lnTo>
                  <a:lnTo>
                    <a:pt x="1847" y="0"/>
                  </a:lnTo>
                  <a:lnTo>
                    <a:pt x="1145" y="42"/>
                  </a:lnTo>
                  <a:lnTo>
                    <a:pt x="367" y="16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03" name="Freeform 24"/>
            <p:cNvSpPr>
              <a:spLocks/>
            </p:cNvSpPr>
            <p:nvPr/>
          </p:nvSpPr>
          <p:spPr bwMode="auto">
            <a:xfrm>
              <a:off x="2807" y="2355"/>
              <a:ext cx="862" cy="1163"/>
            </a:xfrm>
            <a:custGeom>
              <a:avLst/>
              <a:gdLst>
                <a:gd name="T0" fmla="*/ 122 w 1724"/>
                <a:gd name="T1" fmla="*/ 11 h 2326"/>
                <a:gd name="T2" fmla="*/ 246 w 1724"/>
                <a:gd name="T3" fmla="*/ 4 h 2326"/>
                <a:gd name="T4" fmla="*/ 303 w 1724"/>
                <a:gd name="T5" fmla="*/ 35 h 2326"/>
                <a:gd name="T6" fmla="*/ 319 w 1724"/>
                <a:gd name="T7" fmla="*/ 114 h 2326"/>
                <a:gd name="T8" fmla="*/ 357 w 1724"/>
                <a:gd name="T9" fmla="*/ 144 h 2326"/>
                <a:gd name="T10" fmla="*/ 343 w 1724"/>
                <a:gd name="T11" fmla="*/ 177 h 2326"/>
                <a:gd name="T12" fmla="*/ 317 w 1724"/>
                <a:gd name="T13" fmla="*/ 214 h 2326"/>
                <a:gd name="T14" fmla="*/ 299 w 1724"/>
                <a:gd name="T15" fmla="*/ 338 h 2326"/>
                <a:gd name="T16" fmla="*/ 416 w 1724"/>
                <a:gd name="T17" fmla="*/ 438 h 2326"/>
                <a:gd name="T18" fmla="*/ 411 w 1724"/>
                <a:gd name="T19" fmla="*/ 539 h 2326"/>
                <a:gd name="T20" fmla="*/ 293 w 1724"/>
                <a:gd name="T21" fmla="*/ 582 h 2326"/>
                <a:gd name="T22" fmla="*/ 157 w 1724"/>
                <a:gd name="T23" fmla="*/ 526 h 2326"/>
                <a:gd name="T24" fmla="*/ 67 w 1724"/>
                <a:gd name="T25" fmla="*/ 494 h 2326"/>
                <a:gd name="T26" fmla="*/ 19 w 1724"/>
                <a:gd name="T27" fmla="*/ 440 h 2326"/>
                <a:gd name="T28" fmla="*/ 35 w 1724"/>
                <a:gd name="T29" fmla="*/ 383 h 2326"/>
                <a:gd name="T30" fmla="*/ 16 w 1724"/>
                <a:gd name="T31" fmla="*/ 318 h 2326"/>
                <a:gd name="T32" fmla="*/ 45 w 1724"/>
                <a:gd name="T33" fmla="*/ 226 h 2326"/>
                <a:gd name="T34" fmla="*/ 0 w 1724"/>
                <a:gd name="T35" fmla="*/ 168 h 2326"/>
                <a:gd name="T36" fmla="*/ 11 w 1724"/>
                <a:gd name="T37" fmla="*/ 147 h 2326"/>
                <a:gd name="T38" fmla="*/ 35 w 1724"/>
                <a:gd name="T39" fmla="*/ 171 h 2326"/>
                <a:gd name="T40" fmla="*/ 50 w 1724"/>
                <a:gd name="T41" fmla="*/ 152 h 2326"/>
                <a:gd name="T42" fmla="*/ 51 w 1724"/>
                <a:gd name="T43" fmla="*/ 95 h 2326"/>
                <a:gd name="T44" fmla="*/ 70 w 1724"/>
                <a:gd name="T45" fmla="*/ 109 h 2326"/>
                <a:gd name="T46" fmla="*/ 104 w 1724"/>
                <a:gd name="T47" fmla="*/ 115 h 2326"/>
                <a:gd name="T48" fmla="*/ 137 w 1724"/>
                <a:gd name="T49" fmla="*/ 234 h 2326"/>
                <a:gd name="T50" fmla="*/ 86 w 1724"/>
                <a:gd name="T51" fmla="*/ 240 h 2326"/>
                <a:gd name="T52" fmla="*/ 60 w 1724"/>
                <a:gd name="T53" fmla="*/ 310 h 2326"/>
                <a:gd name="T54" fmla="*/ 73 w 1724"/>
                <a:gd name="T55" fmla="*/ 352 h 2326"/>
                <a:gd name="T56" fmla="*/ 129 w 1724"/>
                <a:gd name="T57" fmla="*/ 396 h 2326"/>
                <a:gd name="T58" fmla="*/ 194 w 1724"/>
                <a:gd name="T59" fmla="*/ 411 h 2326"/>
                <a:gd name="T60" fmla="*/ 230 w 1724"/>
                <a:gd name="T61" fmla="*/ 359 h 2326"/>
                <a:gd name="T62" fmla="*/ 96 w 1724"/>
                <a:gd name="T63" fmla="*/ 61 h 2326"/>
                <a:gd name="T64" fmla="*/ 79 w 1724"/>
                <a:gd name="T65" fmla="*/ 37 h 2326"/>
                <a:gd name="T66" fmla="*/ 86 w 1724"/>
                <a:gd name="T67" fmla="*/ 28 h 232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724"/>
                <a:gd name="T103" fmla="*/ 0 h 2326"/>
                <a:gd name="T104" fmla="*/ 1724 w 1724"/>
                <a:gd name="T105" fmla="*/ 2326 h 232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724" h="2326">
                  <a:moveTo>
                    <a:pt x="342" y="111"/>
                  </a:moveTo>
                  <a:lnTo>
                    <a:pt x="488" y="42"/>
                  </a:lnTo>
                  <a:lnTo>
                    <a:pt x="864" y="0"/>
                  </a:lnTo>
                  <a:lnTo>
                    <a:pt x="983" y="15"/>
                  </a:lnTo>
                  <a:lnTo>
                    <a:pt x="1087" y="96"/>
                  </a:lnTo>
                  <a:lnTo>
                    <a:pt x="1210" y="138"/>
                  </a:lnTo>
                  <a:lnTo>
                    <a:pt x="1287" y="207"/>
                  </a:lnTo>
                  <a:lnTo>
                    <a:pt x="1275" y="457"/>
                  </a:lnTo>
                  <a:lnTo>
                    <a:pt x="1336" y="519"/>
                  </a:lnTo>
                  <a:lnTo>
                    <a:pt x="1428" y="576"/>
                  </a:lnTo>
                  <a:lnTo>
                    <a:pt x="1459" y="638"/>
                  </a:lnTo>
                  <a:lnTo>
                    <a:pt x="1371" y="708"/>
                  </a:lnTo>
                  <a:lnTo>
                    <a:pt x="1320" y="765"/>
                  </a:lnTo>
                  <a:lnTo>
                    <a:pt x="1267" y="857"/>
                  </a:lnTo>
                  <a:lnTo>
                    <a:pt x="1236" y="1137"/>
                  </a:lnTo>
                  <a:lnTo>
                    <a:pt x="1194" y="1352"/>
                  </a:lnTo>
                  <a:lnTo>
                    <a:pt x="1194" y="1556"/>
                  </a:lnTo>
                  <a:lnTo>
                    <a:pt x="1662" y="1753"/>
                  </a:lnTo>
                  <a:lnTo>
                    <a:pt x="1724" y="1887"/>
                  </a:lnTo>
                  <a:lnTo>
                    <a:pt x="1643" y="2156"/>
                  </a:lnTo>
                  <a:lnTo>
                    <a:pt x="1632" y="2318"/>
                  </a:lnTo>
                  <a:lnTo>
                    <a:pt x="1171" y="2326"/>
                  </a:lnTo>
                  <a:lnTo>
                    <a:pt x="691" y="2299"/>
                  </a:lnTo>
                  <a:lnTo>
                    <a:pt x="626" y="2103"/>
                  </a:lnTo>
                  <a:lnTo>
                    <a:pt x="522" y="2033"/>
                  </a:lnTo>
                  <a:lnTo>
                    <a:pt x="265" y="1976"/>
                  </a:lnTo>
                  <a:lnTo>
                    <a:pt x="138" y="1898"/>
                  </a:lnTo>
                  <a:lnTo>
                    <a:pt x="74" y="1761"/>
                  </a:lnTo>
                  <a:lnTo>
                    <a:pt x="84" y="1645"/>
                  </a:lnTo>
                  <a:lnTo>
                    <a:pt x="138" y="1530"/>
                  </a:lnTo>
                  <a:lnTo>
                    <a:pt x="66" y="1414"/>
                  </a:lnTo>
                  <a:lnTo>
                    <a:pt x="62" y="1272"/>
                  </a:lnTo>
                  <a:lnTo>
                    <a:pt x="177" y="1018"/>
                  </a:lnTo>
                  <a:lnTo>
                    <a:pt x="177" y="903"/>
                  </a:lnTo>
                  <a:lnTo>
                    <a:pt x="57" y="780"/>
                  </a:lnTo>
                  <a:lnTo>
                    <a:pt x="0" y="673"/>
                  </a:lnTo>
                  <a:lnTo>
                    <a:pt x="19" y="599"/>
                  </a:lnTo>
                  <a:lnTo>
                    <a:pt x="42" y="587"/>
                  </a:lnTo>
                  <a:lnTo>
                    <a:pt x="84" y="619"/>
                  </a:lnTo>
                  <a:lnTo>
                    <a:pt x="138" y="684"/>
                  </a:lnTo>
                  <a:lnTo>
                    <a:pt x="192" y="676"/>
                  </a:lnTo>
                  <a:lnTo>
                    <a:pt x="200" y="607"/>
                  </a:lnTo>
                  <a:lnTo>
                    <a:pt x="170" y="438"/>
                  </a:lnTo>
                  <a:lnTo>
                    <a:pt x="203" y="381"/>
                  </a:lnTo>
                  <a:lnTo>
                    <a:pt x="262" y="381"/>
                  </a:lnTo>
                  <a:lnTo>
                    <a:pt x="277" y="434"/>
                  </a:lnTo>
                  <a:lnTo>
                    <a:pt x="280" y="580"/>
                  </a:lnTo>
                  <a:lnTo>
                    <a:pt x="415" y="461"/>
                  </a:lnTo>
                  <a:lnTo>
                    <a:pt x="537" y="876"/>
                  </a:lnTo>
                  <a:lnTo>
                    <a:pt x="545" y="934"/>
                  </a:lnTo>
                  <a:lnTo>
                    <a:pt x="453" y="973"/>
                  </a:lnTo>
                  <a:lnTo>
                    <a:pt x="342" y="961"/>
                  </a:lnTo>
                  <a:lnTo>
                    <a:pt x="292" y="1092"/>
                  </a:lnTo>
                  <a:lnTo>
                    <a:pt x="238" y="1238"/>
                  </a:lnTo>
                  <a:lnTo>
                    <a:pt x="230" y="1333"/>
                  </a:lnTo>
                  <a:lnTo>
                    <a:pt x="289" y="1407"/>
                  </a:lnTo>
                  <a:lnTo>
                    <a:pt x="411" y="1476"/>
                  </a:lnTo>
                  <a:lnTo>
                    <a:pt x="515" y="1583"/>
                  </a:lnTo>
                  <a:lnTo>
                    <a:pt x="668" y="1652"/>
                  </a:lnTo>
                  <a:lnTo>
                    <a:pt x="775" y="1642"/>
                  </a:lnTo>
                  <a:lnTo>
                    <a:pt x="910" y="1587"/>
                  </a:lnTo>
                  <a:lnTo>
                    <a:pt x="918" y="1434"/>
                  </a:lnTo>
                  <a:lnTo>
                    <a:pt x="603" y="245"/>
                  </a:lnTo>
                  <a:lnTo>
                    <a:pt x="381" y="242"/>
                  </a:lnTo>
                  <a:lnTo>
                    <a:pt x="322" y="188"/>
                  </a:lnTo>
                  <a:lnTo>
                    <a:pt x="315" y="146"/>
                  </a:lnTo>
                  <a:lnTo>
                    <a:pt x="342" y="1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04" name="Freeform 25"/>
            <p:cNvSpPr>
              <a:spLocks/>
            </p:cNvSpPr>
            <p:nvPr/>
          </p:nvSpPr>
          <p:spPr bwMode="auto">
            <a:xfrm>
              <a:off x="3007" y="2457"/>
              <a:ext cx="280" cy="618"/>
            </a:xfrm>
            <a:custGeom>
              <a:avLst/>
              <a:gdLst>
                <a:gd name="T0" fmla="*/ 20 w 561"/>
                <a:gd name="T1" fmla="*/ 0 h 1238"/>
                <a:gd name="T2" fmla="*/ 0 w 561"/>
                <a:gd name="T3" fmla="*/ 38 h 1238"/>
                <a:gd name="T4" fmla="*/ 6 w 561"/>
                <a:gd name="T5" fmla="*/ 108 h 1238"/>
                <a:gd name="T6" fmla="*/ 45 w 561"/>
                <a:gd name="T7" fmla="*/ 204 h 1238"/>
                <a:gd name="T8" fmla="*/ 69 w 561"/>
                <a:gd name="T9" fmla="*/ 297 h 1238"/>
                <a:gd name="T10" fmla="*/ 136 w 561"/>
                <a:gd name="T11" fmla="*/ 309 h 1238"/>
                <a:gd name="T12" fmla="*/ 140 w 561"/>
                <a:gd name="T13" fmla="*/ 210 h 1238"/>
                <a:gd name="T14" fmla="*/ 63 w 561"/>
                <a:gd name="T15" fmla="*/ 1 h 1238"/>
                <a:gd name="T16" fmla="*/ 20 w 561"/>
                <a:gd name="T17" fmla="*/ 0 h 1238"/>
                <a:gd name="T18" fmla="*/ 20 w 561"/>
                <a:gd name="T19" fmla="*/ 0 h 123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61"/>
                <a:gd name="T31" fmla="*/ 0 h 1238"/>
                <a:gd name="T32" fmla="*/ 561 w 561"/>
                <a:gd name="T33" fmla="*/ 1238 h 123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61" h="1238">
                  <a:moveTo>
                    <a:pt x="81" y="0"/>
                  </a:moveTo>
                  <a:lnTo>
                    <a:pt x="0" y="154"/>
                  </a:lnTo>
                  <a:lnTo>
                    <a:pt x="24" y="435"/>
                  </a:lnTo>
                  <a:lnTo>
                    <a:pt x="181" y="819"/>
                  </a:lnTo>
                  <a:lnTo>
                    <a:pt x="277" y="1189"/>
                  </a:lnTo>
                  <a:lnTo>
                    <a:pt x="546" y="1238"/>
                  </a:lnTo>
                  <a:lnTo>
                    <a:pt x="561" y="842"/>
                  </a:lnTo>
                  <a:lnTo>
                    <a:pt x="254" y="4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05" name="Freeform 26"/>
            <p:cNvSpPr>
              <a:spLocks/>
            </p:cNvSpPr>
            <p:nvPr/>
          </p:nvSpPr>
          <p:spPr bwMode="auto">
            <a:xfrm>
              <a:off x="3273" y="3216"/>
              <a:ext cx="80" cy="294"/>
            </a:xfrm>
            <a:custGeom>
              <a:avLst/>
              <a:gdLst>
                <a:gd name="T0" fmla="*/ 37 w 160"/>
                <a:gd name="T1" fmla="*/ 24 h 590"/>
                <a:gd name="T2" fmla="*/ 26 w 160"/>
                <a:gd name="T3" fmla="*/ 32 h 590"/>
                <a:gd name="T4" fmla="*/ 29 w 160"/>
                <a:gd name="T5" fmla="*/ 33 h 590"/>
                <a:gd name="T6" fmla="*/ 30 w 160"/>
                <a:gd name="T7" fmla="*/ 52 h 590"/>
                <a:gd name="T8" fmla="*/ 31 w 160"/>
                <a:gd name="T9" fmla="*/ 88 h 590"/>
                <a:gd name="T10" fmla="*/ 33 w 160"/>
                <a:gd name="T11" fmla="*/ 135 h 590"/>
                <a:gd name="T12" fmla="*/ 31 w 160"/>
                <a:gd name="T13" fmla="*/ 141 h 590"/>
                <a:gd name="T14" fmla="*/ 27 w 160"/>
                <a:gd name="T15" fmla="*/ 145 h 590"/>
                <a:gd name="T16" fmla="*/ 17 w 160"/>
                <a:gd name="T17" fmla="*/ 147 h 590"/>
                <a:gd name="T18" fmla="*/ 8 w 160"/>
                <a:gd name="T19" fmla="*/ 142 h 590"/>
                <a:gd name="T20" fmla="*/ 5 w 160"/>
                <a:gd name="T21" fmla="*/ 131 h 590"/>
                <a:gd name="T22" fmla="*/ 5 w 160"/>
                <a:gd name="T23" fmla="*/ 110 h 590"/>
                <a:gd name="T24" fmla="*/ 3 w 160"/>
                <a:gd name="T25" fmla="*/ 90 h 590"/>
                <a:gd name="T26" fmla="*/ 2 w 160"/>
                <a:gd name="T27" fmla="*/ 53 h 590"/>
                <a:gd name="T28" fmla="*/ 1 w 160"/>
                <a:gd name="T29" fmla="*/ 37 h 590"/>
                <a:gd name="T30" fmla="*/ 0 w 160"/>
                <a:gd name="T31" fmla="*/ 21 h 590"/>
                <a:gd name="T32" fmla="*/ 7 w 160"/>
                <a:gd name="T33" fmla="*/ 12 h 590"/>
                <a:gd name="T34" fmla="*/ 15 w 160"/>
                <a:gd name="T35" fmla="*/ 5 h 590"/>
                <a:gd name="T36" fmla="*/ 20 w 160"/>
                <a:gd name="T37" fmla="*/ 1 h 590"/>
                <a:gd name="T38" fmla="*/ 25 w 160"/>
                <a:gd name="T39" fmla="*/ 0 h 590"/>
                <a:gd name="T40" fmla="*/ 35 w 160"/>
                <a:gd name="T41" fmla="*/ 3 h 590"/>
                <a:gd name="T42" fmla="*/ 40 w 160"/>
                <a:gd name="T43" fmla="*/ 13 h 590"/>
                <a:gd name="T44" fmla="*/ 37 w 160"/>
                <a:gd name="T45" fmla="*/ 24 h 590"/>
                <a:gd name="T46" fmla="*/ 37 w 160"/>
                <a:gd name="T47" fmla="*/ 24 h 59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60"/>
                <a:gd name="T73" fmla="*/ 0 h 590"/>
                <a:gd name="T74" fmla="*/ 160 w 160"/>
                <a:gd name="T75" fmla="*/ 590 h 59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60" h="590">
                  <a:moveTo>
                    <a:pt x="145" y="96"/>
                  </a:moveTo>
                  <a:lnTo>
                    <a:pt x="105" y="131"/>
                  </a:lnTo>
                  <a:lnTo>
                    <a:pt x="114" y="134"/>
                  </a:lnTo>
                  <a:lnTo>
                    <a:pt x="120" y="209"/>
                  </a:lnTo>
                  <a:lnTo>
                    <a:pt x="125" y="353"/>
                  </a:lnTo>
                  <a:lnTo>
                    <a:pt x="132" y="541"/>
                  </a:lnTo>
                  <a:lnTo>
                    <a:pt x="124" y="565"/>
                  </a:lnTo>
                  <a:lnTo>
                    <a:pt x="108" y="581"/>
                  </a:lnTo>
                  <a:lnTo>
                    <a:pt x="68" y="590"/>
                  </a:lnTo>
                  <a:lnTo>
                    <a:pt x="30" y="570"/>
                  </a:lnTo>
                  <a:lnTo>
                    <a:pt x="19" y="525"/>
                  </a:lnTo>
                  <a:lnTo>
                    <a:pt x="21" y="444"/>
                  </a:lnTo>
                  <a:lnTo>
                    <a:pt x="12" y="363"/>
                  </a:lnTo>
                  <a:lnTo>
                    <a:pt x="7" y="214"/>
                  </a:lnTo>
                  <a:lnTo>
                    <a:pt x="1" y="148"/>
                  </a:lnTo>
                  <a:lnTo>
                    <a:pt x="0" y="86"/>
                  </a:lnTo>
                  <a:lnTo>
                    <a:pt x="27" y="51"/>
                  </a:lnTo>
                  <a:lnTo>
                    <a:pt x="59" y="21"/>
                  </a:lnTo>
                  <a:lnTo>
                    <a:pt x="79" y="5"/>
                  </a:lnTo>
                  <a:lnTo>
                    <a:pt x="101" y="0"/>
                  </a:lnTo>
                  <a:lnTo>
                    <a:pt x="140" y="15"/>
                  </a:lnTo>
                  <a:lnTo>
                    <a:pt x="160" y="53"/>
                  </a:lnTo>
                  <a:lnTo>
                    <a:pt x="145" y="96"/>
                  </a:lnTo>
                  <a:close/>
                </a:path>
              </a:pathLst>
            </a:custGeom>
            <a:solidFill>
              <a:srgbClr val="7F7F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06" name="Freeform 27"/>
            <p:cNvSpPr>
              <a:spLocks/>
            </p:cNvSpPr>
            <p:nvPr/>
          </p:nvSpPr>
          <p:spPr bwMode="auto">
            <a:xfrm>
              <a:off x="3333" y="3190"/>
              <a:ext cx="361" cy="341"/>
            </a:xfrm>
            <a:custGeom>
              <a:avLst/>
              <a:gdLst>
                <a:gd name="T0" fmla="*/ 105 w 722"/>
                <a:gd name="T1" fmla="*/ 135 h 680"/>
                <a:gd name="T2" fmla="*/ 107 w 722"/>
                <a:gd name="T3" fmla="*/ 149 h 680"/>
                <a:gd name="T4" fmla="*/ 104 w 722"/>
                <a:gd name="T5" fmla="*/ 160 h 680"/>
                <a:gd name="T6" fmla="*/ 97 w 722"/>
                <a:gd name="T7" fmla="*/ 166 h 680"/>
                <a:gd name="T8" fmla="*/ 87 w 722"/>
                <a:gd name="T9" fmla="*/ 170 h 680"/>
                <a:gd name="T10" fmla="*/ 61 w 722"/>
                <a:gd name="T11" fmla="*/ 171 h 680"/>
                <a:gd name="T12" fmla="*/ 36 w 722"/>
                <a:gd name="T13" fmla="*/ 167 h 680"/>
                <a:gd name="T14" fmla="*/ 12 w 722"/>
                <a:gd name="T15" fmla="*/ 167 h 680"/>
                <a:gd name="T16" fmla="*/ 3 w 722"/>
                <a:gd name="T17" fmla="*/ 161 h 680"/>
                <a:gd name="T18" fmla="*/ 0 w 722"/>
                <a:gd name="T19" fmla="*/ 150 h 680"/>
                <a:gd name="T20" fmla="*/ 3 w 722"/>
                <a:gd name="T21" fmla="*/ 34 h 680"/>
                <a:gd name="T22" fmla="*/ 12 w 722"/>
                <a:gd name="T23" fmla="*/ 24 h 680"/>
                <a:gd name="T24" fmla="*/ 23 w 722"/>
                <a:gd name="T25" fmla="*/ 13 h 680"/>
                <a:gd name="T26" fmla="*/ 35 w 722"/>
                <a:gd name="T27" fmla="*/ 4 h 680"/>
                <a:gd name="T28" fmla="*/ 47 w 722"/>
                <a:gd name="T29" fmla="*/ 0 h 680"/>
                <a:gd name="T30" fmla="*/ 60 w 722"/>
                <a:gd name="T31" fmla="*/ 5 h 680"/>
                <a:gd name="T32" fmla="*/ 71 w 722"/>
                <a:gd name="T33" fmla="*/ 12 h 680"/>
                <a:gd name="T34" fmla="*/ 88 w 722"/>
                <a:gd name="T35" fmla="*/ 17 h 680"/>
                <a:gd name="T36" fmla="*/ 106 w 722"/>
                <a:gd name="T37" fmla="*/ 23 h 680"/>
                <a:gd name="T38" fmla="*/ 116 w 722"/>
                <a:gd name="T39" fmla="*/ 32 h 680"/>
                <a:gd name="T40" fmla="*/ 115 w 722"/>
                <a:gd name="T41" fmla="*/ 41 h 680"/>
                <a:gd name="T42" fmla="*/ 109 w 722"/>
                <a:gd name="T43" fmla="*/ 53 h 680"/>
                <a:gd name="T44" fmla="*/ 103 w 722"/>
                <a:gd name="T45" fmla="*/ 72 h 680"/>
                <a:gd name="T46" fmla="*/ 101 w 722"/>
                <a:gd name="T47" fmla="*/ 93 h 680"/>
                <a:gd name="T48" fmla="*/ 114 w 722"/>
                <a:gd name="T49" fmla="*/ 90 h 680"/>
                <a:gd name="T50" fmla="*/ 112 w 722"/>
                <a:gd name="T51" fmla="*/ 78 h 680"/>
                <a:gd name="T52" fmla="*/ 114 w 722"/>
                <a:gd name="T53" fmla="*/ 65 h 680"/>
                <a:gd name="T54" fmla="*/ 120 w 722"/>
                <a:gd name="T55" fmla="*/ 51 h 680"/>
                <a:gd name="T56" fmla="*/ 128 w 722"/>
                <a:gd name="T57" fmla="*/ 40 h 680"/>
                <a:gd name="T58" fmla="*/ 137 w 722"/>
                <a:gd name="T59" fmla="*/ 32 h 680"/>
                <a:gd name="T60" fmla="*/ 146 w 722"/>
                <a:gd name="T61" fmla="*/ 30 h 680"/>
                <a:gd name="T62" fmla="*/ 155 w 722"/>
                <a:gd name="T63" fmla="*/ 35 h 680"/>
                <a:gd name="T64" fmla="*/ 163 w 722"/>
                <a:gd name="T65" fmla="*/ 48 h 680"/>
                <a:gd name="T66" fmla="*/ 168 w 722"/>
                <a:gd name="T67" fmla="*/ 60 h 680"/>
                <a:gd name="T68" fmla="*/ 173 w 722"/>
                <a:gd name="T69" fmla="*/ 70 h 680"/>
                <a:gd name="T70" fmla="*/ 181 w 722"/>
                <a:gd name="T71" fmla="*/ 88 h 680"/>
                <a:gd name="T72" fmla="*/ 181 w 722"/>
                <a:gd name="T73" fmla="*/ 102 h 680"/>
                <a:gd name="T74" fmla="*/ 174 w 722"/>
                <a:gd name="T75" fmla="*/ 112 h 680"/>
                <a:gd name="T76" fmla="*/ 163 w 722"/>
                <a:gd name="T77" fmla="*/ 120 h 680"/>
                <a:gd name="T78" fmla="*/ 149 w 722"/>
                <a:gd name="T79" fmla="*/ 126 h 680"/>
                <a:gd name="T80" fmla="*/ 134 w 722"/>
                <a:gd name="T81" fmla="*/ 130 h 680"/>
                <a:gd name="T82" fmla="*/ 105 w 722"/>
                <a:gd name="T83" fmla="*/ 135 h 680"/>
                <a:gd name="T84" fmla="*/ 105 w 722"/>
                <a:gd name="T85" fmla="*/ 135 h 68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722"/>
                <a:gd name="T130" fmla="*/ 0 h 680"/>
                <a:gd name="T131" fmla="*/ 722 w 722"/>
                <a:gd name="T132" fmla="*/ 680 h 68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722" h="680">
                  <a:moveTo>
                    <a:pt x="420" y="539"/>
                  </a:moveTo>
                  <a:lnTo>
                    <a:pt x="428" y="595"/>
                  </a:lnTo>
                  <a:lnTo>
                    <a:pt x="417" y="636"/>
                  </a:lnTo>
                  <a:lnTo>
                    <a:pt x="389" y="662"/>
                  </a:lnTo>
                  <a:lnTo>
                    <a:pt x="347" y="677"/>
                  </a:lnTo>
                  <a:lnTo>
                    <a:pt x="244" y="680"/>
                  </a:lnTo>
                  <a:lnTo>
                    <a:pt x="142" y="666"/>
                  </a:lnTo>
                  <a:lnTo>
                    <a:pt x="45" y="665"/>
                  </a:lnTo>
                  <a:lnTo>
                    <a:pt x="12" y="642"/>
                  </a:lnTo>
                  <a:lnTo>
                    <a:pt x="0" y="598"/>
                  </a:lnTo>
                  <a:lnTo>
                    <a:pt x="12" y="134"/>
                  </a:lnTo>
                  <a:lnTo>
                    <a:pt x="48" y="96"/>
                  </a:lnTo>
                  <a:lnTo>
                    <a:pt x="92" y="51"/>
                  </a:lnTo>
                  <a:lnTo>
                    <a:pt x="140" y="15"/>
                  </a:lnTo>
                  <a:lnTo>
                    <a:pt x="187" y="0"/>
                  </a:lnTo>
                  <a:lnTo>
                    <a:pt x="238" y="17"/>
                  </a:lnTo>
                  <a:lnTo>
                    <a:pt x="284" y="47"/>
                  </a:lnTo>
                  <a:lnTo>
                    <a:pt x="350" y="68"/>
                  </a:lnTo>
                  <a:lnTo>
                    <a:pt x="424" y="89"/>
                  </a:lnTo>
                  <a:lnTo>
                    <a:pt x="464" y="128"/>
                  </a:lnTo>
                  <a:lnTo>
                    <a:pt x="461" y="162"/>
                  </a:lnTo>
                  <a:lnTo>
                    <a:pt x="435" y="209"/>
                  </a:lnTo>
                  <a:lnTo>
                    <a:pt x="411" y="286"/>
                  </a:lnTo>
                  <a:lnTo>
                    <a:pt x="403" y="368"/>
                  </a:lnTo>
                  <a:lnTo>
                    <a:pt x="456" y="356"/>
                  </a:lnTo>
                  <a:lnTo>
                    <a:pt x="449" y="309"/>
                  </a:lnTo>
                  <a:lnTo>
                    <a:pt x="457" y="257"/>
                  </a:lnTo>
                  <a:lnTo>
                    <a:pt x="480" y="204"/>
                  </a:lnTo>
                  <a:lnTo>
                    <a:pt x="510" y="159"/>
                  </a:lnTo>
                  <a:lnTo>
                    <a:pt x="545" y="128"/>
                  </a:lnTo>
                  <a:lnTo>
                    <a:pt x="584" y="119"/>
                  </a:lnTo>
                  <a:lnTo>
                    <a:pt x="619" y="138"/>
                  </a:lnTo>
                  <a:lnTo>
                    <a:pt x="650" y="191"/>
                  </a:lnTo>
                  <a:lnTo>
                    <a:pt x="669" y="237"/>
                  </a:lnTo>
                  <a:lnTo>
                    <a:pt x="692" y="280"/>
                  </a:lnTo>
                  <a:lnTo>
                    <a:pt x="722" y="350"/>
                  </a:lnTo>
                  <a:lnTo>
                    <a:pt x="721" y="405"/>
                  </a:lnTo>
                  <a:lnTo>
                    <a:pt x="696" y="447"/>
                  </a:lnTo>
                  <a:lnTo>
                    <a:pt x="652" y="478"/>
                  </a:lnTo>
                  <a:lnTo>
                    <a:pt x="596" y="501"/>
                  </a:lnTo>
                  <a:lnTo>
                    <a:pt x="535" y="517"/>
                  </a:lnTo>
                  <a:lnTo>
                    <a:pt x="420" y="539"/>
                  </a:lnTo>
                  <a:close/>
                </a:path>
              </a:pathLst>
            </a:custGeom>
            <a:solidFill>
              <a:srgbClr val="FFFF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07" name="Freeform 28"/>
            <p:cNvSpPr>
              <a:spLocks/>
            </p:cNvSpPr>
            <p:nvPr/>
          </p:nvSpPr>
          <p:spPr bwMode="auto">
            <a:xfrm>
              <a:off x="3391" y="3347"/>
              <a:ext cx="164" cy="178"/>
            </a:xfrm>
            <a:custGeom>
              <a:avLst/>
              <a:gdLst>
                <a:gd name="T0" fmla="*/ 18 w 328"/>
                <a:gd name="T1" fmla="*/ 8 h 355"/>
                <a:gd name="T2" fmla="*/ 28 w 328"/>
                <a:gd name="T3" fmla="*/ 4 h 355"/>
                <a:gd name="T4" fmla="*/ 33 w 328"/>
                <a:gd name="T5" fmla="*/ 2 h 355"/>
                <a:gd name="T6" fmla="*/ 39 w 328"/>
                <a:gd name="T7" fmla="*/ 2 h 355"/>
                <a:gd name="T8" fmla="*/ 53 w 328"/>
                <a:gd name="T9" fmla="*/ 0 h 355"/>
                <a:gd name="T10" fmla="*/ 67 w 328"/>
                <a:gd name="T11" fmla="*/ 2 h 355"/>
                <a:gd name="T12" fmla="*/ 66 w 328"/>
                <a:gd name="T13" fmla="*/ 10 h 355"/>
                <a:gd name="T14" fmla="*/ 61 w 328"/>
                <a:gd name="T15" fmla="*/ 26 h 355"/>
                <a:gd name="T16" fmla="*/ 57 w 328"/>
                <a:gd name="T17" fmla="*/ 50 h 355"/>
                <a:gd name="T18" fmla="*/ 71 w 328"/>
                <a:gd name="T19" fmla="*/ 51 h 355"/>
                <a:gd name="T20" fmla="*/ 81 w 328"/>
                <a:gd name="T21" fmla="*/ 58 h 355"/>
                <a:gd name="T22" fmla="*/ 82 w 328"/>
                <a:gd name="T23" fmla="*/ 67 h 355"/>
                <a:gd name="T24" fmla="*/ 79 w 328"/>
                <a:gd name="T25" fmla="*/ 76 h 355"/>
                <a:gd name="T26" fmla="*/ 73 w 328"/>
                <a:gd name="T27" fmla="*/ 84 h 355"/>
                <a:gd name="T28" fmla="*/ 64 w 328"/>
                <a:gd name="T29" fmla="*/ 88 h 355"/>
                <a:gd name="T30" fmla="*/ 44 w 328"/>
                <a:gd name="T31" fmla="*/ 89 h 355"/>
                <a:gd name="T32" fmla="*/ 23 w 328"/>
                <a:gd name="T33" fmla="*/ 86 h 355"/>
                <a:gd name="T34" fmla="*/ 13 w 328"/>
                <a:gd name="T35" fmla="*/ 78 h 355"/>
                <a:gd name="T36" fmla="*/ 13 w 328"/>
                <a:gd name="T37" fmla="*/ 66 h 355"/>
                <a:gd name="T38" fmla="*/ 11 w 328"/>
                <a:gd name="T39" fmla="*/ 66 h 355"/>
                <a:gd name="T40" fmla="*/ 5 w 328"/>
                <a:gd name="T41" fmla="*/ 63 h 355"/>
                <a:gd name="T42" fmla="*/ 2 w 328"/>
                <a:gd name="T43" fmla="*/ 57 h 355"/>
                <a:gd name="T44" fmla="*/ 0 w 328"/>
                <a:gd name="T45" fmla="*/ 37 h 355"/>
                <a:gd name="T46" fmla="*/ 2 w 328"/>
                <a:gd name="T47" fmla="*/ 26 h 355"/>
                <a:gd name="T48" fmla="*/ 6 w 328"/>
                <a:gd name="T49" fmla="*/ 17 h 355"/>
                <a:gd name="T50" fmla="*/ 11 w 328"/>
                <a:gd name="T51" fmla="*/ 11 h 355"/>
                <a:gd name="T52" fmla="*/ 18 w 328"/>
                <a:gd name="T53" fmla="*/ 8 h 355"/>
                <a:gd name="T54" fmla="*/ 18 w 328"/>
                <a:gd name="T55" fmla="*/ 8 h 355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328"/>
                <a:gd name="T85" fmla="*/ 0 h 355"/>
                <a:gd name="T86" fmla="*/ 328 w 328"/>
                <a:gd name="T87" fmla="*/ 355 h 355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328" h="355">
                  <a:moveTo>
                    <a:pt x="69" y="31"/>
                  </a:moveTo>
                  <a:lnTo>
                    <a:pt x="112" y="16"/>
                  </a:lnTo>
                  <a:lnTo>
                    <a:pt x="129" y="7"/>
                  </a:lnTo>
                  <a:lnTo>
                    <a:pt x="154" y="5"/>
                  </a:lnTo>
                  <a:lnTo>
                    <a:pt x="213" y="0"/>
                  </a:lnTo>
                  <a:lnTo>
                    <a:pt x="266" y="7"/>
                  </a:lnTo>
                  <a:lnTo>
                    <a:pt x="261" y="40"/>
                  </a:lnTo>
                  <a:lnTo>
                    <a:pt x="245" y="104"/>
                  </a:lnTo>
                  <a:lnTo>
                    <a:pt x="226" y="197"/>
                  </a:lnTo>
                  <a:lnTo>
                    <a:pt x="282" y="203"/>
                  </a:lnTo>
                  <a:lnTo>
                    <a:pt x="321" y="231"/>
                  </a:lnTo>
                  <a:lnTo>
                    <a:pt x="328" y="267"/>
                  </a:lnTo>
                  <a:lnTo>
                    <a:pt x="316" y="303"/>
                  </a:lnTo>
                  <a:lnTo>
                    <a:pt x="291" y="334"/>
                  </a:lnTo>
                  <a:lnTo>
                    <a:pt x="256" y="349"/>
                  </a:lnTo>
                  <a:lnTo>
                    <a:pt x="174" y="355"/>
                  </a:lnTo>
                  <a:lnTo>
                    <a:pt x="92" y="343"/>
                  </a:lnTo>
                  <a:lnTo>
                    <a:pt x="50" y="310"/>
                  </a:lnTo>
                  <a:lnTo>
                    <a:pt x="51" y="261"/>
                  </a:lnTo>
                  <a:lnTo>
                    <a:pt x="44" y="261"/>
                  </a:lnTo>
                  <a:lnTo>
                    <a:pt x="21" y="252"/>
                  </a:lnTo>
                  <a:lnTo>
                    <a:pt x="5" y="225"/>
                  </a:lnTo>
                  <a:lnTo>
                    <a:pt x="0" y="146"/>
                  </a:lnTo>
                  <a:lnTo>
                    <a:pt x="8" y="104"/>
                  </a:lnTo>
                  <a:lnTo>
                    <a:pt x="23" y="66"/>
                  </a:lnTo>
                  <a:lnTo>
                    <a:pt x="43" y="41"/>
                  </a:lnTo>
                  <a:lnTo>
                    <a:pt x="69" y="31"/>
                  </a:lnTo>
                  <a:close/>
                </a:path>
              </a:pathLst>
            </a:custGeom>
            <a:solidFill>
              <a:srgbClr val="7EB7F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08" name="Freeform 29"/>
            <p:cNvSpPr>
              <a:spLocks/>
            </p:cNvSpPr>
            <p:nvPr/>
          </p:nvSpPr>
          <p:spPr bwMode="auto">
            <a:xfrm>
              <a:off x="2929" y="3204"/>
              <a:ext cx="364" cy="312"/>
            </a:xfrm>
            <a:custGeom>
              <a:avLst/>
              <a:gdLst>
                <a:gd name="T0" fmla="*/ 151 w 728"/>
                <a:gd name="T1" fmla="*/ 36 h 622"/>
                <a:gd name="T2" fmla="*/ 155 w 728"/>
                <a:gd name="T3" fmla="*/ 33 h 622"/>
                <a:gd name="T4" fmla="*/ 164 w 728"/>
                <a:gd name="T5" fmla="*/ 34 h 622"/>
                <a:gd name="T6" fmla="*/ 171 w 728"/>
                <a:gd name="T7" fmla="*/ 38 h 622"/>
                <a:gd name="T8" fmla="*/ 177 w 728"/>
                <a:gd name="T9" fmla="*/ 55 h 622"/>
                <a:gd name="T10" fmla="*/ 179 w 728"/>
                <a:gd name="T11" fmla="*/ 80 h 622"/>
                <a:gd name="T12" fmla="*/ 182 w 728"/>
                <a:gd name="T13" fmla="*/ 105 h 622"/>
                <a:gd name="T14" fmla="*/ 182 w 728"/>
                <a:gd name="T15" fmla="*/ 124 h 622"/>
                <a:gd name="T16" fmla="*/ 179 w 728"/>
                <a:gd name="T17" fmla="*/ 134 h 622"/>
                <a:gd name="T18" fmla="*/ 175 w 728"/>
                <a:gd name="T19" fmla="*/ 143 h 622"/>
                <a:gd name="T20" fmla="*/ 169 w 728"/>
                <a:gd name="T21" fmla="*/ 150 h 622"/>
                <a:gd name="T22" fmla="*/ 161 w 728"/>
                <a:gd name="T23" fmla="*/ 154 h 622"/>
                <a:gd name="T24" fmla="*/ 152 w 728"/>
                <a:gd name="T25" fmla="*/ 154 h 622"/>
                <a:gd name="T26" fmla="*/ 140 w 728"/>
                <a:gd name="T27" fmla="*/ 151 h 622"/>
                <a:gd name="T28" fmla="*/ 134 w 728"/>
                <a:gd name="T29" fmla="*/ 155 h 622"/>
                <a:gd name="T30" fmla="*/ 127 w 728"/>
                <a:gd name="T31" fmla="*/ 157 h 622"/>
                <a:gd name="T32" fmla="*/ 115 w 728"/>
                <a:gd name="T33" fmla="*/ 153 h 622"/>
                <a:gd name="T34" fmla="*/ 107 w 728"/>
                <a:gd name="T35" fmla="*/ 143 h 622"/>
                <a:gd name="T36" fmla="*/ 105 w 728"/>
                <a:gd name="T37" fmla="*/ 128 h 622"/>
                <a:gd name="T38" fmla="*/ 105 w 728"/>
                <a:gd name="T39" fmla="*/ 114 h 622"/>
                <a:gd name="T40" fmla="*/ 99 w 728"/>
                <a:gd name="T41" fmla="*/ 102 h 622"/>
                <a:gd name="T42" fmla="*/ 89 w 728"/>
                <a:gd name="T43" fmla="*/ 94 h 622"/>
                <a:gd name="T44" fmla="*/ 76 w 728"/>
                <a:gd name="T45" fmla="*/ 86 h 622"/>
                <a:gd name="T46" fmla="*/ 65 w 728"/>
                <a:gd name="T47" fmla="*/ 81 h 622"/>
                <a:gd name="T48" fmla="*/ 56 w 728"/>
                <a:gd name="T49" fmla="*/ 78 h 622"/>
                <a:gd name="T50" fmla="*/ 44 w 728"/>
                <a:gd name="T51" fmla="*/ 77 h 622"/>
                <a:gd name="T52" fmla="*/ 32 w 728"/>
                <a:gd name="T53" fmla="*/ 79 h 622"/>
                <a:gd name="T54" fmla="*/ 15 w 728"/>
                <a:gd name="T55" fmla="*/ 77 h 622"/>
                <a:gd name="T56" fmla="*/ 3 w 728"/>
                <a:gd name="T57" fmla="*/ 73 h 622"/>
                <a:gd name="T58" fmla="*/ 0 w 728"/>
                <a:gd name="T59" fmla="*/ 68 h 622"/>
                <a:gd name="T60" fmla="*/ 6 w 728"/>
                <a:gd name="T61" fmla="*/ 62 h 622"/>
                <a:gd name="T62" fmla="*/ 12 w 728"/>
                <a:gd name="T63" fmla="*/ 59 h 622"/>
                <a:gd name="T64" fmla="*/ 21 w 728"/>
                <a:gd name="T65" fmla="*/ 56 h 622"/>
                <a:gd name="T66" fmla="*/ 31 w 728"/>
                <a:gd name="T67" fmla="*/ 46 h 622"/>
                <a:gd name="T68" fmla="*/ 36 w 728"/>
                <a:gd name="T69" fmla="*/ 41 h 622"/>
                <a:gd name="T70" fmla="*/ 42 w 728"/>
                <a:gd name="T71" fmla="*/ 37 h 622"/>
                <a:gd name="T72" fmla="*/ 44 w 728"/>
                <a:gd name="T73" fmla="*/ 28 h 622"/>
                <a:gd name="T74" fmla="*/ 47 w 728"/>
                <a:gd name="T75" fmla="*/ 21 h 622"/>
                <a:gd name="T76" fmla="*/ 52 w 728"/>
                <a:gd name="T77" fmla="*/ 16 h 622"/>
                <a:gd name="T78" fmla="*/ 57 w 728"/>
                <a:gd name="T79" fmla="*/ 12 h 622"/>
                <a:gd name="T80" fmla="*/ 64 w 728"/>
                <a:gd name="T81" fmla="*/ 9 h 622"/>
                <a:gd name="T82" fmla="*/ 71 w 728"/>
                <a:gd name="T83" fmla="*/ 6 h 622"/>
                <a:gd name="T84" fmla="*/ 86 w 728"/>
                <a:gd name="T85" fmla="*/ 4 h 622"/>
                <a:gd name="T86" fmla="*/ 149 w 728"/>
                <a:gd name="T87" fmla="*/ 0 h 622"/>
                <a:gd name="T88" fmla="*/ 151 w 728"/>
                <a:gd name="T89" fmla="*/ 5 h 622"/>
                <a:gd name="T90" fmla="*/ 150 w 728"/>
                <a:gd name="T91" fmla="*/ 11 h 622"/>
                <a:gd name="T92" fmla="*/ 151 w 728"/>
                <a:gd name="T93" fmla="*/ 36 h 622"/>
                <a:gd name="T94" fmla="*/ 151 w 728"/>
                <a:gd name="T95" fmla="*/ 36 h 62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728"/>
                <a:gd name="T145" fmla="*/ 0 h 622"/>
                <a:gd name="T146" fmla="*/ 728 w 728"/>
                <a:gd name="T147" fmla="*/ 622 h 62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728" h="622">
                  <a:moveTo>
                    <a:pt x="602" y="142"/>
                  </a:moveTo>
                  <a:lnTo>
                    <a:pt x="618" y="132"/>
                  </a:lnTo>
                  <a:lnTo>
                    <a:pt x="656" y="135"/>
                  </a:lnTo>
                  <a:lnTo>
                    <a:pt x="684" y="152"/>
                  </a:lnTo>
                  <a:lnTo>
                    <a:pt x="707" y="218"/>
                  </a:lnTo>
                  <a:lnTo>
                    <a:pt x="716" y="319"/>
                  </a:lnTo>
                  <a:lnTo>
                    <a:pt x="728" y="418"/>
                  </a:lnTo>
                  <a:lnTo>
                    <a:pt x="725" y="494"/>
                  </a:lnTo>
                  <a:lnTo>
                    <a:pt x="714" y="533"/>
                  </a:lnTo>
                  <a:lnTo>
                    <a:pt x="697" y="568"/>
                  </a:lnTo>
                  <a:lnTo>
                    <a:pt x="675" y="596"/>
                  </a:lnTo>
                  <a:lnTo>
                    <a:pt x="643" y="613"/>
                  </a:lnTo>
                  <a:lnTo>
                    <a:pt x="606" y="615"/>
                  </a:lnTo>
                  <a:lnTo>
                    <a:pt x="559" y="600"/>
                  </a:lnTo>
                  <a:lnTo>
                    <a:pt x="533" y="616"/>
                  </a:lnTo>
                  <a:lnTo>
                    <a:pt x="508" y="622"/>
                  </a:lnTo>
                  <a:lnTo>
                    <a:pt x="460" y="609"/>
                  </a:lnTo>
                  <a:lnTo>
                    <a:pt x="428" y="568"/>
                  </a:lnTo>
                  <a:lnTo>
                    <a:pt x="421" y="510"/>
                  </a:lnTo>
                  <a:lnTo>
                    <a:pt x="418" y="452"/>
                  </a:lnTo>
                  <a:lnTo>
                    <a:pt x="395" y="407"/>
                  </a:lnTo>
                  <a:lnTo>
                    <a:pt x="354" y="372"/>
                  </a:lnTo>
                  <a:lnTo>
                    <a:pt x="304" y="342"/>
                  </a:lnTo>
                  <a:lnTo>
                    <a:pt x="259" y="321"/>
                  </a:lnTo>
                  <a:lnTo>
                    <a:pt x="224" y="310"/>
                  </a:lnTo>
                  <a:lnTo>
                    <a:pt x="173" y="307"/>
                  </a:lnTo>
                  <a:lnTo>
                    <a:pt x="127" y="313"/>
                  </a:lnTo>
                  <a:lnTo>
                    <a:pt x="61" y="308"/>
                  </a:lnTo>
                  <a:lnTo>
                    <a:pt x="11" y="292"/>
                  </a:lnTo>
                  <a:lnTo>
                    <a:pt x="0" y="271"/>
                  </a:lnTo>
                  <a:lnTo>
                    <a:pt x="25" y="246"/>
                  </a:lnTo>
                  <a:lnTo>
                    <a:pt x="49" y="233"/>
                  </a:lnTo>
                  <a:lnTo>
                    <a:pt x="81" y="221"/>
                  </a:lnTo>
                  <a:lnTo>
                    <a:pt x="123" y="184"/>
                  </a:lnTo>
                  <a:lnTo>
                    <a:pt x="144" y="161"/>
                  </a:lnTo>
                  <a:lnTo>
                    <a:pt x="166" y="145"/>
                  </a:lnTo>
                  <a:lnTo>
                    <a:pt x="176" y="111"/>
                  </a:lnTo>
                  <a:lnTo>
                    <a:pt x="189" y="84"/>
                  </a:lnTo>
                  <a:lnTo>
                    <a:pt x="208" y="62"/>
                  </a:lnTo>
                  <a:lnTo>
                    <a:pt x="229" y="45"/>
                  </a:lnTo>
                  <a:lnTo>
                    <a:pt x="255" y="33"/>
                  </a:lnTo>
                  <a:lnTo>
                    <a:pt x="281" y="23"/>
                  </a:lnTo>
                  <a:lnTo>
                    <a:pt x="342" y="13"/>
                  </a:lnTo>
                  <a:lnTo>
                    <a:pt x="594" y="0"/>
                  </a:lnTo>
                  <a:lnTo>
                    <a:pt x="601" y="17"/>
                  </a:lnTo>
                  <a:lnTo>
                    <a:pt x="600" y="42"/>
                  </a:lnTo>
                  <a:lnTo>
                    <a:pt x="602" y="142"/>
                  </a:lnTo>
                  <a:close/>
                </a:path>
              </a:pathLst>
            </a:custGeom>
            <a:solidFill>
              <a:srgbClr val="FFFF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09" name="Freeform 30"/>
            <p:cNvSpPr>
              <a:spLocks/>
            </p:cNvSpPr>
            <p:nvPr/>
          </p:nvSpPr>
          <p:spPr bwMode="auto">
            <a:xfrm>
              <a:off x="2985" y="3316"/>
              <a:ext cx="206" cy="192"/>
            </a:xfrm>
            <a:custGeom>
              <a:avLst/>
              <a:gdLst>
                <a:gd name="T0" fmla="*/ 17 w 413"/>
                <a:gd name="T1" fmla="*/ 1 h 384"/>
                <a:gd name="T2" fmla="*/ 65 w 413"/>
                <a:gd name="T3" fmla="*/ 12 h 384"/>
                <a:gd name="T4" fmla="*/ 91 w 413"/>
                <a:gd name="T5" fmla="*/ 25 h 384"/>
                <a:gd name="T6" fmla="*/ 99 w 413"/>
                <a:gd name="T7" fmla="*/ 48 h 384"/>
                <a:gd name="T8" fmla="*/ 103 w 413"/>
                <a:gd name="T9" fmla="*/ 84 h 384"/>
                <a:gd name="T10" fmla="*/ 101 w 413"/>
                <a:gd name="T11" fmla="*/ 90 h 384"/>
                <a:gd name="T12" fmla="*/ 97 w 413"/>
                <a:gd name="T13" fmla="*/ 94 h 384"/>
                <a:gd name="T14" fmla="*/ 87 w 413"/>
                <a:gd name="T15" fmla="*/ 96 h 384"/>
                <a:gd name="T16" fmla="*/ 78 w 413"/>
                <a:gd name="T17" fmla="*/ 92 h 384"/>
                <a:gd name="T18" fmla="*/ 75 w 413"/>
                <a:gd name="T19" fmla="*/ 81 h 384"/>
                <a:gd name="T20" fmla="*/ 74 w 413"/>
                <a:gd name="T21" fmla="*/ 68 h 384"/>
                <a:gd name="T22" fmla="*/ 71 w 413"/>
                <a:gd name="T23" fmla="*/ 55 h 384"/>
                <a:gd name="T24" fmla="*/ 68 w 413"/>
                <a:gd name="T25" fmla="*/ 43 h 384"/>
                <a:gd name="T26" fmla="*/ 63 w 413"/>
                <a:gd name="T27" fmla="*/ 40 h 384"/>
                <a:gd name="T28" fmla="*/ 56 w 413"/>
                <a:gd name="T29" fmla="*/ 39 h 384"/>
                <a:gd name="T30" fmla="*/ 10 w 413"/>
                <a:gd name="T31" fmla="*/ 28 h 384"/>
                <a:gd name="T32" fmla="*/ 1 w 413"/>
                <a:gd name="T33" fmla="*/ 22 h 384"/>
                <a:gd name="T34" fmla="*/ 0 w 413"/>
                <a:gd name="T35" fmla="*/ 11 h 384"/>
                <a:gd name="T36" fmla="*/ 5 w 413"/>
                <a:gd name="T37" fmla="*/ 2 h 384"/>
                <a:gd name="T38" fmla="*/ 10 w 413"/>
                <a:gd name="T39" fmla="*/ 0 h 384"/>
                <a:gd name="T40" fmla="*/ 17 w 413"/>
                <a:gd name="T41" fmla="*/ 1 h 384"/>
                <a:gd name="T42" fmla="*/ 17 w 413"/>
                <a:gd name="T43" fmla="*/ 1 h 38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413"/>
                <a:gd name="T67" fmla="*/ 0 h 384"/>
                <a:gd name="T68" fmla="*/ 413 w 413"/>
                <a:gd name="T69" fmla="*/ 384 h 38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413" h="384">
                  <a:moveTo>
                    <a:pt x="68" y="1"/>
                  </a:moveTo>
                  <a:lnTo>
                    <a:pt x="262" y="45"/>
                  </a:lnTo>
                  <a:lnTo>
                    <a:pt x="364" y="101"/>
                  </a:lnTo>
                  <a:lnTo>
                    <a:pt x="398" y="192"/>
                  </a:lnTo>
                  <a:lnTo>
                    <a:pt x="413" y="334"/>
                  </a:lnTo>
                  <a:lnTo>
                    <a:pt x="406" y="358"/>
                  </a:lnTo>
                  <a:lnTo>
                    <a:pt x="391" y="375"/>
                  </a:lnTo>
                  <a:lnTo>
                    <a:pt x="351" y="384"/>
                  </a:lnTo>
                  <a:lnTo>
                    <a:pt x="314" y="365"/>
                  </a:lnTo>
                  <a:lnTo>
                    <a:pt x="301" y="321"/>
                  </a:lnTo>
                  <a:lnTo>
                    <a:pt x="299" y="270"/>
                  </a:lnTo>
                  <a:lnTo>
                    <a:pt x="287" y="219"/>
                  </a:lnTo>
                  <a:lnTo>
                    <a:pt x="274" y="171"/>
                  </a:lnTo>
                  <a:lnTo>
                    <a:pt x="252" y="159"/>
                  </a:lnTo>
                  <a:lnTo>
                    <a:pt x="225" y="153"/>
                  </a:lnTo>
                  <a:lnTo>
                    <a:pt x="42" y="112"/>
                  </a:lnTo>
                  <a:lnTo>
                    <a:pt x="5" y="85"/>
                  </a:lnTo>
                  <a:lnTo>
                    <a:pt x="0" y="43"/>
                  </a:lnTo>
                  <a:lnTo>
                    <a:pt x="22" y="8"/>
                  </a:lnTo>
                  <a:lnTo>
                    <a:pt x="42" y="0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FBF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10" name="Freeform 31"/>
            <p:cNvSpPr>
              <a:spLocks/>
            </p:cNvSpPr>
            <p:nvPr/>
          </p:nvSpPr>
          <p:spPr bwMode="auto">
            <a:xfrm>
              <a:off x="3322" y="3185"/>
              <a:ext cx="127" cy="326"/>
            </a:xfrm>
            <a:custGeom>
              <a:avLst/>
              <a:gdLst>
                <a:gd name="T0" fmla="*/ 64 w 253"/>
                <a:gd name="T1" fmla="*/ 17 h 652"/>
                <a:gd name="T2" fmla="*/ 59 w 253"/>
                <a:gd name="T3" fmla="*/ 33 h 652"/>
                <a:gd name="T4" fmla="*/ 53 w 253"/>
                <a:gd name="T5" fmla="*/ 47 h 652"/>
                <a:gd name="T6" fmla="*/ 49 w 253"/>
                <a:gd name="T7" fmla="*/ 53 h 652"/>
                <a:gd name="T8" fmla="*/ 43 w 253"/>
                <a:gd name="T9" fmla="*/ 57 h 652"/>
                <a:gd name="T10" fmla="*/ 31 w 253"/>
                <a:gd name="T11" fmla="*/ 59 h 652"/>
                <a:gd name="T12" fmla="*/ 29 w 253"/>
                <a:gd name="T13" fmla="*/ 67 h 652"/>
                <a:gd name="T14" fmla="*/ 32 w 253"/>
                <a:gd name="T15" fmla="*/ 101 h 652"/>
                <a:gd name="T16" fmla="*/ 34 w 253"/>
                <a:gd name="T17" fmla="*/ 153 h 652"/>
                <a:gd name="T18" fmla="*/ 31 w 253"/>
                <a:gd name="T19" fmla="*/ 159 h 652"/>
                <a:gd name="T20" fmla="*/ 27 w 253"/>
                <a:gd name="T21" fmla="*/ 162 h 652"/>
                <a:gd name="T22" fmla="*/ 17 w 253"/>
                <a:gd name="T23" fmla="*/ 163 h 652"/>
                <a:gd name="T24" fmla="*/ 8 w 253"/>
                <a:gd name="T25" fmla="*/ 158 h 652"/>
                <a:gd name="T26" fmla="*/ 6 w 253"/>
                <a:gd name="T27" fmla="*/ 146 h 652"/>
                <a:gd name="T28" fmla="*/ 7 w 253"/>
                <a:gd name="T29" fmla="*/ 125 h 652"/>
                <a:gd name="T30" fmla="*/ 4 w 253"/>
                <a:gd name="T31" fmla="*/ 104 h 652"/>
                <a:gd name="T32" fmla="*/ 0 w 253"/>
                <a:gd name="T33" fmla="*/ 71 h 652"/>
                <a:gd name="T34" fmla="*/ 1 w 253"/>
                <a:gd name="T35" fmla="*/ 58 h 652"/>
                <a:gd name="T36" fmla="*/ 4 w 253"/>
                <a:gd name="T37" fmla="*/ 47 h 652"/>
                <a:gd name="T38" fmla="*/ 11 w 253"/>
                <a:gd name="T39" fmla="*/ 39 h 652"/>
                <a:gd name="T40" fmla="*/ 21 w 253"/>
                <a:gd name="T41" fmla="*/ 33 h 652"/>
                <a:gd name="T42" fmla="*/ 30 w 253"/>
                <a:gd name="T43" fmla="*/ 32 h 652"/>
                <a:gd name="T44" fmla="*/ 31 w 253"/>
                <a:gd name="T45" fmla="*/ 25 h 652"/>
                <a:gd name="T46" fmla="*/ 36 w 253"/>
                <a:gd name="T47" fmla="*/ 12 h 652"/>
                <a:gd name="T48" fmla="*/ 38 w 253"/>
                <a:gd name="T49" fmla="*/ 6 h 652"/>
                <a:gd name="T50" fmla="*/ 42 w 253"/>
                <a:gd name="T51" fmla="*/ 2 h 652"/>
                <a:gd name="T52" fmla="*/ 52 w 253"/>
                <a:gd name="T53" fmla="*/ 0 h 652"/>
                <a:gd name="T54" fmla="*/ 61 w 253"/>
                <a:gd name="T55" fmla="*/ 6 h 652"/>
                <a:gd name="T56" fmla="*/ 64 w 253"/>
                <a:gd name="T57" fmla="*/ 17 h 652"/>
                <a:gd name="T58" fmla="*/ 64 w 253"/>
                <a:gd name="T59" fmla="*/ 17 h 65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53"/>
                <a:gd name="T91" fmla="*/ 0 h 652"/>
                <a:gd name="T92" fmla="*/ 253 w 253"/>
                <a:gd name="T93" fmla="*/ 652 h 652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53" h="652">
                  <a:moveTo>
                    <a:pt x="253" y="67"/>
                  </a:moveTo>
                  <a:lnTo>
                    <a:pt x="233" y="131"/>
                  </a:lnTo>
                  <a:lnTo>
                    <a:pt x="211" y="188"/>
                  </a:lnTo>
                  <a:lnTo>
                    <a:pt x="195" y="212"/>
                  </a:lnTo>
                  <a:lnTo>
                    <a:pt x="171" y="229"/>
                  </a:lnTo>
                  <a:lnTo>
                    <a:pt x="121" y="236"/>
                  </a:lnTo>
                  <a:lnTo>
                    <a:pt x="113" y="268"/>
                  </a:lnTo>
                  <a:lnTo>
                    <a:pt x="125" y="403"/>
                  </a:lnTo>
                  <a:lnTo>
                    <a:pt x="134" y="610"/>
                  </a:lnTo>
                  <a:lnTo>
                    <a:pt x="123" y="633"/>
                  </a:lnTo>
                  <a:lnTo>
                    <a:pt x="106" y="647"/>
                  </a:lnTo>
                  <a:lnTo>
                    <a:pt x="65" y="652"/>
                  </a:lnTo>
                  <a:lnTo>
                    <a:pt x="30" y="630"/>
                  </a:lnTo>
                  <a:lnTo>
                    <a:pt x="23" y="584"/>
                  </a:lnTo>
                  <a:lnTo>
                    <a:pt x="27" y="500"/>
                  </a:lnTo>
                  <a:lnTo>
                    <a:pt x="13" y="417"/>
                  </a:lnTo>
                  <a:lnTo>
                    <a:pt x="0" y="282"/>
                  </a:lnTo>
                  <a:lnTo>
                    <a:pt x="1" y="233"/>
                  </a:lnTo>
                  <a:lnTo>
                    <a:pt x="15" y="188"/>
                  </a:lnTo>
                  <a:lnTo>
                    <a:pt x="43" y="153"/>
                  </a:lnTo>
                  <a:lnTo>
                    <a:pt x="84" y="129"/>
                  </a:lnTo>
                  <a:lnTo>
                    <a:pt x="119" y="128"/>
                  </a:lnTo>
                  <a:lnTo>
                    <a:pt x="123" y="101"/>
                  </a:lnTo>
                  <a:lnTo>
                    <a:pt x="141" y="46"/>
                  </a:lnTo>
                  <a:lnTo>
                    <a:pt x="150" y="23"/>
                  </a:lnTo>
                  <a:lnTo>
                    <a:pt x="167" y="7"/>
                  </a:lnTo>
                  <a:lnTo>
                    <a:pt x="208" y="0"/>
                  </a:lnTo>
                  <a:lnTo>
                    <a:pt x="244" y="23"/>
                  </a:lnTo>
                  <a:lnTo>
                    <a:pt x="253" y="67"/>
                  </a:lnTo>
                  <a:close/>
                </a:path>
              </a:pathLst>
            </a:custGeom>
            <a:solidFill>
              <a:srgbClr val="BFBF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11" name="Freeform 32"/>
            <p:cNvSpPr>
              <a:spLocks/>
            </p:cNvSpPr>
            <p:nvPr/>
          </p:nvSpPr>
          <p:spPr bwMode="auto">
            <a:xfrm>
              <a:off x="2866" y="3123"/>
              <a:ext cx="173" cy="182"/>
            </a:xfrm>
            <a:custGeom>
              <a:avLst/>
              <a:gdLst>
                <a:gd name="T0" fmla="*/ 35 w 347"/>
                <a:gd name="T1" fmla="*/ 11 h 366"/>
                <a:gd name="T2" fmla="*/ 42 w 347"/>
                <a:gd name="T3" fmla="*/ 21 h 366"/>
                <a:gd name="T4" fmla="*/ 50 w 347"/>
                <a:gd name="T5" fmla="*/ 27 h 366"/>
                <a:gd name="T6" fmla="*/ 59 w 347"/>
                <a:gd name="T7" fmla="*/ 29 h 366"/>
                <a:gd name="T8" fmla="*/ 71 w 347"/>
                <a:gd name="T9" fmla="*/ 30 h 366"/>
                <a:gd name="T10" fmla="*/ 80 w 347"/>
                <a:gd name="T11" fmla="*/ 32 h 366"/>
                <a:gd name="T12" fmla="*/ 85 w 347"/>
                <a:gd name="T13" fmla="*/ 38 h 366"/>
                <a:gd name="T14" fmla="*/ 86 w 347"/>
                <a:gd name="T15" fmla="*/ 48 h 366"/>
                <a:gd name="T16" fmla="*/ 85 w 347"/>
                <a:gd name="T17" fmla="*/ 59 h 366"/>
                <a:gd name="T18" fmla="*/ 80 w 347"/>
                <a:gd name="T19" fmla="*/ 70 h 366"/>
                <a:gd name="T20" fmla="*/ 74 w 347"/>
                <a:gd name="T21" fmla="*/ 80 h 366"/>
                <a:gd name="T22" fmla="*/ 66 w 347"/>
                <a:gd name="T23" fmla="*/ 88 h 366"/>
                <a:gd name="T24" fmla="*/ 56 w 347"/>
                <a:gd name="T25" fmla="*/ 91 h 366"/>
                <a:gd name="T26" fmla="*/ 44 w 347"/>
                <a:gd name="T27" fmla="*/ 90 h 366"/>
                <a:gd name="T28" fmla="*/ 35 w 347"/>
                <a:gd name="T29" fmla="*/ 86 h 366"/>
                <a:gd name="T30" fmla="*/ 23 w 347"/>
                <a:gd name="T31" fmla="*/ 71 h 366"/>
                <a:gd name="T32" fmla="*/ 13 w 347"/>
                <a:gd name="T33" fmla="*/ 50 h 366"/>
                <a:gd name="T34" fmla="*/ 8 w 347"/>
                <a:gd name="T35" fmla="*/ 39 h 366"/>
                <a:gd name="T36" fmla="*/ 3 w 347"/>
                <a:gd name="T37" fmla="*/ 27 h 366"/>
                <a:gd name="T38" fmla="*/ 0 w 347"/>
                <a:gd name="T39" fmla="*/ 11 h 366"/>
                <a:gd name="T40" fmla="*/ 3 w 347"/>
                <a:gd name="T41" fmla="*/ 5 h 366"/>
                <a:gd name="T42" fmla="*/ 8 w 347"/>
                <a:gd name="T43" fmla="*/ 1 h 366"/>
                <a:gd name="T44" fmla="*/ 22 w 347"/>
                <a:gd name="T45" fmla="*/ 0 h 366"/>
                <a:gd name="T46" fmla="*/ 35 w 347"/>
                <a:gd name="T47" fmla="*/ 11 h 366"/>
                <a:gd name="T48" fmla="*/ 35 w 347"/>
                <a:gd name="T49" fmla="*/ 11 h 36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47"/>
                <a:gd name="T76" fmla="*/ 0 h 366"/>
                <a:gd name="T77" fmla="*/ 347 w 347"/>
                <a:gd name="T78" fmla="*/ 366 h 36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47" h="366">
                  <a:moveTo>
                    <a:pt x="140" y="45"/>
                  </a:moveTo>
                  <a:lnTo>
                    <a:pt x="168" y="84"/>
                  </a:lnTo>
                  <a:lnTo>
                    <a:pt x="200" y="108"/>
                  </a:lnTo>
                  <a:lnTo>
                    <a:pt x="238" y="119"/>
                  </a:lnTo>
                  <a:lnTo>
                    <a:pt x="286" y="121"/>
                  </a:lnTo>
                  <a:lnTo>
                    <a:pt x="321" y="129"/>
                  </a:lnTo>
                  <a:lnTo>
                    <a:pt x="341" y="155"/>
                  </a:lnTo>
                  <a:lnTo>
                    <a:pt x="347" y="193"/>
                  </a:lnTo>
                  <a:lnTo>
                    <a:pt x="340" y="237"/>
                  </a:lnTo>
                  <a:lnTo>
                    <a:pt x="323" y="283"/>
                  </a:lnTo>
                  <a:lnTo>
                    <a:pt x="298" y="324"/>
                  </a:lnTo>
                  <a:lnTo>
                    <a:pt x="264" y="353"/>
                  </a:lnTo>
                  <a:lnTo>
                    <a:pt x="224" y="366"/>
                  </a:lnTo>
                  <a:lnTo>
                    <a:pt x="177" y="362"/>
                  </a:lnTo>
                  <a:lnTo>
                    <a:pt x="142" y="347"/>
                  </a:lnTo>
                  <a:lnTo>
                    <a:pt x="92" y="286"/>
                  </a:lnTo>
                  <a:lnTo>
                    <a:pt x="55" y="202"/>
                  </a:lnTo>
                  <a:lnTo>
                    <a:pt x="35" y="157"/>
                  </a:lnTo>
                  <a:lnTo>
                    <a:pt x="12" y="111"/>
                  </a:lnTo>
                  <a:lnTo>
                    <a:pt x="0" y="46"/>
                  </a:lnTo>
                  <a:lnTo>
                    <a:pt x="12" y="21"/>
                  </a:lnTo>
                  <a:lnTo>
                    <a:pt x="33" y="4"/>
                  </a:lnTo>
                  <a:lnTo>
                    <a:pt x="88" y="0"/>
                  </a:lnTo>
                  <a:lnTo>
                    <a:pt x="140" y="45"/>
                  </a:lnTo>
                  <a:close/>
                </a:path>
              </a:pathLst>
            </a:custGeom>
            <a:solidFill>
              <a:srgbClr val="BFBF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12" name="Freeform 33"/>
            <p:cNvSpPr>
              <a:spLocks/>
            </p:cNvSpPr>
            <p:nvPr/>
          </p:nvSpPr>
          <p:spPr bwMode="auto">
            <a:xfrm>
              <a:off x="2982" y="2365"/>
              <a:ext cx="350" cy="121"/>
            </a:xfrm>
            <a:custGeom>
              <a:avLst/>
              <a:gdLst>
                <a:gd name="T0" fmla="*/ 48 w 701"/>
                <a:gd name="T1" fmla="*/ 27 h 243"/>
                <a:gd name="T2" fmla="*/ 66 w 701"/>
                <a:gd name="T3" fmla="*/ 30 h 243"/>
                <a:gd name="T4" fmla="*/ 75 w 701"/>
                <a:gd name="T5" fmla="*/ 27 h 243"/>
                <a:gd name="T6" fmla="*/ 83 w 701"/>
                <a:gd name="T7" fmla="*/ 21 h 243"/>
                <a:gd name="T8" fmla="*/ 99 w 701"/>
                <a:gd name="T9" fmla="*/ 11 h 243"/>
                <a:gd name="T10" fmla="*/ 110 w 701"/>
                <a:gd name="T11" fmla="*/ 8 h 243"/>
                <a:gd name="T12" fmla="*/ 121 w 701"/>
                <a:gd name="T13" fmla="*/ 5 h 243"/>
                <a:gd name="T14" fmla="*/ 144 w 701"/>
                <a:gd name="T15" fmla="*/ 0 h 243"/>
                <a:gd name="T16" fmla="*/ 162 w 701"/>
                <a:gd name="T17" fmla="*/ 1 h 243"/>
                <a:gd name="T18" fmla="*/ 174 w 701"/>
                <a:gd name="T19" fmla="*/ 8 h 243"/>
                <a:gd name="T20" fmla="*/ 175 w 701"/>
                <a:gd name="T21" fmla="*/ 19 h 243"/>
                <a:gd name="T22" fmla="*/ 170 w 701"/>
                <a:gd name="T23" fmla="*/ 24 h 243"/>
                <a:gd name="T24" fmla="*/ 162 w 701"/>
                <a:gd name="T25" fmla="*/ 28 h 243"/>
                <a:gd name="T26" fmla="*/ 150 w 701"/>
                <a:gd name="T27" fmla="*/ 33 h 243"/>
                <a:gd name="T28" fmla="*/ 139 w 701"/>
                <a:gd name="T29" fmla="*/ 39 h 243"/>
                <a:gd name="T30" fmla="*/ 127 w 701"/>
                <a:gd name="T31" fmla="*/ 45 h 243"/>
                <a:gd name="T32" fmla="*/ 116 w 701"/>
                <a:gd name="T33" fmla="*/ 51 h 243"/>
                <a:gd name="T34" fmla="*/ 102 w 701"/>
                <a:gd name="T35" fmla="*/ 56 h 243"/>
                <a:gd name="T36" fmla="*/ 88 w 701"/>
                <a:gd name="T37" fmla="*/ 59 h 243"/>
                <a:gd name="T38" fmla="*/ 62 w 701"/>
                <a:gd name="T39" fmla="*/ 60 h 243"/>
                <a:gd name="T40" fmla="*/ 36 w 701"/>
                <a:gd name="T41" fmla="*/ 57 h 243"/>
                <a:gd name="T42" fmla="*/ 9 w 701"/>
                <a:gd name="T43" fmla="*/ 48 h 243"/>
                <a:gd name="T44" fmla="*/ 0 w 701"/>
                <a:gd name="T45" fmla="*/ 40 h 243"/>
                <a:gd name="T46" fmla="*/ 2 w 701"/>
                <a:gd name="T47" fmla="*/ 36 h 243"/>
                <a:gd name="T48" fmla="*/ 8 w 701"/>
                <a:gd name="T49" fmla="*/ 32 h 243"/>
                <a:gd name="T50" fmla="*/ 17 w 701"/>
                <a:gd name="T51" fmla="*/ 28 h 243"/>
                <a:gd name="T52" fmla="*/ 27 w 701"/>
                <a:gd name="T53" fmla="*/ 26 h 243"/>
                <a:gd name="T54" fmla="*/ 48 w 701"/>
                <a:gd name="T55" fmla="*/ 27 h 243"/>
                <a:gd name="T56" fmla="*/ 48 w 701"/>
                <a:gd name="T57" fmla="*/ 27 h 243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701"/>
                <a:gd name="T88" fmla="*/ 0 h 243"/>
                <a:gd name="T89" fmla="*/ 701 w 701"/>
                <a:gd name="T90" fmla="*/ 243 h 243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701" h="243">
                  <a:moveTo>
                    <a:pt x="195" y="111"/>
                  </a:moveTo>
                  <a:lnTo>
                    <a:pt x="267" y="123"/>
                  </a:lnTo>
                  <a:lnTo>
                    <a:pt x="300" y="111"/>
                  </a:lnTo>
                  <a:lnTo>
                    <a:pt x="332" y="84"/>
                  </a:lnTo>
                  <a:lnTo>
                    <a:pt x="397" y="47"/>
                  </a:lnTo>
                  <a:lnTo>
                    <a:pt x="442" y="32"/>
                  </a:lnTo>
                  <a:lnTo>
                    <a:pt x="486" y="20"/>
                  </a:lnTo>
                  <a:lnTo>
                    <a:pt x="577" y="0"/>
                  </a:lnTo>
                  <a:lnTo>
                    <a:pt x="649" y="4"/>
                  </a:lnTo>
                  <a:lnTo>
                    <a:pt x="696" y="35"/>
                  </a:lnTo>
                  <a:lnTo>
                    <a:pt x="701" y="77"/>
                  </a:lnTo>
                  <a:lnTo>
                    <a:pt x="683" y="96"/>
                  </a:lnTo>
                  <a:lnTo>
                    <a:pt x="649" y="112"/>
                  </a:lnTo>
                  <a:lnTo>
                    <a:pt x="602" y="132"/>
                  </a:lnTo>
                  <a:lnTo>
                    <a:pt x="556" y="156"/>
                  </a:lnTo>
                  <a:lnTo>
                    <a:pt x="511" y="181"/>
                  </a:lnTo>
                  <a:lnTo>
                    <a:pt x="464" y="204"/>
                  </a:lnTo>
                  <a:lnTo>
                    <a:pt x="409" y="224"/>
                  </a:lnTo>
                  <a:lnTo>
                    <a:pt x="355" y="237"/>
                  </a:lnTo>
                  <a:lnTo>
                    <a:pt x="250" y="243"/>
                  </a:lnTo>
                  <a:lnTo>
                    <a:pt x="145" y="228"/>
                  </a:lnTo>
                  <a:lnTo>
                    <a:pt x="38" y="195"/>
                  </a:lnTo>
                  <a:lnTo>
                    <a:pt x="0" y="162"/>
                  </a:lnTo>
                  <a:lnTo>
                    <a:pt x="11" y="145"/>
                  </a:lnTo>
                  <a:lnTo>
                    <a:pt x="34" y="128"/>
                  </a:lnTo>
                  <a:lnTo>
                    <a:pt x="68" y="114"/>
                  </a:lnTo>
                  <a:lnTo>
                    <a:pt x="108" y="106"/>
                  </a:lnTo>
                  <a:lnTo>
                    <a:pt x="195" y="111"/>
                  </a:lnTo>
                  <a:close/>
                </a:path>
              </a:pathLst>
            </a:custGeom>
            <a:solidFill>
              <a:srgbClr val="A6797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13" name="Freeform 34"/>
            <p:cNvSpPr>
              <a:spLocks/>
            </p:cNvSpPr>
            <p:nvPr/>
          </p:nvSpPr>
          <p:spPr bwMode="auto">
            <a:xfrm>
              <a:off x="3250" y="2447"/>
              <a:ext cx="212" cy="173"/>
            </a:xfrm>
            <a:custGeom>
              <a:avLst/>
              <a:gdLst>
                <a:gd name="T0" fmla="*/ 29 w 425"/>
                <a:gd name="T1" fmla="*/ 2 h 345"/>
                <a:gd name="T2" fmla="*/ 56 w 425"/>
                <a:gd name="T3" fmla="*/ 0 h 345"/>
                <a:gd name="T4" fmla="*/ 83 w 425"/>
                <a:gd name="T5" fmla="*/ 7 h 345"/>
                <a:gd name="T6" fmla="*/ 94 w 425"/>
                <a:gd name="T7" fmla="*/ 18 h 345"/>
                <a:gd name="T8" fmla="*/ 102 w 425"/>
                <a:gd name="T9" fmla="*/ 34 h 345"/>
                <a:gd name="T10" fmla="*/ 106 w 425"/>
                <a:gd name="T11" fmla="*/ 53 h 345"/>
                <a:gd name="T12" fmla="*/ 104 w 425"/>
                <a:gd name="T13" fmla="*/ 68 h 345"/>
                <a:gd name="T14" fmla="*/ 99 w 425"/>
                <a:gd name="T15" fmla="*/ 74 h 345"/>
                <a:gd name="T16" fmla="*/ 90 w 425"/>
                <a:gd name="T17" fmla="*/ 74 h 345"/>
                <a:gd name="T18" fmla="*/ 70 w 425"/>
                <a:gd name="T19" fmla="*/ 79 h 345"/>
                <a:gd name="T20" fmla="*/ 54 w 425"/>
                <a:gd name="T21" fmla="*/ 87 h 345"/>
                <a:gd name="T22" fmla="*/ 43 w 425"/>
                <a:gd name="T23" fmla="*/ 84 h 345"/>
                <a:gd name="T24" fmla="*/ 39 w 425"/>
                <a:gd name="T25" fmla="*/ 73 h 345"/>
                <a:gd name="T26" fmla="*/ 44 w 425"/>
                <a:gd name="T27" fmla="*/ 56 h 345"/>
                <a:gd name="T28" fmla="*/ 44 w 425"/>
                <a:gd name="T29" fmla="*/ 50 h 345"/>
                <a:gd name="T30" fmla="*/ 40 w 425"/>
                <a:gd name="T31" fmla="*/ 46 h 345"/>
                <a:gd name="T32" fmla="*/ 34 w 425"/>
                <a:gd name="T33" fmla="*/ 36 h 345"/>
                <a:gd name="T34" fmla="*/ 37 w 425"/>
                <a:gd name="T35" fmla="*/ 35 h 345"/>
                <a:gd name="T36" fmla="*/ 53 w 425"/>
                <a:gd name="T37" fmla="*/ 36 h 345"/>
                <a:gd name="T38" fmla="*/ 67 w 425"/>
                <a:gd name="T39" fmla="*/ 32 h 345"/>
                <a:gd name="T40" fmla="*/ 66 w 425"/>
                <a:gd name="T41" fmla="*/ 27 h 345"/>
                <a:gd name="T42" fmla="*/ 62 w 425"/>
                <a:gd name="T43" fmla="*/ 24 h 345"/>
                <a:gd name="T44" fmla="*/ 45 w 425"/>
                <a:gd name="T45" fmla="*/ 22 h 345"/>
                <a:gd name="T46" fmla="*/ 14 w 425"/>
                <a:gd name="T47" fmla="*/ 26 h 345"/>
                <a:gd name="T48" fmla="*/ 0 w 425"/>
                <a:gd name="T49" fmla="*/ 22 h 345"/>
                <a:gd name="T50" fmla="*/ 1 w 425"/>
                <a:gd name="T51" fmla="*/ 15 h 345"/>
                <a:gd name="T52" fmla="*/ 12 w 425"/>
                <a:gd name="T53" fmla="*/ 7 h 345"/>
                <a:gd name="T54" fmla="*/ 20 w 425"/>
                <a:gd name="T55" fmla="*/ 4 h 345"/>
                <a:gd name="T56" fmla="*/ 29 w 425"/>
                <a:gd name="T57" fmla="*/ 2 h 345"/>
                <a:gd name="T58" fmla="*/ 29 w 425"/>
                <a:gd name="T59" fmla="*/ 2 h 345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425"/>
                <a:gd name="T91" fmla="*/ 0 h 345"/>
                <a:gd name="T92" fmla="*/ 425 w 425"/>
                <a:gd name="T93" fmla="*/ 345 h 345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425" h="345">
                  <a:moveTo>
                    <a:pt x="117" y="7"/>
                  </a:moveTo>
                  <a:lnTo>
                    <a:pt x="225" y="0"/>
                  </a:lnTo>
                  <a:lnTo>
                    <a:pt x="332" y="27"/>
                  </a:lnTo>
                  <a:lnTo>
                    <a:pt x="377" y="69"/>
                  </a:lnTo>
                  <a:lnTo>
                    <a:pt x="410" y="135"/>
                  </a:lnTo>
                  <a:lnTo>
                    <a:pt x="425" y="209"/>
                  </a:lnTo>
                  <a:lnTo>
                    <a:pt x="418" y="271"/>
                  </a:lnTo>
                  <a:lnTo>
                    <a:pt x="396" y="293"/>
                  </a:lnTo>
                  <a:lnTo>
                    <a:pt x="362" y="296"/>
                  </a:lnTo>
                  <a:lnTo>
                    <a:pt x="282" y="314"/>
                  </a:lnTo>
                  <a:lnTo>
                    <a:pt x="218" y="345"/>
                  </a:lnTo>
                  <a:lnTo>
                    <a:pt x="173" y="335"/>
                  </a:lnTo>
                  <a:lnTo>
                    <a:pt x="158" y="292"/>
                  </a:lnTo>
                  <a:lnTo>
                    <a:pt x="177" y="221"/>
                  </a:lnTo>
                  <a:lnTo>
                    <a:pt x="176" y="200"/>
                  </a:lnTo>
                  <a:lnTo>
                    <a:pt x="161" y="181"/>
                  </a:lnTo>
                  <a:lnTo>
                    <a:pt x="138" y="141"/>
                  </a:lnTo>
                  <a:lnTo>
                    <a:pt x="149" y="137"/>
                  </a:lnTo>
                  <a:lnTo>
                    <a:pt x="215" y="142"/>
                  </a:lnTo>
                  <a:lnTo>
                    <a:pt x="268" y="125"/>
                  </a:lnTo>
                  <a:lnTo>
                    <a:pt x="267" y="105"/>
                  </a:lnTo>
                  <a:lnTo>
                    <a:pt x="249" y="93"/>
                  </a:lnTo>
                  <a:lnTo>
                    <a:pt x="181" y="88"/>
                  </a:lnTo>
                  <a:lnTo>
                    <a:pt x="58" y="104"/>
                  </a:lnTo>
                  <a:lnTo>
                    <a:pt x="0" y="88"/>
                  </a:lnTo>
                  <a:lnTo>
                    <a:pt x="5" y="58"/>
                  </a:lnTo>
                  <a:lnTo>
                    <a:pt x="51" y="27"/>
                  </a:lnTo>
                  <a:lnTo>
                    <a:pt x="83" y="14"/>
                  </a:lnTo>
                  <a:lnTo>
                    <a:pt x="117" y="7"/>
                  </a:lnTo>
                  <a:close/>
                </a:path>
              </a:pathLst>
            </a:custGeom>
            <a:solidFill>
              <a:srgbClr val="A6797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14" name="Freeform 35"/>
            <p:cNvSpPr>
              <a:spLocks/>
            </p:cNvSpPr>
            <p:nvPr/>
          </p:nvSpPr>
          <p:spPr bwMode="auto">
            <a:xfrm>
              <a:off x="3159" y="2889"/>
              <a:ext cx="134" cy="155"/>
            </a:xfrm>
            <a:custGeom>
              <a:avLst/>
              <a:gdLst>
                <a:gd name="T0" fmla="*/ 31 w 267"/>
                <a:gd name="T1" fmla="*/ 15 h 311"/>
                <a:gd name="T2" fmla="*/ 31 w 267"/>
                <a:gd name="T3" fmla="*/ 47 h 311"/>
                <a:gd name="T4" fmla="*/ 35 w 267"/>
                <a:gd name="T5" fmla="*/ 50 h 311"/>
                <a:gd name="T6" fmla="*/ 40 w 267"/>
                <a:gd name="T7" fmla="*/ 51 h 311"/>
                <a:gd name="T8" fmla="*/ 51 w 267"/>
                <a:gd name="T9" fmla="*/ 49 h 311"/>
                <a:gd name="T10" fmla="*/ 63 w 267"/>
                <a:gd name="T11" fmla="*/ 52 h 311"/>
                <a:gd name="T12" fmla="*/ 67 w 267"/>
                <a:gd name="T13" fmla="*/ 61 h 311"/>
                <a:gd name="T14" fmla="*/ 65 w 267"/>
                <a:gd name="T15" fmla="*/ 71 h 311"/>
                <a:gd name="T16" fmla="*/ 55 w 267"/>
                <a:gd name="T17" fmla="*/ 77 h 311"/>
                <a:gd name="T18" fmla="*/ 28 w 267"/>
                <a:gd name="T19" fmla="*/ 77 h 311"/>
                <a:gd name="T20" fmla="*/ 7 w 267"/>
                <a:gd name="T21" fmla="*/ 62 h 311"/>
                <a:gd name="T22" fmla="*/ 0 w 267"/>
                <a:gd name="T23" fmla="*/ 39 h 311"/>
                <a:gd name="T24" fmla="*/ 2 w 267"/>
                <a:gd name="T25" fmla="*/ 13 h 311"/>
                <a:gd name="T26" fmla="*/ 4 w 267"/>
                <a:gd name="T27" fmla="*/ 7 h 311"/>
                <a:gd name="T28" fmla="*/ 8 w 267"/>
                <a:gd name="T29" fmla="*/ 3 h 311"/>
                <a:gd name="T30" fmla="*/ 18 w 267"/>
                <a:gd name="T31" fmla="*/ 0 h 311"/>
                <a:gd name="T32" fmla="*/ 27 w 267"/>
                <a:gd name="T33" fmla="*/ 4 h 311"/>
                <a:gd name="T34" fmla="*/ 31 w 267"/>
                <a:gd name="T35" fmla="*/ 15 h 311"/>
                <a:gd name="T36" fmla="*/ 31 w 267"/>
                <a:gd name="T37" fmla="*/ 15 h 31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67"/>
                <a:gd name="T58" fmla="*/ 0 h 311"/>
                <a:gd name="T59" fmla="*/ 267 w 267"/>
                <a:gd name="T60" fmla="*/ 311 h 311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67" h="311">
                  <a:moveTo>
                    <a:pt x="123" y="61"/>
                  </a:moveTo>
                  <a:lnTo>
                    <a:pt x="121" y="188"/>
                  </a:lnTo>
                  <a:lnTo>
                    <a:pt x="139" y="202"/>
                  </a:lnTo>
                  <a:lnTo>
                    <a:pt x="160" y="205"/>
                  </a:lnTo>
                  <a:lnTo>
                    <a:pt x="203" y="198"/>
                  </a:lnTo>
                  <a:lnTo>
                    <a:pt x="249" y="211"/>
                  </a:lnTo>
                  <a:lnTo>
                    <a:pt x="267" y="246"/>
                  </a:lnTo>
                  <a:lnTo>
                    <a:pt x="259" y="286"/>
                  </a:lnTo>
                  <a:lnTo>
                    <a:pt x="218" y="311"/>
                  </a:lnTo>
                  <a:lnTo>
                    <a:pt x="112" y="310"/>
                  </a:lnTo>
                  <a:lnTo>
                    <a:pt x="27" y="251"/>
                  </a:lnTo>
                  <a:lnTo>
                    <a:pt x="0" y="156"/>
                  </a:lnTo>
                  <a:lnTo>
                    <a:pt x="8" y="54"/>
                  </a:lnTo>
                  <a:lnTo>
                    <a:pt x="16" y="30"/>
                  </a:lnTo>
                  <a:lnTo>
                    <a:pt x="30" y="12"/>
                  </a:lnTo>
                  <a:lnTo>
                    <a:pt x="70" y="0"/>
                  </a:lnTo>
                  <a:lnTo>
                    <a:pt x="106" y="18"/>
                  </a:lnTo>
                  <a:lnTo>
                    <a:pt x="123" y="61"/>
                  </a:lnTo>
                  <a:close/>
                </a:path>
              </a:pathLst>
            </a:custGeom>
            <a:solidFill>
              <a:srgbClr val="FFD9D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15" name="Freeform 36"/>
            <p:cNvSpPr>
              <a:spLocks/>
            </p:cNvSpPr>
            <p:nvPr/>
          </p:nvSpPr>
          <p:spPr bwMode="auto">
            <a:xfrm>
              <a:off x="2944" y="2599"/>
              <a:ext cx="140" cy="247"/>
            </a:xfrm>
            <a:custGeom>
              <a:avLst/>
              <a:gdLst>
                <a:gd name="T0" fmla="*/ 62 w 280"/>
                <a:gd name="T1" fmla="*/ 118 h 494"/>
                <a:gd name="T2" fmla="*/ 49 w 280"/>
                <a:gd name="T3" fmla="*/ 122 h 494"/>
                <a:gd name="T4" fmla="*/ 36 w 280"/>
                <a:gd name="T5" fmla="*/ 124 h 494"/>
                <a:gd name="T6" fmla="*/ 23 w 280"/>
                <a:gd name="T7" fmla="*/ 122 h 494"/>
                <a:gd name="T8" fmla="*/ 11 w 280"/>
                <a:gd name="T9" fmla="*/ 116 h 494"/>
                <a:gd name="T10" fmla="*/ 5 w 280"/>
                <a:gd name="T11" fmla="*/ 108 h 494"/>
                <a:gd name="T12" fmla="*/ 2 w 280"/>
                <a:gd name="T13" fmla="*/ 98 h 494"/>
                <a:gd name="T14" fmla="*/ 2 w 280"/>
                <a:gd name="T15" fmla="*/ 93 h 494"/>
                <a:gd name="T16" fmla="*/ 2 w 280"/>
                <a:gd name="T17" fmla="*/ 88 h 494"/>
                <a:gd name="T18" fmla="*/ 2 w 280"/>
                <a:gd name="T19" fmla="*/ 78 h 494"/>
                <a:gd name="T20" fmla="*/ 0 w 280"/>
                <a:gd name="T21" fmla="*/ 36 h 494"/>
                <a:gd name="T22" fmla="*/ 3 w 280"/>
                <a:gd name="T23" fmla="*/ 29 h 494"/>
                <a:gd name="T24" fmla="*/ 8 w 280"/>
                <a:gd name="T25" fmla="*/ 23 h 494"/>
                <a:gd name="T26" fmla="*/ 17 w 280"/>
                <a:gd name="T27" fmla="*/ 10 h 494"/>
                <a:gd name="T28" fmla="*/ 20 w 280"/>
                <a:gd name="T29" fmla="*/ 5 h 494"/>
                <a:gd name="T30" fmla="*/ 24 w 280"/>
                <a:gd name="T31" fmla="*/ 1 h 494"/>
                <a:gd name="T32" fmla="*/ 34 w 280"/>
                <a:gd name="T33" fmla="*/ 0 h 494"/>
                <a:gd name="T34" fmla="*/ 42 w 280"/>
                <a:gd name="T35" fmla="*/ 7 h 494"/>
                <a:gd name="T36" fmla="*/ 43 w 280"/>
                <a:gd name="T37" fmla="*/ 18 h 494"/>
                <a:gd name="T38" fmla="*/ 40 w 280"/>
                <a:gd name="T39" fmla="*/ 25 h 494"/>
                <a:gd name="T40" fmla="*/ 34 w 280"/>
                <a:gd name="T41" fmla="*/ 32 h 494"/>
                <a:gd name="T42" fmla="*/ 23 w 280"/>
                <a:gd name="T43" fmla="*/ 46 h 494"/>
                <a:gd name="T44" fmla="*/ 23 w 280"/>
                <a:gd name="T45" fmla="*/ 50 h 494"/>
                <a:gd name="T46" fmla="*/ 23 w 280"/>
                <a:gd name="T47" fmla="*/ 54 h 494"/>
                <a:gd name="T48" fmla="*/ 26 w 280"/>
                <a:gd name="T49" fmla="*/ 61 h 494"/>
                <a:gd name="T50" fmla="*/ 31 w 280"/>
                <a:gd name="T51" fmla="*/ 76 h 494"/>
                <a:gd name="T52" fmla="*/ 27 w 280"/>
                <a:gd name="T53" fmla="*/ 92 h 494"/>
                <a:gd name="T54" fmla="*/ 33 w 280"/>
                <a:gd name="T55" fmla="*/ 95 h 494"/>
                <a:gd name="T56" fmla="*/ 39 w 280"/>
                <a:gd name="T57" fmla="*/ 95 h 494"/>
                <a:gd name="T58" fmla="*/ 51 w 280"/>
                <a:gd name="T59" fmla="*/ 92 h 494"/>
                <a:gd name="T60" fmla="*/ 62 w 280"/>
                <a:gd name="T61" fmla="*/ 92 h 494"/>
                <a:gd name="T62" fmla="*/ 70 w 280"/>
                <a:gd name="T63" fmla="*/ 99 h 494"/>
                <a:gd name="T64" fmla="*/ 70 w 280"/>
                <a:gd name="T65" fmla="*/ 110 h 494"/>
                <a:gd name="T66" fmla="*/ 67 w 280"/>
                <a:gd name="T67" fmla="*/ 114 h 494"/>
                <a:gd name="T68" fmla="*/ 62 w 280"/>
                <a:gd name="T69" fmla="*/ 118 h 494"/>
                <a:gd name="T70" fmla="*/ 62 w 280"/>
                <a:gd name="T71" fmla="*/ 118 h 49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80"/>
                <a:gd name="T109" fmla="*/ 0 h 494"/>
                <a:gd name="T110" fmla="*/ 280 w 280"/>
                <a:gd name="T111" fmla="*/ 494 h 49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80" h="494">
                  <a:moveTo>
                    <a:pt x="248" y="471"/>
                  </a:moveTo>
                  <a:lnTo>
                    <a:pt x="197" y="488"/>
                  </a:lnTo>
                  <a:lnTo>
                    <a:pt x="144" y="494"/>
                  </a:lnTo>
                  <a:lnTo>
                    <a:pt x="93" y="487"/>
                  </a:lnTo>
                  <a:lnTo>
                    <a:pt x="44" y="463"/>
                  </a:lnTo>
                  <a:lnTo>
                    <a:pt x="17" y="431"/>
                  </a:lnTo>
                  <a:lnTo>
                    <a:pt x="8" y="392"/>
                  </a:lnTo>
                  <a:lnTo>
                    <a:pt x="8" y="371"/>
                  </a:lnTo>
                  <a:lnTo>
                    <a:pt x="8" y="350"/>
                  </a:lnTo>
                  <a:lnTo>
                    <a:pt x="9" y="310"/>
                  </a:lnTo>
                  <a:lnTo>
                    <a:pt x="0" y="141"/>
                  </a:lnTo>
                  <a:lnTo>
                    <a:pt x="11" y="113"/>
                  </a:lnTo>
                  <a:lnTo>
                    <a:pt x="30" y="90"/>
                  </a:lnTo>
                  <a:lnTo>
                    <a:pt x="65" y="40"/>
                  </a:lnTo>
                  <a:lnTo>
                    <a:pt x="78" y="17"/>
                  </a:lnTo>
                  <a:lnTo>
                    <a:pt x="95" y="3"/>
                  </a:lnTo>
                  <a:lnTo>
                    <a:pt x="136" y="0"/>
                  </a:lnTo>
                  <a:lnTo>
                    <a:pt x="169" y="25"/>
                  </a:lnTo>
                  <a:lnTo>
                    <a:pt x="173" y="70"/>
                  </a:lnTo>
                  <a:lnTo>
                    <a:pt x="158" y="98"/>
                  </a:lnTo>
                  <a:lnTo>
                    <a:pt x="133" y="126"/>
                  </a:lnTo>
                  <a:lnTo>
                    <a:pt x="92" y="183"/>
                  </a:lnTo>
                  <a:lnTo>
                    <a:pt x="91" y="200"/>
                  </a:lnTo>
                  <a:lnTo>
                    <a:pt x="92" y="216"/>
                  </a:lnTo>
                  <a:lnTo>
                    <a:pt x="102" y="243"/>
                  </a:lnTo>
                  <a:lnTo>
                    <a:pt x="122" y="303"/>
                  </a:lnTo>
                  <a:lnTo>
                    <a:pt x="108" y="368"/>
                  </a:lnTo>
                  <a:lnTo>
                    <a:pt x="130" y="378"/>
                  </a:lnTo>
                  <a:lnTo>
                    <a:pt x="155" y="380"/>
                  </a:lnTo>
                  <a:lnTo>
                    <a:pt x="203" y="366"/>
                  </a:lnTo>
                  <a:lnTo>
                    <a:pt x="249" y="366"/>
                  </a:lnTo>
                  <a:lnTo>
                    <a:pt x="277" y="396"/>
                  </a:lnTo>
                  <a:lnTo>
                    <a:pt x="280" y="437"/>
                  </a:lnTo>
                  <a:lnTo>
                    <a:pt x="268" y="456"/>
                  </a:lnTo>
                  <a:lnTo>
                    <a:pt x="248" y="471"/>
                  </a:lnTo>
                  <a:close/>
                </a:path>
              </a:pathLst>
            </a:custGeom>
            <a:solidFill>
              <a:srgbClr val="FFD9D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16" name="Freeform 37"/>
            <p:cNvSpPr>
              <a:spLocks/>
            </p:cNvSpPr>
            <p:nvPr/>
          </p:nvSpPr>
          <p:spPr bwMode="auto">
            <a:xfrm>
              <a:off x="2856" y="2534"/>
              <a:ext cx="187" cy="659"/>
            </a:xfrm>
            <a:custGeom>
              <a:avLst/>
              <a:gdLst>
                <a:gd name="T0" fmla="*/ 49 w 375"/>
                <a:gd name="T1" fmla="*/ 15 h 1317"/>
                <a:gd name="T2" fmla="*/ 50 w 375"/>
                <a:gd name="T3" fmla="*/ 53 h 1317"/>
                <a:gd name="T4" fmla="*/ 54 w 375"/>
                <a:gd name="T5" fmla="*/ 102 h 1317"/>
                <a:gd name="T6" fmla="*/ 56 w 375"/>
                <a:gd name="T7" fmla="*/ 149 h 1317"/>
                <a:gd name="T8" fmla="*/ 53 w 375"/>
                <a:gd name="T9" fmla="*/ 179 h 1317"/>
                <a:gd name="T10" fmla="*/ 45 w 375"/>
                <a:gd name="T11" fmla="*/ 198 h 1317"/>
                <a:gd name="T12" fmla="*/ 36 w 375"/>
                <a:gd name="T13" fmla="*/ 217 h 1317"/>
                <a:gd name="T14" fmla="*/ 29 w 375"/>
                <a:gd name="T15" fmla="*/ 257 h 1317"/>
                <a:gd name="T16" fmla="*/ 30 w 375"/>
                <a:gd name="T17" fmla="*/ 264 h 1317"/>
                <a:gd name="T18" fmla="*/ 34 w 375"/>
                <a:gd name="T19" fmla="*/ 272 h 1317"/>
                <a:gd name="T20" fmla="*/ 39 w 375"/>
                <a:gd name="T21" fmla="*/ 280 h 1317"/>
                <a:gd name="T22" fmla="*/ 46 w 375"/>
                <a:gd name="T23" fmla="*/ 287 h 1317"/>
                <a:gd name="T24" fmla="*/ 54 w 375"/>
                <a:gd name="T25" fmla="*/ 293 h 1317"/>
                <a:gd name="T26" fmla="*/ 62 w 375"/>
                <a:gd name="T27" fmla="*/ 297 h 1317"/>
                <a:gd name="T28" fmla="*/ 69 w 375"/>
                <a:gd name="T29" fmla="*/ 301 h 1317"/>
                <a:gd name="T30" fmla="*/ 76 w 375"/>
                <a:gd name="T31" fmla="*/ 301 h 1317"/>
                <a:gd name="T32" fmla="*/ 88 w 375"/>
                <a:gd name="T33" fmla="*/ 305 h 1317"/>
                <a:gd name="T34" fmla="*/ 93 w 375"/>
                <a:gd name="T35" fmla="*/ 314 h 1317"/>
                <a:gd name="T36" fmla="*/ 91 w 375"/>
                <a:gd name="T37" fmla="*/ 323 h 1317"/>
                <a:gd name="T38" fmla="*/ 82 w 375"/>
                <a:gd name="T39" fmla="*/ 330 h 1317"/>
                <a:gd name="T40" fmla="*/ 63 w 375"/>
                <a:gd name="T41" fmla="*/ 327 h 1317"/>
                <a:gd name="T42" fmla="*/ 46 w 375"/>
                <a:gd name="T43" fmla="*/ 319 h 1317"/>
                <a:gd name="T44" fmla="*/ 23 w 375"/>
                <a:gd name="T45" fmla="*/ 304 h 1317"/>
                <a:gd name="T46" fmla="*/ 8 w 375"/>
                <a:gd name="T47" fmla="*/ 288 h 1317"/>
                <a:gd name="T48" fmla="*/ 1 w 375"/>
                <a:gd name="T49" fmla="*/ 270 h 1317"/>
                <a:gd name="T50" fmla="*/ 0 w 375"/>
                <a:gd name="T51" fmla="*/ 251 h 1317"/>
                <a:gd name="T52" fmla="*/ 3 w 375"/>
                <a:gd name="T53" fmla="*/ 231 h 1317"/>
                <a:gd name="T54" fmla="*/ 10 w 375"/>
                <a:gd name="T55" fmla="*/ 211 h 1317"/>
                <a:gd name="T56" fmla="*/ 14 w 375"/>
                <a:gd name="T57" fmla="*/ 200 h 1317"/>
                <a:gd name="T58" fmla="*/ 18 w 375"/>
                <a:gd name="T59" fmla="*/ 190 h 1317"/>
                <a:gd name="T60" fmla="*/ 27 w 375"/>
                <a:gd name="T61" fmla="*/ 168 h 1317"/>
                <a:gd name="T62" fmla="*/ 30 w 375"/>
                <a:gd name="T63" fmla="*/ 154 h 1317"/>
                <a:gd name="T64" fmla="*/ 29 w 375"/>
                <a:gd name="T65" fmla="*/ 139 h 1317"/>
                <a:gd name="T66" fmla="*/ 24 w 375"/>
                <a:gd name="T67" fmla="*/ 109 h 1317"/>
                <a:gd name="T68" fmla="*/ 20 w 375"/>
                <a:gd name="T69" fmla="*/ 14 h 1317"/>
                <a:gd name="T70" fmla="*/ 22 w 375"/>
                <a:gd name="T71" fmla="*/ 8 h 1317"/>
                <a:gd name="T72" fmla="*/ 25 w 375"/>
                <a:gd name="T73" fmla="*/ 4 h 1317"/>
                <a:gd name="T74" fmla="*/ 29 w 375"/>
                <a:gd name="T75" fmla="*/ 1 h 1317"/>
                <a:gd name="T76" fmla="*/ 35 w 375"/>
                <a:gd name="T77" fmla="*/ 0 h 1317"/>
                <a:gd name="T78" fmla="*/ 44 w 375"/>
                <a:gd name="T79" fmla="*/ 4 h 1317"/>
                <a:gd name="T80" fmla="*/ 49 w 375"/>
                <a:gd name="T81" fmla="*/ 15 h 1317"/>
                <a:gd name="T82" fmla="*/ 49 w 375"/>
                <a:gd name="T83" fmla="*/ 15 h 131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375"/>
                <a:gd name="T127" fmla="*/ 0 h 1317"/>
                <a:gd name="T128" fmla="*/ 375 w 375"/>
                <a:gd name="T129" fmla="*/ 1317 h 1317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375" h="1317">
                  <a:moveTo>
                    <a:pt x="196" y="58"/>
                  </a:moveTo>
                  <a:lnTo>
                    <a:pt x="203" y="210"/>
                  </a:lnTo>
                  <a:lnTo>
                    <a:pt x="218" y="408"/>
                  </a:lnTo>
                  <a:lnTo>
                    <a:pt x="227" y="596"/>
                  </a:lnTo>
                  <a:lnTo>
                    <a:pt x="214" y="716"/>
                  </a:lnTo>
                  <a:lnTo>
                    <a:pt x="180" y="792"/>
                  </a:lnTo>
                  <a:lnTo>
                    <a:pt x="147" y="867"/>
                  </a:lnTo>
                  <a:lnTo>
                    <a:pt x="116" y="1027"/>
                  </a:lnTo>
                  <a:lnTo>
                    <a:pt x="122" y="1056"/>
                  </a:lnTo>
                  <a:lnTo>
                    <a:pt x="137" y="1087"/>
                  </a:lnTo>
                  <a:lnTo>
                    <a:pt x="159" y="1117"/>
                  </a:lnTo>
                  <a:lnTo>
                    <a:pt x="186" y="1145"/>
                  </a:lnTo>
                  <a:lnTo>
                    <a:pt x="216" y="1169"/>
                  </a:lnTo>
                  <a:lnTo>
                    <a:pt x="248" y="1188"/>
                  </a:lnTo>
                  <a:lnTo>
                    <a:pt x="278" y="1201"/>
                  </a:lnTo>
                  <a:lnTo>
                    <a:pt x="306" y="1204"/>
                  </a:lnTo>
                  <a:lnTo>
                    <a:pt x="355" y="1218"/>
                  </a:lnTo>
                  <a:lnTo>
                    <a:pt x="375" y="1253"/>
                  </a:lnTo>
                  <a:lnTo>
                    <a:pt x="366" y="1291"/>
                  </a:lnTo>
                  <a:lnTo>
                    <a:pt x="328" y="1317"/>
                  </a:lnTo>
                  <a:lnTo>
                    <a:pt x="255" y="1308"/>
                  </a:lnTo>
                  <a:lnTo>
                    <a:pt x="186" y="1274"/>
                  </a:lnTo>
                  <a:lnTo>
                    <a:pt x="92" y="1216"/>
                  </a:lnTo>
                  <a:lnTo>
                    <a:pt x="34" y="1151"/>
                  </a:lnTo>
                  <a:lnTo>
                    <a:pt x="5" y="1080"/>
                  </a:lnTo>
                  <a:lnTo>
                    <a:pt x="0" y="1004"/>
                  </a:lnTo>
                  <a:lnTo>
                    <a:pt x="14" y="924"/>
                  </a:lnTo>
                  <a:lnTo>
                    <a:pt x="41" y="841"/>
                  </a:lnTo>
                  <a:lnTo>
                    <a:pt x="57" y="800"/>
                  </a:lnTo>
                  <a:lnTo>
                    <a:pt x="75" y="757"/>
                  </a:lnTo>
                  <a:lnTo>
                    <a:pt x="110" y="672"/>
                  </a:lnTo>
                  <a:lnTo>
                    <a:pt x="123" y="613"/>
                  </a:lnTo>
                  <a:lnTo>
                    <a:pt x="119" y="554"/>
                  </a:lnTo>
                  <a:lnTo>
                    <a:pt x="96" y="436"/>
                  </a:lnTo>
                  <a:lnTo>
                    <a:pt x="82" y="56"/>
                  </a:lnTo>
                  <a:lnTo>
                    <a:pt x="88" y="31"/>
                  </a:lnTo>
                  <a:lnTo>
                    <a:pt x="101" y="14"/>
                  </a:lnTo>
                  <a:lnTo>
                    <a:pt x="119" y="3"/>
                  </a:lnTo>
                  <a:lnTo>
                    <a:pt x="140" y="0"/>
                  </a:lnTo>
                  <a:lnTo>
                    <a:pt x="179" y="15"/>
                  </a:lnTo>
                  <a:lnTo>
                    <a:pt x="196" y="58"/>
                  </a:lnTo>
                  <a:close/>
                </a:path>
              </a:pathLst>
            </a:custGeom>
            <a:solidFill>
              <a:srgbClr val="FFD9D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17" name="Freeform 38"/>
            <p:cNvSpPr>
              <a:spLocks/>
            </p:cNvSpPr>
            <p:nvPr/>
          </p:nvSpPr>
          <p:spPr bwMode="auto">
            <a:xfrm>
              <a:off x="2805" y="2643"/>
              <a:ext cx="133" cy="174"/>
            </a:xfrm>
            <a:custGeom>
              <a:avLst/>
              <a:gdLst>
                <a:gd name="T0" fmla="*/ 28 w 267"/>
                <a:gd name="T1" fmla="*/ 11 h 347"/>
                <a:gd name="T2" fmla="*/ 32 w 267"/>
                <a:gd name="T3" fmla="*/ 22 h 347"/>
                <a:gd name="T4" fmla="*/ 36 w 267"/>
                <a:gd name="T5" fmla="*/ 30 h 347"/>
                <a:gd name="T6" fmla="*/ 41 w 267"/>
                <a:gd name="T7" fmla="*/ 39 h 347"/>
                <a:gd name="T8" fmla="*/ 50 w 267"/>
                <a:gd name="T9" fmla="*/ 32 h 347"/>
                <a:gd name="T10" fmla="*/ 60 w 267"/>
                <a:gd name="T11" fmla="*/ 34 h 347"/>
                <a:gd name="T12" fmla="*/ 66 w 267"/>
                <a:gd name="T13" fmla="*/ 42 h 347"/>
                <a:gd name="T14" fmla="*/ 65 w 267"/>
                <a:gd name="T15" fmla="*/ 54 h 347"/>
                <a:gd name="T16" fmla="*/ 59 w 267"/>
                <a:gd name="T17" fmla="*/ 78 h 347"/>
                <a:gd name="T18" fmla="*/ 53 w 267"/>
                <a:gd name="T19" fmla="*/ 85 h 347"/>
                <a:gd name="T20" fmla="*/ 47 w 267"/>
                <a:gd name="T21" fmla="*/ 87 h 347"/>
                <a:gd name="T22" fmla="*/ 34 w 267"/>
                <a:gd name="T23" fmla="*/ 78 h 347"/>
                <a:gd name="T24" fmla="*/ 22 w 267"/>
                <a:gd name="T25" fmla="*/ 62 h 347"/>
                <a:gd name="T26" fmla="*/ 15 w 267"/>
                <a:gd name="T27" fmla="*/ 49 h 347"/>
                <a:gd name="T28" fmla="*/ 6 w 267"/>
                <a:gd name="T29" fmla="*/ 33 h 347"/>
                <a:gd name="T30" fmla="*/ 0 w 267"/>
                <a:gd name="T31" fmla="*/ 17 h 347"/>
                <a:gd name="T32" fmla="*/ 2 w 267"/>
                <a:gd name="T33" fmla="*/ 6 h 347"/>
                <a:gd name="T34" fmla="*/ 10 w 267"/>
                <a:gd name="T35" fmla="*/ 0 h 347"/>
                <a:gd name="T36" fmla="*/ 20 w 267"/>
                <a:gd name="T37" fmla="*/ 2 h 347"/>
                <a:gd name="T38" fmla="*/ 28 w 267"/>
                <a:gd name="T39" fmla="*/ 11 h 347"/>
                <a:gd name="T40" fmla="*/ 28 w 267"/>
                <a:gd name="T41" fmla="*/ 11 h 34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67"/>
                <a:gd name="T64" fmla="*/ 0 h 347"/>
                <a:gd name="T65" fmla="*/ 267 w 267"/>
                <a:gd name="T66" fmla="*/ 347 h 347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67" h="347">
                  <a:moveTo>
                    <a:pt x="112" y="43"/>
                  </a:moveTo>
                  <a:lnTo>
                    <a:pt x="130" y="87"/>
                  </a:lnTo>
                  <a:lnTo>
                    <a:pt x="147" y="120"/>
                  </a:lnTo>
                  <a:lnTo>
                    <a:pt x="164" y="154"/>
                  </a:lnTo>
                  <a:lnTo>
                    <a:pt x="200" y="128"/>
                  </a:lnTo>
                  <a:lnTo>
                    <a:pt x="241" y="135"/>
                  </a:lnTo>
                  <a:lnTo>
                    <a:pt x="267" y="166"/>
                  </a:lnTo>
                  <a:lnTo>
                    <a:pt x="261" y="214"/>
                  </a:lnTo>
                  <a:lnTo>
                    <a:pt x="239" y="309"/>
                  </a:lnTo>
                  <a:lnTo>
                    <a:pt x="214" y="340"/>
                  </a:lnTo>
                  <a:lnTo>
                    <a:pt x="189" y="347"/>
                  </a:lnTo>
                  <a:lnTo>
                    <a:pt x="136" y="312"/>
                  </a:lnTo>
                  <a:lnTo>
                    <a:pt x="91" y="247"/>
                  </a:lnTo>
                  <a:lnTo>
                    <a:pt x="61" y="194"/>
                  </a:lnTo>
                  <a:lnTo>
                    <a:pt x="26" y="132"/>
                  </a:lnTo>
                  <a:lnTo>
                    <a:pt x="0" y="68"/>
                  </a:lnTo>
                  <a:lnTo>
                    <a:pt x="9" y="22"/>
                  </a:lnTo>
                  <a:lnTo>
                    <a:pt x="43" y="0"/>
                  </a:lnTo>
                  <a:lnTo>
                    <a:pt x="82" y="5"/>
                  </a:lnTo>
                  <a:lnTo>
                    <a:pt x="112" y="43"/>
                  </a:lnTo>
                  <a:close/>
                </a:path>
              </a:pathLst>
            </a:custGeom>
            <a:solidFill>
              <a:srgbClr val="FFD9D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18" name="Freeform 39"/>
            <p:cNvSpPr>
              <a:spLocks/>
            </p:cNvSpPr>
            <p:nvPr/>
          </p:nvSpPr>
          <p:spPr bwMode="auto">
            <a:xfrm>
              <a:off x="3033" y="2493"/>
              <a:ext cx="324" cy="165"/>
            </a:xfrm>
            <a:custGeom>
              <a:avLst/>
              <a:gdLst>
                <a:gd name="T0" fmla="*/ 118 w 648"/>
                <a:gd name="T1" fmla="*/ 23 h 329"/>
                <a:gd name="T2" fmla="*/ 134 w 648"/>
                <a:gd name="T3" fmla="*/ 23 h 329"/>
                <a:gd name="T4" fmla="*/ 149 w 648"/>
                <a:gd name="T5" fmla="*/ 30 h 329"/>
                <a:gd name="T6" fmla="*/ 159 w 648"/>
                <a:gd name="T7" fmla="*/ 43 h 329"/>
                <a:gd name="T8" fmla="*/ 162 w 648"/>
                <a:gd name="T9" fmla="*/ 59 h 329"/>
                <a:gd name="T10" fmla="*/ 160 w 648"/>
                <a:gd name="T11" fmla="*/ 67 h 329"/>
                <a:gd name="T12" fmla="*/ 155 w 648"/>
                <a:gd name="T13" fmla="*/ 72 h 329"/>
                <a:gd name="T14" fmla="*/ 148 w 648"/>
                <a:gd name="T15" fmla="*/ 76 h 329"/>
                <a:gd name="T16" fmla="*/ 140 w 648"/>
                <a:gd name="T17" fmla="*/ 79 h 329"/>
                <a:gd name="T18" fmla="*/ 107 w 648"/>
                <a:gd name="T19" fmla="*/ 83 h 329"/>
                <a:gd name="T20" fmla="*/ 90 w 648"/>
                <a:gd name="T21" fmla="*/ 79 h 329"/>
                <a:gd name="T22" fmla="*/ 73 w 648"/>
                <a:gd name="T23" fmla="*/ 75 h 329"/>
                <a:gd name="T24" fmla="*/ 43 w 648"/>
                <a:gd name="T25" fmla="*/ 76 h 329"/>
                <a:gd name="T26" fmla="*/ 14 w 648"/>
                <a:gd name="T27" fmla="*/ 79 h 329"/>
                <a:gd name="T28" fmla="*/ 6 w 648"/>
                <a:gd name="T29" fmla="*/ 77 h 329"/>
                <a:gd name="T30" fmla="*/ 1 w 648"/>
                <a:gd name="T31" fmla="*/ 73 h 329"/>
                <a:gd name="T32" fmla="*/ 1 w 648"/>
                <a:gd name="T33" fmla="*/ 60 h 329"/>
                <a:gd name="T34" fmla="*/ 5 w 648"/>
                <a:gd name="T35" fmla="*/ 52 h 329"/>
                <a:gd name="T36" fmla="*/ 14 w 648"/>
                <a:gd name="T37" fmla="*/ 45 h 329"/>
                <a:gd name="T38" fmla="*/ 27 w 648"/>
                <a:gd name="T39" fmla="*/ 38 h 329"/>
                <a:gd name="T40" fmla="*/ 41 w 648"/>
                <a:gd name="T41" fmla="*/ 31 h 329"/>
                <a:gd name="T42" fmla="*/ 14 w 648"/>
                <a:gd name="T43" fmla="*/ 34 h 329"/>
                <a:gd name="T44" fmla="*/ 3 w 648"/>
                <a:gd name="T45" fmla="*/ 29 h 329"/>
                <a:gd name="T46" fmla="*/ 0 w 648"/>
                <a:gd name="T47" fmla="*/ 19 h 329"/>
                <a:gd name="T48" fmla="*/ 4 w 648"/>
                <a:gd name="T49" fmla="*/ 9 h 329"/>
                <a:gd name="T50" fmla="*/ 8 w 648"/>
                <a:gd name="T51" fmla="*/ 6 h 329"/>
                <a:gd name="T52" fmla="*/ 14 w 648"/>
                <a:gd name="T53" fmla="*/ 5 h 329"/>
                <a:gd name="T54" fmla="*/ 64 w 648"/>
                <a:gd name="T55" fmla="*/ 0 h 329"/>
                <a:gd name="T56" fmla="*/ 89 w 648"/>
                <a:gd name="T57" fmla="*/ 1 h 329"/>
                <a:gd name="T58" fmla="*/ 110 w 648"/>
                <a:gd name="T59" fmla="*/ 11 h 329"/>
                <a:gd name="T60" fmla="*/ 118 w 648"/>
                <a:gd name="T61" fmla="*/ 23 h 329"/>
                <a:gd name="T62" fmla="*/ 118 w 648"/>
                <a:gd name="T63" fmla="*/ 23 h 32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648"/>
                <a:gd name="T97" fmla="*/ 0 h 329"/>
                <a:gd name="T98" fmla="*/ 648 w 648"/>
                <a:gd name="T99" fmla="*/ 329 h 32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648" h="329">
                  <a:moveTo>
                    <a:pt x="470" y="92"/>
                  </a:moveTo>
                  <a:lnTo>
                    <a:pt x="535" y="89"/>
                  </a:lnTo>
                  <a:lnTo>
                    <a:pt x="593" y="119"/>
                  </a:lnTo>
                  <a:lnTo>
                    <a:pt x="636" y="171"/>
                  </a:lnTo>
                  <a:lnTo>
                    <a:pt x="648" y="236"/>
                  </a:lnTo>
                  <a:lnTo>
                    <a:pt x="638" y="265"/>
                  </a:lnTo>
                  <a:lnTo>
                    <a:pt x="619" y="287"/>
                  </a:lnTo>
                  <a:lnTo>
                    <a:pt x="592" y="303"/>
                  </a:lnTo>
                  <a:lnTo>
                    <a:pt x="559" y="315"/>
                  </a:lnTo>
                  <a:lnTo>
                    <a:pt x="428" y="329"/>
                  </a:lnTo>
                  <a:lnTo>
                    <a:pt x="359" y="316"/>
                  </a:lnTo>
                  <a:lnTo>
                    <a:pt x="291" y="300"/>
                  </a:lnTo>
                  <a:lnTo>
                    <a:pt x="173" y="302"/>
                  </a:lnTo>
                  <a:lnTo>
                    <a:pt x="54" y="313"/>
                  </a:lnTo>
                  <a:lnTo>
                    <a:pt x="22" y="307"/>
                  </a:lnTo>
                  <a:lnTo>
                    <a:pt x="3" y="292"/>
                  </a:lnTo>
                  <a:lnTo>
                    <a:pt x="1" y="237"/>
                  </a:lnTo>
                  <a:lnTo>
                    <a:pt x="20" y="208"/>
                  </a:lnTo>
                  <a:lnTo>
                    <a:pt x="57" y="179"/>
                  </a:lnTo>
                  <a:lnTo>
                    <a:pt x="106" y="150"/>
                  </a:lnTo>
                  <a:lnTo>
                    <a:pt x="165" y="124"/>
                  </a:lnTo>
                  <a:lnTo>
                    <a:pt x="54" y="133"/>
                  </a:lnTo>
                  <a:lnTo>
                    <a:pt x="13" y="114"/>
                  </a:lnTo>
                  <a:lnTo>
                    <a:pt x="0" y="76"/>
                  </a:lnTo>
                  <a:lnTo>
                    <a:pt x="14" y="36"/>
                  </a:lnTo>
                  <a:lnTo>
                    <a:pt x="32" y="24"/>
                  </a:lnTo>
                  <a:lnTo>
                    <a:pt x="56" y="20"/>
                  </a:lnTo>
                  <a:lnTo>
                    <a:pt x="254" y="0"/>
                  </a:lnTo>
                  <a:lnTo>
                    <a:pt x="354" y="2"/>
                  </a:lnTo>
                  <a:lnTo>
                    <a:pt x="441" y="41"/>
                  </a:lnTo>
                  <a:lnTo>
                    <a:pt x="470" y="92"/>
                  </a:lnTo>
                  <a:close/>
                </a:path>
              </a:pathLst>
            </a:custGeom>
            <a:solidFill>
              <a:srgbClr val="FFD9D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19" name="Freeform 40"/>
            <p:cNvSpPr>
              <a:spLocks/>
            </p:cNvSpPr>
            <p:nvPr/>
          </p:nvSpPr>
          <p:spPr bwMode="auto">
            <a:xfrm>
              <a:off x="3185" y="2592"/>
              <a:ext cx="4" cy="1"/>
            </a:xfrm>
            <a:custGeom>
              <a:avLst/>
              <a:gdLst>
                <a:gd name="T0" fmla="*/ 2 w 9"/>
                <a:gd name="T1" fmla="*/ 1 h 1"/>
                <a:gd name="T2" fmla="*/ 0 w 9"/>
                <a:gd name="T3" fmla="*/ 1 h 1"/>
                <a:gd name="T4" fmla="*/ 2 w 9"/>
                <a:gd name="T5" fmla="*/ 0 h 1"/>
                <a:gd name="T6" fmla="*/ 2 w 9"/>
                <a:gd name="T7" fmla="*/ 1 h 1"/>
                <a:gd name="T8" fmla="*/ 2 w 9"/>
                <a:gd name="T9" fmla="*/ 1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"/>
                <a:gd name="T16" fmla="*/ 0 h 1"/>
                <a:gd name="T17" fmla="*/ 9 w 9"/>
                <a:gd name="T18" fmla="*/ 1 h 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" h="1">
                  <a:moveTo>
                    <a:pt x="9" y="1"/>
                  </a:moveTo>
                  <a:lnTo>
                    <a:pt x="0" y="1"/>
                  </a:lnTo>
                  <a:lnTo>
                    <a:pt x="9" y="0"/>
                  </a:lnTo>
                  <a:lnTo>
                    <a:pt x="9" y="1"/>
                  </a:lnTo>
                  <a:close/>
                </a:path>
              </a:pathLst>
            </a:custGeom>
            <a:solidFill>
              <a:srgbClr val="FFD9D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20" name="Freeform 41"/>
            <p:cNvSpPr>
              <a:spLocks/>
            </p:cNvSpPr>
            <p:nvPr/>
          </p:nvSpPr>
          <p:spPr bwMode="auto">
            <a:xfrm>
              <a:off x="3066" y="2700"/>
              <a:ext cx="301" cy="128"/>
            </a:xfrm>
            <a:custGeom>
              <a:avLst/>
              <a:gdLst>
                <a:gd name="T0" fmla="*/ 7 w 601"/>
                <a:gd name="T1" fmla="*/ 34 h 256"/>
                <a:gd name="T2" fmla="*/ 18 w 601"/>
                <a:gd name="T3" fmla="*/ 21 h 256"/>
                <a:gd name="T4" fmla="*/ 22 w 601"/>
                <a:gd name="T5" fmla="*/ 13 h 256"/>
                <a:gd name="T6" fmla="*/ 27 w 601"/>
                <a:gd name="T7" fmla="*/ 7 h 256"/>
                <a:gd name="T8" fmla="*/ 33 w 601"/>
                <a:gd name="T9" fmla="*/ 2 h 256"/>
                <a:gd name="T10" fmla="*/ 40 w 601"/>
                <a:gd name="T11" fmla="*/ 0 h 256"/>
                <a:gd name="T12" fmla="*/ 55 w 601"/>
                <a:gd name="T13" fmla="*/ 3 h 256"/>
                <a:gd name="T14" fmla="*/ 68 w 601"/>
                <a:gd name="T15" fmla="*/ 12 h 256"/>
                <a:gd name="T16" fmla="*/ 78 w 601"/>
                <a:gd name="T17" fmla="*/ 23 h 256"/>
                <a:gd name="T18" fmla="*/ 83 w 601"/>
                <a:gd name="T19" fmla="*/ 29 h 256"/>
                <a:gd name="T20" fmla="*/ 89 w 601"/>
                <a:gd name="T21" fmla="*/ 34 h 256"/>
                <a:gd name="T22" fmla="*/ 103 w 601"/>
                <a:gd name="T23" fmla="*/ 37 h 256"/>
                <a:gd name="T24" fmla="*/ 132 w 601"/>
                <a:gd name="T25" fmla="*/ 31 h 256"/>
                <a:gd name="T26" fmla="*/ 144 w 601"/>
                <a:gd name="T27" fmla="*/ 32 h 256"/>
                <a:gd name="T28" fmla="*/ 151 w 601"/>
                <a:gd name="T29" fmla="*/ 40 h 256"/>
                <a:gd name="T30" fmla="*/ 150 w 601"/>
                <a:gd name="T31" fmla="*/ 50 h 256"/>
                <a:gd name="T32" fmla="*/ 147 w 601"/>
                <a:gd name="T33" fmla="*/ 54 h 256"/>
                <a:gd name="T34" fmla="*/ 142 w 601"/>
                <a:gd name="T35" fmla="*/ 58 h 256"/>
                <a:gd name="T36" fmla="*/ 131 w 601"/>
                <a:gd name="T37" fmla="*/ 62 h 256"/>
                <a:gd name="T38" fmla="*/ 118 w 601"/>
                <a:gd name="T39" fmla="*/ 64 h 256"/>
                <a:gd name="T40" fmla="*/ 93 w 601"/>
                <a:gd name="T41" fmla="*/ 64 h 256"/>
                <a:gd name="T42" fmla="*/ 71 w 601"/>
                <a:gd name="T43" fmla="*/ 56 h 256"/>
                <a:gd name="T44" fmla="*/ 54 w 601"/>
                <a:gd name="T45" fmla="*/ 38 h 256"/>
                <a:gd name="T46" fmla="*/ 51 w 601"/>
                <a:gd name="T47" fmla="*/ 31 h 256"/>
                <a:gd name="T48" fmla="*/ 49 w 601"/>
                <a:gd name="T49" fmla="*/ 27 h 256"/>
                <a:gd name="T50" fmla="*/ 47 w 601"/>
                <a:gd name="T51" fmla="*/ 27 h 256"/>
                <a:gd name="T52" fmla="*/ 35 w 601"/>
                <a:gd name="T53" fmla="*/ 43 h 256"/>
                <a:gd name="T54" fmla="*/ 30 w 601"/>
                <a:gd name="T55" fmla="*/ 52 h 256"/>
                <a:gd name="T56" fmla="*/ 22 w 601"/>
                <a:gd name="T57" fmla="*/ 59 h 256"/>
                <a:gd name="T58" fmla="*/ 10 w 601"/>
                <a:gd name="T59" fmla="*/ 60 h 256"/>
                <a:gd name="T60" fmla="*/ 2 w 601"/>
                <a:gd name="T61" fmla="*/ 54 h 256"/>
                <a:gd name="T62" fmla="*/ 0 w 601"/>
                <a:gd name="T63" fmla="*/ 44 h 256"/>
                <a:gd name="T64" fmla="*/ 3 w 601"/>
                <a:gd name="T65" fmla="*/ 39 h 256"/>
                <a:gd name="T66" fmla="*/ 7 w 601"/>
                <a:gd name="T67" fmla="*/ 34 h 256"/>
                <a:gd name="T68" fmla="*/ 7 w 601"/>
                <a:gd name="T69" fmla="*/ 34 h 25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01"/>
                <a:gd name="T106" fmla="*/ 0 h 256"/>
                <a:gd name="T107" fmla="*/ 601 w 601"/>
                <a:gd name="T108" fmla="*/ 256 h 25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01" h="256">
                  <a:moveTo>
                    <a:pt x="28" y="136"/>
                  </a:moveTo>
                  <a:lnTo>
                    <a:pt x="71" y="82"/>
                  </a:lnTo>
                  <a:lnTo>
                    <a:pt x="85" y="53"/>
                  </a:lnTo>
                  <a:lnTo>
                    <a:pt x="106" y="26"/>
                  </a:lnTo>
                  <a:lnTo>
                    <a:pt x="131" y="7"/>
                  </a:lnTo>
                  <a:lnTo>
                    <a:pt x="159" y="0"/>
                  </a:lnTo>
                  <a:lnTo>
                    <a:pt x="217" y="13"/>
                  </a:lnTo>
                  <a:lnTo>
                    <a:pt x="269" y="48"/>
                  </a:lnTo>
                  <a:lnTo>
                    <a:pt x="309" y="92"/>
                  </a:lnTo>
                  <a:lnTo>
                    <a:pt x="331" y="117"/>
                  </a:lnTo>
                  <a:lnTo>
                    <a:pt x="356" y="134"/>
                  </a:lnTo>
                  <a:lnTo>
                    <a:pt x="409" y="147"/>
                  </a:lnTo>
                  <a:lnTo>
                    <a:pt x="527" y="124"/>
                  </a:lnTo>
                  <a:lnTo>
                    <a:pt x="575" y="127"/>
                  </a:lnTo>
                  <a:lnTo>
                    <a:pt x="601" y="159"/>
                  </a:lnTo>
                  <a:lnTo>
                    <a:pt x="599" y="199"/>
                  </a:lnTo>
                  <a:lnTo>
                    <a:pt x="588" y="217"/>
                  </a:lnTo>
                  <a:lnTo>
                    <a:pt x="566" y="231"/>
                  </a:lnTo>
                  <a:lnTo>
                    <a:pt x="521" y="246"/>
                  </a:lnTo>
                  <a:lnTo>
                    <a:pt x="472" y="256"/>
                  </a:lnTo>
                  <a:lnTo>
                    <a:pt x="372" y="255"/>
                  </a:lnTo>
                  <a:lnTo>
                    <a:pt x="281" y="223"/>
                  </a:lnTo>
                  <a:lnTo>
                    <a:pt x="213" y="153"/>
                  </a:lnTo>
                  <a:lnTo>
                    <a:pt x="203" y="123"/>
                  </a:lnTo>
                  <a:lnTo>
                    <a:pt x="194" y="109"/>
                  </a:lnTo>
                  <a:lnTo>
                    <a:pt x="185" y="108"/>
                  </a:lnTo>
                  <a:lnTo>
                    <a:pt x="140" y="171"/>
                  </a:lnTo>
                  <a:lnTo>
                    <a:pt x="117" y="206"/>
                  </a:lnTo>
                  <a:lnTo>
                    <a:pt x="86" y="234"/>
                  </a:lnTo>
                  <a:lnTo>
                    <a:pt x="40" y="241"/>
                  </a:lnTo>
                  <a:lnTo>
                    <a:pt x="8" y="216"/>
                  </a:lnTo>
                  <a:lnTo>
                    <a:pt x="0" y="175"/>
                  </a:lnTo>
                  <a:lnTo>
                    <a:pt x="9" y="155"/>
                  </a:lnTo>
                  <a:lnTo>
                    <a:pt x="28" y="136"/>
                  </a:lnTo>
                  <a:close/>
                </a:path>
              </a:pathLst>
            </a:custGeom>
            <a:solidFill>
              <a:srgbClr val="FFD9D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21" name="Freeform 42"/>
            <p:cNvSpPr>
              <a:spLocks/>
            </p:cNvSpPr>
            <p:nvPr/>
          </p:nvSpPr>
          <p:spPr bwMode="auto">
            <a:xfrm>
              <a:off x="3093" y="2624"/>
              <a:ext cx="434" cy="584"/>
            </a:xfrm>
            <a:custGeom>
              <a:avLst/>
              <a:gdLst>
                <a:gd name="T0" fmla="*/ 124 w 869"/>
                <a:gd name="T1" fmla="*/ 242 h 1168"/>
                <a:gd name="T2" fmla="*/ 135 w 869"/>
                <a:gd name="T3" fmla="*/ 171 h 1168"/>
                <a:gd name="T4" fmla="*/ 138 w 869"/>
                <a:gd name="T5" fmla="*/ 103 h 1168"/>
                <a:gd name="T6" fmla="*/ 126 w 869"/>
                <a:gd name="T7" fmla="*/ 84 h 1168"/>
                <a:gd name="T8" fmla="*/ 133 w 869"/>
                <a:gd name="T9" fmla="*/ 76 h 1168"/>
                <a:gd name="T10" fmla="*/ 152 w 869"/>
                <a:gd name="T11" fmla="*/ 64 h 1168"/>
                <a:gd name="T12" fmla="*/ 167 w 869"/>
                <a:gd name="T13" fmla="*/ 42 h 1168"/>
                <a:gd name="T14" fmla="*/ 185 w 869"/>
                <a:gd name="T15" fmla="*/ 27 h 1168"/>
                <a:gd name="T16" fmla="*/ 166 w 869"/>
                <a:gd name="T17" fmla="*/ 39 h 1168"/>
                <a:gd name="T18" fmla="*/ 151 w 869"/>
                <a:gd name="T19" fmla="*/ 37 h 1168"/>
                <a:gd name="T20" fmla="*/ 151 w 869"/>
                <a:gd name="T21" fmla="*/ 17 h 1168"/>
                <a:gd name="T22" fmla="*/ 171 w 869"/>
                <a:gd name="T23" fmla="*/ 3 h 1168"/>
                <a:gd name="T24" fmla="*/ 195 w 869"/>
                <a:gd name="T25" fmla="*/ 0 h 1168"/>
                <a:gd name="T26" fmla="*/ 217 w 869"/>
                <a:gd name="T27" fmla="*/ 19 h 1168"/>
                <a:gd name="T28" fmla="*/ 207 w 869"/>
                <a:gd name="T29" fmla="*/ 41 h 1168"/>
                <a:gd name="T30" fmla="*/ 191 w 869"/>
                <a:gd name="T31" fmla="*/ 61 h 1168"/>
                <a:gd name="T32" fmla="*/ 174 w 869"/>
                <a:gd name="T33" fmla="*/ 80 h 1168"/>
                <a:gd name="T34" fmla="*/ 157 w 869"/>
                <a:gd name="T35" fmla="*/ 86 h 1168"/>
                <a:gd name="T36" fmla="*/ 165 w 869"/>
                <a:gd name="T37" fmla="*/ 95 h 1168"/>
                <a:gd name="T38" fmla="*/ 164 w 869"/>
                <a:gd name="T39" fmla="*/ 167 h 1168"/>
                <a:gd name="T40" fmla="*/ 152 w 869"/>
                <a:gd name="T41" fmla="*/ 242 h 1168"/>
                <a:gd name="T42" fmla="*/ 142 w 869"/>
                <a:gd name="T43" fmla="*/ 268 h 1168"/>
                <a:gd name="T44" fmla="*/ 121 w 869"/>
                <a:gd name="T45" fmla="*/ 287 h 1168"/>
                <a:gd name="T46" fmla="*/ 108 w 869"/>
                <a:gd name="T47" fmla="*/ 292 h 1168"/>
                <a:gd name="T48" fmla="*/ 86 w 869"/>
                <a:gd name="T49" fmla="*/ 275 h 1168"/>
                <a:gd name="T50" fmla="*/ 90 w 869"/>
                <a:gd name="T51" fmla="*/ 231 h 1168"/>
                <a:gd name="T52" fmla="*/ 74 w 869"/>
                <a:gd name="T53" fmla="*/ 226 h 1168"/>
                <a:gd name="T54" fmla="*/ 27 w 869"/>
                <a:gd name="T55" fmla="*/ 218 h 1168"/>
                <a:gd name="T56" fmla="*/ 11 w 869"/>
                <a:gd name="T57" fmla="*/ 197 h 1168"/>
                <a:gd name="T58" fmla="*/ 0 w 869"/>
                <a:gd name="T59" fmla="*/ 73 h 1168"/>
                <a:gd name="T60" fmla="*/ 7 w 869"/>
                <a:gd name="T61" fmla="*/ 65 h 1168"/>
                <a:gd name="T62" fmla="*/ 26 w 869"/>
                <a:gd name="T63" fmla="*/ 71 h 1168"/>
                <a:gd name="T64" fmla="*/ 28 w 869"/>
                <a:gd name="T65" fmla="*/ 106 h 1168"/>
                <a:gd name="T66" fmla="*/ 39 w 869"/>
                <a:gd name="T67" fmla="*/ 125 h 1168"/>
                <a:gd name="T68" fmla="*/ 55 w 869"/>
                <a:gd name="T69" fmla="*/ 144 h 1168"/>
                <a:gd name="T70" fmla="*/ 72 w 869"/>
                <a:gd name="T71" fmla="*/ 174 h 1168"/>
                <a:gd name="T72" fmla="*/ 89 w 869"/>
                <a:gd name="T73" fmla="*/ 186 h 1168"/>
                <a:gd name="T74" fmla="*/ 121 w 869"/>
                <a:gd name="T75" fmla="*/ 213 h 1168"/>
                <a:gd name="T76" fmla="*/ 121 w 869"/>
                <a:gd name="T77" fmla="*/ 242 h 1168"/>
                <a:gd name="T78" fmla="*/ 118 w 869"/>
                <a:gd name="T79" fmla="*/ 255 h 1168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869"/>
                <a:gd name="T121" fmla="*/ 0 h 1168"/>
                <a:gd name="T122" fmla="*/ 869 w 869"/>
                <a:gd name="T123" fmla="*/ 1168 h 1168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869" h="1168">
                  <a:moveTo>
                    <a:pt x="472" y="1018"/>
                  </a:moveTo>
                  <a:lnTo>
                    <a:pt x="497" y="967"/>
                  </a:lnTo>
                  <a:lnTo>
                    <a:pt x="513" y="841"/>
                  </a:lnTo>
                  <a:lnTo>
                    <a:pt x="542" y="682"/>
                  </a:lnTo>
                  <a:lnTo>
                    <a:pt x="563" y="527"/>
                  </a:lnTo>
                  <a:lnTo>
                    <a:pt x="553" y="413"/>
                  </a:lnTo>
                  <a:lnTo>
                    <a:pt x="507" y="375"/>
                  </a:lnTo>
                  <a:lnTo>
                    <a:pt x="507" y="334"/>
                  </a:lnTo>
                  <a:lnTo>
                    <a:pt x="517" y="317"/>
                  </a:lnTo>
                  <a:lnTo>
                    <a:pt x="535" y="302"/>
                  </a:lnTo>
                  <a:lnTo>
                    <a:pt x="574" y="275"/>
                  </a:lnTo>
                  <a:lnTo>
                    <a:pt x="609" y="256"/>
                  </a:lnTo>
                  <a:lnTo>
                    <a:pt x="655" y="200"/>
                  </a:lnTo>
                  <a:lnTo>
                    <a:pt x="671" y="169"/>
                  </a:lnTo>
                  <a:lnTo>
                    <a:pt x="694" y="140"/>
                  </a:lnTo>
                  <a:lnTo>
                    <a:pt x="743" y="108"/>
                  </a:lnTo>
                  <a:lnTo>
                    <a:pt x="688" y="143"/>
                  </a:lnTo>
                  <a:lnTo>
                    <a:pt x="667" y="157"/>
                  </a:lnTo>
                  <a:lnTo>
                    <a:pt x="645" y="162"/>
                  </a:lnTo>
                  <a:lnTo>
                    <a:pt x="607" y="146"/>
                  </a:lnTo>
                  <a:lnTo>
                    <a:pt x="588" y="110"/>
                  </a:lnTo>
                  <a:lnTo>
                    <a:pt x="604" y="67"/>
                  </a:lnTo>
                  <a:lnTo>
                    <a:pt x="640" y="34"/>
                  </a:lnTo>
                  <a:lnTo>
                    <a:pt x="685" y="12"/>
                  </a:lnTo>
                  <a:lnTo>
                    <a:pt x="734" y="0"/>
                  </a:lnTo>
                  <a:lnTo>
                    <a:pt x="781" y="0"/>
                  </a:lnTo>
                  <a:lnTo>
                    <a:pt x="853" y="37"/>
                  </a:lnTo>
                  <a:lnTo>
                    <a:pt x="869" y="74"/>
                  </a:lnTo>
                  <a:lnTo>
                    <a:pt x="863" y="124"/>
                  </a:lnTo>
                  <a:lnTo>
                    <a:pt x="831" y="164"/>
                  </a:lnTo>
                  <a:lnTo>
                    <a:pt x="800" y="200"/>
                  </a:lnTo>
                  <a:lnTo>
                    <a:pt x="764" y="243"/>
                  </a:lnTo>
                  <a:lnTo>
                    <a:pt x="727" y="284"/>
                  </a:lnTo>
                  <a:lnTo>
                    <a:pt x="696" y="320"/>
                  </a:lnTo>
                  <a:lnTo>
                    <a:pt x="663" y="356"/>
                  </a:lnTo>
                  <a:lnTo>
                    <a:pt x="629" y="342"/>
                  </a:lnTo>
                  <a:lnTo>
                    <a:pt x="613" y="334"/>
                  </a:lnTo>
                  <a:lnTo>
                    <a:pt x="662" y="379"/>
                  </a:lnTo>
                  <a:lnTo>
                    <a:pt x="677" y="507"/>
                  </a:lnTo>
                  <a:lnTo>
                    <a:pt x="657" y="668"/>
                  </a:lnTo>
                  <a:lnTo>
                    <a:pt x="627" y="833"/>
                  </a:lnTo>
                  <a:lnTo>
                    <a:pt x="611" y="969"/>
                  </a:lnTo>
                  <a:lnTo>
                    <a:pt x="599" y="1024"/>
                  </a:lnTo>
                  <a:lnTo>
                    <a:pt x="571" y="1072"/>
                  </a:lnTo>
                  <a:lnTo>
                    <a:pt x="532" y="1113"/>
                  </a:lnTo>
                  <a:lnTo>
                    <a:pt x="487" y="1147"/>
                  </a:lnTo>
                  <a:lnTo>
                    <a:pt x="461" y="1161"/>
                  </a:lnTo>
                  <a:lnTo>
                    <a:pt x="432" y="1168"/>
                  </a:lnTo>
                  <a:lnTo>
                    <a:pt x="377" y="1154"/>
                  </a:lnTo>
                  <a:lnTo>
                    <a:pt x="345" y="1097"/>
                  </a:lnTo>
                  <a:lnTo>
                    <a:pt x="352" y="1029"/>
                  </a:lnTo>
                  <a:lnTo>
                    <a:pt x="362" y="924"/>
                  </a:lnTo>
                  <a:lnTo>
                    <a:pt x="336" y="909"/>
                  </a:lnTo>
                  <a:lnTo>
                    <a:pt x="299" y="903"/>
                  </a:lnTo>
                  <a:lnTo>
                    <a:pt x="204" y="898"/>
                  </a:lnTo>
                  <a:lnTo>
                    <a:pt x="111" y="872"/>
                  </a:lnTo>
                  <a:lnTo>
                    <a:pt x="73" y="840"/>
                  </a:lnTo>
                  <a:lnTo>
                    <a:pt x="47" y="788"/>
                  </a:lnTo>
                  <a:lnTo>
                    <a:pt x="29" y="638"/>
                  </a:lnTo>
                  <a:lnTo>
                    <a:pt x="0" y="293"/>
                  </a:lnTo>
                  <a:lnTo>
                    <a:pt x="13" y="272"/>
                  </a:lnTo>
                  <a:lnTo>
                    <a:pt x="31" y="258"/>
                  </a:lnTo>
                  <a:lnTo>
                    <a:pt x="71" y="256"/>
                  </a:lnTo>
                  <a:lnTo>
                    <a:pt x="104" y="281"/>
                  </a:lnTo>
                  <a:lnTo>
                    <a:pt x="110" y="327"/>
                  </a:lnTo>
                  <a:lnTo>
                    <a:pt x="112" y="423"/>
                  </a:lnTo>
                  <a:lnTo>
                    <a:pt x="132" y="463"/>
                  </a:lnTo>
                  <a:lnTo>
                    <a:pt x="159" y="500"/>
                  </a:lnTo>
                  <a:lnTo>
                    <a:pt x="189" y="536"/>
                  </a:lnTo>
                  <a:lnTo>
                    <a:pt x="222" y="575"/>
                  </a:lnTo>
                  <a:lnTo>
                    <a:pt x="275" y="667"/>
                  </a:lnTo>
                  <a:lnTo>
                    <a:pt x="290" y="694"/>
                  </a:lnTo>
                  <a:lnTo>
                    <a:pt x="308" y="714"/>
                  </a:lnTo>
                  <a:lnTo>
                    <a:pt x="356" y="742"/>
                  </a:lnTo>
                  <a:lnTo>
                    <a:pt x="468" y="811"/>
                  </a:lnTo>
                  <a:lnTo>
                    <a:pt x="487" y="851"/>
                  </a:lnTo>
                  <a:lnTo>
                    <a:pt x="490" y="908"/>
                  </a:lnTo>
                  <a:lnTo>
                    <a:pt x="485" y="967"/>
                  </a:lnTo>
                  <a:lnTo>
                    <a:pt x="472" y="1018"/>
                  </a:lnTo>
                  <a:close/>
                </a:path>
              </a:pathLst>
            </a:custGeom>
            <a:solidFill>
              <a:srgbClr val="FFD9D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22" name="Freeform 43"/>
            <p:cNvSpPr>
              <a:spLocks/>
            </p:cNvSpPr>
            <p:nvPr/>
          </p:nvSpPr>
          <p:spPr bwMode="auto">
            <a:xfrm>
              <a:off x="3125" y="2798"/>
              <a:ext cx="283" cy="360"/>
            </a:xfrm>
            <a:custGeom>
              <a:avLst/>
              <a:gdLst>
                <a:gd name="T0" fmla="*/ 93 w 567"/>
                <a:gd name="T1" fmla="*/ 124 h 720"/>
                <a:gd name="T2" fmla="*/ 97 w 567"/>
                <a:gd name="T3" fmla="*/ 122 h 720"/>
                <a:gd name="T4" fmla="*/ 89 w 567"/>
                <a:gd name="T5" fmla="*/ 122 h 720"/>
                <a:gd name="T6" fmla="*/ 81 w 567"/>
                <a:gd name="T7" fmla="*/ 125 h 720"/>
                <a:gd name="T8" fmla="*/ 70 w 567"/>
                <a:gd name="T9" fmla="*/ 124 h 720"/>
                <a:gd name="T10" fmla="*/ 65 w 567"/>
                <a:gd name="T11" fmla="*/ 122 h 720"/>
                <a:gd name="T12" fmla="*/ 66 w 567"/>
                <a:gd name="T13" fmla="*/ 110 h 720"/>
                <a:gd name="T14" fmla="*/ 63 w 567"/>
                <a:gd name="T15" fmla="*/ 100 h 720"/>
                <a:gd name="T16" fmla="*/ 66 w 567"/>
                <a:gd name="T17" fmla="*/ 92 h 720"/>
                <a:gd name="T18" fmla="*/ 72 w 567"/>
                <a:gd name="T19" fmla="*/ 84 h 720"/>
                <a:gd name="T20" fmla="*/ 73 w 567"/>
                <a:gd name="T21" fmla="*/ 69 h 720"/>
                <a:gd name="T22" fmla="*/ 66 w 567"/>
                <a:gd name="T23" fmla="*/ 64 h 720"/>
                <a:gd name="T24" fmla="*/ 58 w 567"/>
                <a:gd name="T25" fmla="*/ 61 h 720"/>
                <a:gd name="T26" fmla="*/ 50 w 567"/>
                <a:gd name="T27" fmla="*/ 66 h 720"/>
                <a:gd name="T28" fmla="*/ 40 w 567"/>
                <a:gd name="T29" fmla="*/ 68 h 720"/>
                <a:gd name="T30" fmla="*/ 12 w 567"/>
                <a:gd name="T31" fmla="*/ 66 h 720"/>
                <a:gd name="T32" fmla="*/ 2 w 567"/>
                <a:gd name="T33" fmla="*/ 60 h 720"/>
                <a:gd name="T34" fmla="*/ 0 w 567"/>
                <a:gd name="T35" fmla="*/ 50 h 720"/>
                <a:gd name="T36" fmla="*/ 5 w 567"/>
                <a:gd name="T37" fmla="*/ 42 h 720"/>
                <a:gd name="T38" fmla="*/ 10 w 567"/>
                <a:gd name="T39" fmla="*/ 39 h 720"/>
                <a:gd name="T40" fmla="*/ 16 w 567"/>
                <a:gd name="T41" fmla="*/ 38 h 720"/>
                <a:gd name="T42" fmla="*/ 34 w 567"/>
                <a:gd name="T43" fmla="*/ 39 h 720"/>
                <a:gd name="T44" fmla="*/ 50 w 567"/>
                <a:gd name="T45" fmla="*/ 33 h 720"/>
                <a:gd name="T46" fmla="*/ 58 w 567"/>
                <a:gd name="T47" fmla="*/ 21 h 720"/>
                <a:gd name="T48" fmla="*/ 62 w 567"/>
                <a:gd name="T49" fmla="*/ 15 h 720"/>
                <a:gd name="T50" fmla="*/ 68 w 567"/>
                <a:gd name="T51" fmla="*/ 10 h 720"/>
                <a:gd name="T52" fmla="*/ 78 w 567"/>
                <a:gd name="T53" fmla="*/ 7 h 720"/>
                <a:gd name="T54" fmla="*/ 97 w 567"/>
                <a:gd name="T55" fmla="*/ 4 h 720"/>
                <a:gd name="T56" fmla="*/ 128 w 567"/>
                <a:gd name="T57" fmla="*/ 0 h 720"/>
                <a:gd name="T58" fmla="*/ 137 w 567"/>
                <a:gd name="T59" fmla="*/ 4 h 720"/>
                <a:gd name="T60" fmla="*/ 141 w 567"/>
                <a:gd name="T61" fmla="*/ 13 h 720"/>
                <a:gd name="T62" fmla="*/ 140 w 567"/>
                <a:gd name="T63" fmla="*/ 34 h 720"/>
                <a:gd name="T64" fmla="*/ 136 w 567"/>
                <a:gd name="T65" fmla="*/ 54 h 720"/>
                <a:gd name="T66" fmla="*/ 135 w 567"/>
                <a:gd name="T67" fmla="*/ 113 h 720"/>
                <a:gd name="T68" fmla="*/ 131 w 567"/>
                <a:gd name="T69" fmla="*/ 142 h 720"/>
                <a:gd name="T70" fmla="*/ 127 w 567"/>
                <a:gd name="T71" fmla="*/ 156 h 720"/>
                <a:gd name="T72" fmla="*/ 122 w 567"/>
                <a:gd name="T73" fmla="*/ 170 h 720"/>
                <a:gd name="T74" fmla="*/ 116 w 567"/>
                <a:gd name="T75" fmla="*/ 178 h 720"/>
                <a:gd name="T76" fmla="*/ 109 w 567"/>
                <a:gd name="T77" fmla="*/ 180 h 720"/>
                <a:gd name="T78" fmla="*/ 96 w 567"/>
                <a:gd name="T79" fmla="*/ 170 h 720"/>
                <a:gd name="T80" fmla="*/ 92 w 567"/>
                <a:gd name="T81" fmla="*/ 148 h 720"/>
                <a:gd name="T82" fmla="*/ 93 w 567"/>
                <a:gd name="T83" fmla="*/ 124 h 720"/>
                <a:gd name="T84" fmla="*/ 93 w 567"/>
                <a:gd name="T85" fmla="*/ 124 h 72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567"/>
                <a:gd name="T130" fmla="*/ 0 h 720"/>
                <a:gd name="T131" fmla="*/ 567 w 567"/>
                <a:gd name="T132" fmla="*/ 720 h 720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567" h="720">
                  <a:moveTo>
                    <a:pt x="374" y="494"/>
                  </a:moveTo>
                  <a:lnTo>
                    <a:pt x="389" y="486"/>
                  </a:lnTo>
                  <a:lnTo>
                    <a:pt x="358" y="486"/>
                  </a:lnTo>
                  <a:lnTo>
                    <a:pt x="325" y="499"/>
                  </a:lnTo>
                  <a:lnTo>
                    <a:pt x="282" y="497"/>
                  </a:lnTo>
                  <a:lnTo>
                    <a:pt x="260" y="487"/>
                  </a:lnTo>
                  <a:lnTo>
                    <a:pt x="267" y="441"/>
                  </a:lnTo>
                  <a:lnTo>
                    <a:pt x="255" y="401"/>
                  </a:lnTo>
                  <a:lnTo>
                    <a:pt x="267" y="369"/>
                  </a:lnTo>
                  <a:lnTo>
                    <a:pt x="288" y="336"/>
                  </a:lnTo>
                  <a:lnTo>
                    <a:pt x="295" y="273"/>
                  </a:lnTo>
                  <a:lnTo>
                    <a:pt x="265" y="256"/>
                  </a:lnTo>
                  <a:lnTo>
                    <a:pt x="234" y="245"/>
                  </a:lnTo>
                  <a:lnTo>
                    <a:pt x="202" y="262"/>
                  </a:lnTo>
                  <a:lnTo>
                    <a:pt x="161" y="272"/>
                  </a:lnTo>
                  <a:lnTo>
                    <a:pt x="48" y="264"/>
                  </a:lnTo>
                  <a:lnTo>
                    <a:pt x="10" y="239"/>
                  </a:lnTo>
                  <a:lnTo>
                    <a:pt x="0" y="200"/>
                  </a:lnTo>
                  <a:lnTo>
                    <a:pt x="20" y="165"/>
                  </a:lnTo>
                  <a:lnTo>
                    <a:pt x="40" y="154"/>
                  </a:lnTo>
                  <a:lnTo>
                    <a:pt x="67" y="152"/>
                  </a:lnTo>
                  <a:lnTo>
                    <a:pt x="137" y="155"/>
                  </a:lnTo>
                  <a:lnTo>
                    <a:pt x="201" y="131"/>
                  </a:lnTo>
                  <a:lnTo>
                    <a:pt x="235" y="83"/>
                  </a:lnTo>
                  <a:lnTo>
                    <a:pt x="250" y="59"/>
                  </a:lnTo>
                  <a:lnTo>
                    <a:pt x="272" y="39"/>
                  </a:lnTo>
                  <a:lnTo>
                    <a:pt x="313" y="28"/>
                  </a:lnTo>
                  <a:lnTo>
                    <a:pt x="391" y="15"/>
                  </a:lnTo>
                  <a:lnTo>
                    <a:pt x="514" y="0"/>
                  </a:lnTo>
                  <a:lnTo>
                    <a:pt x="550" y="15"/>
                  </a:lnTo>
                  <a:lnTo>
                    <a:pt x="567" y="53"/>
                  </a:lnTo>
                  <a:lnTo>
                    <a:pt x="561" y="133"/>
                  </a:lnTo>
                  <a:lnTo>
                    <a:pt x="547" y="214"/>
                  </a:lnTo>
                  <a:lnTo>
                    <a:pt x="540" y="450"/>
                  </a:lnTo>
                  <a:lnTo>
                    <a:pt x="526" y="566"/>
                  </a:lnTo>
                  <a:lnTo>
                    <a:pt x="510" y="622"/>
                  </a:lnTo>
                  <a:lnTo>
                    <a:pt x="488" y="678"/>
                  </a:lnTo>
                  <a:lnTo>
                    <a:pt x="464" y="710"/>
                  </a:lnTo>
                  <a:lnTo>
                    <a:pt x="437" y="720"/>
                  </a:lnTo>
                  <a:lnTo>
                    <a:pt x="386" y="680"/>
                  </a:lnTo>
                  <a:lnTo>
                    <a:pt x="368" y="589"/>
                  </a:lnTo>
                  <a:lnTo>
                    <a:pt x="374" y="494"/>
                  </a:lnTo>
                  <a:close/>
                </a:path>
              </a:pathLst>
            </a:custGeom>
            <a:solidFill>
              <a:srgbClr val="FFD9D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23" name="Freeform 44"/>
            <p:cNvSpPr>
              <a:spLocks/>
            </p:cNvSpPr>
            <p:nvPr/>
          </p:nvSpPr>
          <p:spPr bwMode="auto">
            <a:xfrm>
              <a:off x="3570" y="3427"/>
              <a:ext cx="59" cy="97"/>
            </a:xfrm>
            <a:custGeom>
              <a:avLst/>
              <a:gdLst>
                <a:gd name="T0" fmla="*/ 30 w 118"/>
                <a:gd name="T1" fmla="*/ 15 h 192"/>
                <a:gd name="T2" fmla="*/ 28 w 118"/>
                <a:gd name="T3" fmla="*/ 32 h 192"/>
                <a:gd name="T4" fmla="*/ 24 w 118"/>
                <a:gd name="T5" fmla="*/ 42 h 192"/>
                <a:gd name="T6" fmla="*/ 18 w 118"/>
                <a:gd name="T7" fmla="*/ 48 h 192"/>
                <a:gd name="T8" fmla="*/ 11 w 118"/>
                <a:gd name="T9" fmla="*/ 49 h 192"/>
                <a:gd name="T10" fmla="*/ 1 w 118"/>
                <a:gd name="T11" fmla="*/ 41 h 192"/>
                <a:gd name="T12" fmla="*/ 0 w 118"/>
                <a:gd name="T13" fmla="*/ 27 h 192"/>
                <a:gd name="T14" fmla="*/ 1 w 118"/>
                <a:gd name="T15" fmla="*/ 14 h 192"/>
                <a:gd name="T16" fmla="*/ 3 w 118"/>
                <a:gd name="T17" fmla="*/ 8 h 192"/>
                <a:gd name="T18" fmla="*/ 6 w 118"/>
                <a:gd name="T19" fmla="*/ 4 h 192"/>
                <a:gd name="T20" fmla="*/ 11 w 118"/>
                <a:gd name="T21" fmla="*/ 1 h 192"/>
                <a:gd name="T22" fmla="*/ 16 w 118"/>
                <a:gd name="T23" fmla="*/ 0 h 192"/>
                <a:gd name="T24" fmla="*/ 26 w 118"/>
                <a:gd name="T25" fmla="*/ 4 h 192"/>
                <a:gd name="T26" fmla="*/ 30 w 118"/>
                <a:gd name="T27" fmla="*/ 15 h 192"/>
                <a:gd name="T28" fmla="*/ 30 w 118"/>
                <a:gd name="T29" fmla="*/ 15 h 19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18"/>
                <a:gd name="T46" fmla="*/ 0 h 192"/>
                <a:gd name="T47" fmla="*/ 118 w 118"/>
                <a:gd name="T48" fmla="*/ 192 h 192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18" h="192">
                  <a:moveTo>
                    <a:pt x="118" y="58"/>
                  </a:moveTo>
                  <a:lnTo>
                    <a:pt x="111" y="125"/>
                  </a:lnTo>
                  <a:lnTo>
                    <a:pt x="93" y="167"/>
                  </a:lnTo>
                  <a:lnTo>
                    <a:pt x="70" y="189"/>
                  </a:lnTo>
                  <a:lnTo>
                    <a:pt x="44" y="192"/>
                  </a:lnTo>
                  <a:lnTo>
                    <a:pt x="3" y="163"/>
                  </a:lnTo>
                  <a:lnTo>
                    <a:pt x="0" y="107"/>
                  </a:lnTo>
                  <a:lnTo>
                    <a:pt x="4" y="56"/>
                  </a:lnTo>
                  <a:lnTo>
                    <a:pt x="9" y="31"/>
                  </a:lnTo>
                  <a:lnTo>
                    <a:pt x="23" y="14"/>
                  </a:lnTo>
                  <a:lnTo>
                    <a:pt x="41" y="3"/>
                  </a:lnTo>
                  <a:lnTo>
                    <a:pt x="62" y="0"/>
                  </a:lnTo>
                  <a:lnTo>
                    <a:pt x="101" y="15"/>
                  </a:lnTo>
                  <a:lnTo>
                    <a:pt x="118" y="58"/>
                  </a:lnTo>
                  <a:close/>
                </a:path>
              </a:pathLst>
            </a:custGeom>
            <a:solidFill>
              <a:srgbClr val="FFD9D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24" name="Freeform 45"/>
            <p:cNvSpPr>
              <a:spLocks/>
            </p:cNvSpPr>
            <p:nvPr/>
          </p:nvSpPr>
          <p:spPr bwMode="auto">
            <a:xfrm>
              <a:off x="3000" y="2663"/>
              <a:ext cx="121" cy="121"/>
            </a:xfrm>
            <a:custGeom>
              <a:avLst/>
              <a:gdLst>
                <a:gd name="T0" fmla="*/ 34 w 242"/>
                <a:gd name="T1" fmla="*/ 27 h 243"/>
                <a:gd name="T2" fmla="*/ 17 w 242"/>
                <a:gd name="T3" fmla="*/ 33 h 243"/>
                <a:gd name="T4" fmla="*/ 11 w 242"/>
                <a:gd name="T5" fmla="*/ 35 h 243"/>
                <a:gd name="T6" fmla="*/ 5 w 242"/>
                <a:gd name="T7" fmla="*/ 35 h 243"/>
                <a:gd name="T8" fmla="*/ 0 w 242"/>
                <a:gd name="T9" fmla="*/ 30 h 243"/>
                <a:gd name="T10" fmla="*/ 1 w 242"/>
                <a:gd name="T11" fmla="*/ 22 h 243"/>
                <a:gd name="T12" fmla="*/ 6 w 242"/>
                <a:gd name="T13" fmla="*/ 13 h 243"/>
                <a:gd name="T14" fmla="*/ 13 w 242"/>
                <a:gd name="T15" fmla="*/ 8 h 243"/>
                <a:gd name="T16" fmla="*/ 23 w 242"/>
                <a:gd name="T17" fmla="*/ 3 h 243"/>
                <a:gd name="T18" fmla="*/ 31 w 242"/>
                <a:gd name="T19" fmla="*/ 0 h 243"/>
                <a:gd name="T20" fmla="*/ 39 w 242"/>
                <a:gd name="T21" fmla="*/ 0 h 243"/>
                <a:gd name="T22" fmla="*/ 50 w 242"/>
                <a:gd name="T23" fmla="*/ 5 h 243"/>
                <a:gd name="T24" fmla="*/ 57 w 242"/>
                <a:gd name="T25" fmla="*/ 14 h 243"/>
                <a:gd name="T26" fmla="*/ 61 w 242"/>
                <a:gd name="T27" fmla="*/ 26 h 243"/>
                <a:gd name="T28" fmla="*/ 60 w 242"/>
                <a:gd name="T29" fmla="*/ 38 h 243"/>
                <a:gd name="T30" fmla="*/ 54 w 242"/>
                <a:gd name="T31" fmla="*/ 48 h 243"/>
                <a:gd name="T32" fmla="*/ 46 w 242"/>
                <a:gd name="T33" fmla="*/ 54 h 243"/>
                <a:gd name="T34" fmla="*/ 37 w 242"/>
                <a:gd name="T35" fmla="*/ 58 h 243"/>
                <a:gd name="T36" fmla="*/ 17 w 242"/>
                <a:gd name="T37" fmla="*/ 60 h 243"/>
                <a:gd name="T38" fmla="*/ 9 w 242"/>
                <a:gd name="T39" fmla="*/ 55 h 243"/>
                <a:gd name="T40" fmla="*/ 10 w 242"/>
                <a:gd name="T41" fmla="*/ 45 h 243"/>
                <a:gd name="T42" fmla="*/ 16 w 242"/>
                <a:gd name="T43" fmla="*/ 40 h 243"/>
                <a:gd name="T44" fmla="*/ 23 w 242"/>
                <a:gd name="T45" fmla="*/ 35 h 243"/>
                <a:gd name="T46" fmla="*/ 34 w 242"/>
                <a:gd name="T47" fmla="*/ 27 h 243"/>
                <a:gd name="T48" fmla="*/ 34 w 242"/>
                <a:gd name="T49" fmla="*/ 27 h 24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42"/>
                <a:gd name="T76" fmla="*/ 0 h 243"/>
                <a:gd name="T77" fmla="*/ 242 w 242"/>
                <a:gd name="T78" fmla="*/ 243 h 24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42" h="243">
                  <a:moveTo>
                    <a:pt x="135" y="110"/>
                  </a:moveTo>
                  <a:lnTo>
                    <a:pt x="66" y="134"/>
                  </a:lnTo>
                  <a:lnTo>
                    <a:pt x="42" y="143"/>
                  </a:lnTo>
                  <a:lnTo>
                    <a:pt x="20" y="143"/>
                  </a:lnTo>
                  <a:lnTo>
                    <a:pt x="0" y="122"/>
                  </a:lnTo>
                  <a:lnTo>
                    <a:pt x="3" y="89"/>
                  </a:lnTo>
                  <a:lnTo>
                    <a:pt x="21" y="55"/>
                  </a:lnTo>
                  <a:lnTo>
                    <a:pt x="51" y="33"/>
                  </a:lnTo>
                  <a:lnTo>
                    <a:pt x="92" y="13"/>
                  </a:lnTo>
                  <a:lnTo>
                    <a:pt x="123" y="0"/>
                  </a:lnTo>
                  <a:lnTo>
                    <a:pt x="156" y="0"/>
                  </a:lnTo>
                  <a:lnTo>
                    <a:pt x="197" y="23"/>
                  </a:lnTo>
                  <a:lnTo>
                    <a:pt x="228" y="59"/>
                  </a:lnTo>
                  <a:lnTo>
                    <a:pt x="242" y="104"/>
                  </a:lnTo>
                  <a:lnTo>
                    <a:pt x="239" y="152"/>
                  </a:lnTo>
                  <a:lnTo>
                    <a:pt x="214" y="193"/>
                  </a:lnTo>
                  <a:lnTo>
                    <a:pt x="183" y="216"/>
                  </a:lnTo>
                  <a:lnTo>
                    <a:pt x="146" y="232"/>
                  </a:lnTo>
                  <a:lnTo>
                    <a:pt x="68" y="243"/>
                  </a:lnTo>
                  <a:lnTo>
                    <a:pt x="35" y="223"/>
                  </a:lnTo>
                  <a:lnTo>
                    <a:pt x="40" y="181"/>
                  </a:lnTo>
                  <a:lnTo>
                    <a:pt x="62" y="160"/>
                  </a:lnTo>
                  <a:lnTo>
                    <a:pt x="92" y="142"/>
                  </a:lnTo>
                  <a:lnTo>
                    <a:pt x="135" y="110"/>
                  </a:lnTo>
                  <a:close/>
                </a:path>
              </a:pathLst>
            </a:custGeom>
            <a:solidFill>
              <a:srgbClr val="99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25" name="Freeform 46"/>
            <p:cNvSpPr>
              <a:spLocks/>
            </p:cNvSpPr>
            <p:nvPr/>
          </p:nvSpPr>
          <p:spPr bwMode="auto">
            <a:xfrm>
              <a:off x="3183" y="2642"/>
              <a:ext cx="153" cy="128"/>
            </a:xfrm>
            <a:custGeom>
              <a:avLst/>
              <a:gdLst>
                <a:gd name="T0" fmla="*/ 7 w 306"/>
                <a:gd name="T1" fmla="*/ 18 h 255"/>
                <a:gd name="T2" fmla="*/ 19 w 306"/>
                <a:gd name="T3" fmla="*/ 9 h 255"/>
                <a:gd name="T4" fmla="*/ 33 w 306"/>
                <a:gd name="T5" fmla="*/ 2 h 255"/>
                <a:gd name="T6" fmla="*/ 48 w 306"/>
                <a:gd name="T7" fmla="*/ 0 h 255"/>
                <a:gd name="T8" fmla="*/ 62 w 306"/>
                <a:gd name="T9" fmla="*/ 6 h 255"/>
                <a:gd name="T10" fmla="*/ 74 w 306"/>
                <a:gd name="T11" fmla="*/ 22 h 255"/>
                <a:gd name="T12" fmla="*/ 77 w 306"/>
                <a:gd name="T13" fmla="*/ 41 h 255"/>
                <a:gd name="T14" fmla="*/ 73 w 306"/>
                <a:gd name="T15" fmla="*/ 50 h 255"/>
                <a:gd name="T16" fmla="*/ 66 w 306"/>
                <a:gd name="T17" fmla="*/ 56 h 255"/>
                <a:gd name="T18" fmla="*/ 57 w 306"/>
                <a:gd name="T19" fmla="*/ 61 h 255"/>
                <a:gd name="T20" fmla="*/ 48 w 306"/>
                <a:gd name="T21" fmla="*/ 64 h 255"/>
                <a:gd name="T22" fmla="*/ 35 w 306"/>
                <a:gd name="T23" fmla="*/ 64 h 255"/>
                <a:gd name="T24" fmla="*/ 28 w 306"/>
                <a:gd name="T25" fmla="*/ 56 h 255"/>
                <a:gd name="T26" fmla="*/ 28 w 306"/>
                <a:gd name="T27" fmla="*/ 47 h 255"/>
                <a:gd name="T28" fmla="*/ 30 w 306"/>
                <a:gd name="T29" fmla="*/ 44 h 255"/>
                <a:gd name="T30" fmla="*/ 36 w 306"/>
                <a:gd name="T31" fmla="*/ 41 h 255"/>
                <a:gd name="T32" fmla="*/ 49 w 306"/>
                <a:gd name="T33" fmla="*/ 36 h 255"/>
                <a:gd name="T34" fmla="*/ 50 w 306"/>
                <a:gd name="T35" fmla="*/ 30 h 255"/>
                <a:gd name="T36" fmla="*/ 49 w 306"/>
                <a:gd name="T37" fmla="*/ 26 h 255"/>
                <a:gd name="T38" fmla="*/ 41 w 306"/>
                <a:gd name="T39" fmla="*/ 26 h 255"/>
                <a:gd name="T40" fmla="*/ 32 w 306"/>
                <a:gd name="T41" fmla="*/ 31 h 255"/>
                <a:gd name="T42" fmla="*/ 23 w 306"/>
                <a:gd name="T43" fmla="*/ 38 h 255"/>
                <a:gd name="T44" fmla="*/ 17 w 306"/>
                <a:gd name="T45" fmla="*/ 44 h 255"/>
                <a:gd name="T46" fmla="*/ 7 w 306"/>
                <a:gd name="T47" fmla="*/ 46 h 255"/>
                <a:gd name="T48" fmla="*/ 1 w 306"/>
                <a:gd name="T49" fmla="*/ 39 h 255"/>
                <a:gd name="T50" fmla="*/ 0 w 306"/>
                <a:gd name="T51" fmla="*/ 29 h 255"/>
                <a:gd name="T52" fmla="*/ 3 w 306"/>
                <a:gd name="T53" fmla="*/ 23 h 255"/>
                <a:gd name="T54" fmla="*/ 7 w 306"/>
                <a:gd name="T55" fmla="*/ 18 h 255"/>
                <a:gd name="T56" fmla="*/ 7 w 306"/>
                <a:gd name="T57" fmla="*/ 18 h 25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306"/>
                <a:gd name="T88" fmla="*/ 0 h 255"/>
                <a:gd name="T89" fmla="*/ 306 w 306"/>
                <a:gd name="T90" fmla="*/ 255 h 25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306" h="255">
                  <a:moveTo>
                    <a:pt x="29" y="70"/>
                  </a:moveTo>
                  <a:lnTo>
                    <a:pt x="77" y="33"/>
                  </a:lnTo>
                  <a:lnTo>
                    <a:pt x="132" y="7"/>
                  </a:lnTo>
                  <a:lnTo>
                    <a:pt x="190" y="0"/>
                  </a:lnTo>
                  <a:lnTo>
                    <a:pt x="247" y="23"/>
                  </a:lnTo>
                  <a:lnTo>
                    <a:pt x="296" y="85"/>
                  </a:lnTo>
                  <a:lnTo>
                    <a:pt x="306" y="163"/>
                  </a:lnTo>
                  <a:lnTo>
                    <a:pt x="291" y="198"/>
                  </a:lnTo>
                  <a:lnTo>
                    <a:pt x="263" y="224"/>
                  </a:lnTo>
                  <a:lnTo>
                    <a:pt x="228" y="242"/>
                  </a:lnTo>
                  <a:lnTo>
                    <a:pt x="190" y="255"/>
                  </a:lnTo>
                  <a:lnTo>
                    <a:pt x="140" y="253"/>
                  </a:lnTo>
                  <a:lnTo>
                    <a:pt x="112" y="224"/>
                  </a:lnTo>
                  <a:lnTo>
                    <a:pt x="110" y="188"/>
                  </a:lnTo>
                  <a:lnTo>
                    <a:pt x="121" y="174"/>
                  </a:lnTo>
                  <a:lnTo>
                    <a:pt x="142" y="163"/>
                  </a:lnTo>
                  <a:lnTo>
                    <a:pt x="195" y="142"/>
                  </a:lnTo>
                  <a:lnTo>
                    <a:pt x="198" y="120"/>
                  </a:lnTo>
                  <a:lnTo>
                    <a:pt x="195" y="103"/>
                  </a:lnTo>
                  <a:lnTo>
                    <a:pt x="163" y="101"/>
                  </a:lnTo>
                  <a:lnTo>
                    <a:pt x="126" y="122"/>
                  </a:lnTo>
                  <a:lnTo>
                    <a:pt x="91" y="151"/>
                  </a:lnTo>
                  <a:lnTo>
                    <a:pt x="65" y="174"/>
                  </a:lnTo>
                  <a:lnTo>
                    <a:pt x="26" y="183"/>
                  </a:lnTo>
                  <a:lnTo>
                    <a:pt x="2" y="156"/>
                  </a:lnTo>
                  <a:lnTo>
                    <a:pt x="0" y="113"/>
                  </a:lnTo>
                  <a:lnTo>
                    <a:pt x="10" y="89"/>
                  </a:lnTo>
                  <a:lnTo>
                    <a:pt x="29" y="70"/>
                  </a:lnTo>
                  <a:close/>
                </a:path>
              </a:pathLst>
            </a:custGeom>
            <a:solidFill>
              <a:srgbClr val="99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26" name="Freeform 47"/>
            <p:cNvSpPr>
              <a:spLocks/>
            </p:cNvSpPr>
            <p:nvPr/>
          </p:nvSpPr>
          <p:spPr bwMode="auto">
            <a:xfrm>
              <a:off x="2950" y="2345"/>
              <a:ext cx="414" cy="149"/>
            </a:xfrm>
            <a:custGeom>
              <a:avLst/>
              <a:gdLst>
                <a:gd name="T0" fmla="*/ 193 w 829"/>
                <a:gd name="T1" fmla="*/ 33 h 299"/>
                <a:gd name="T2" fmla="*/ 188 w 829"/>
                <a:gd name="T3" fmla="*/ 26 h 299"/>
                <a:gd name="T4" fmla="*/ 180 w 829"/>
                <a:gd name="T5" fmla="*/ 20 h 299"/>
                <a:gd name="T6" fmla="*/ 170 w 829"/>
                <a:gd name="T7" fmla="*/ 17 h 299"/>
                <a:gd name="T8" fmla="*/ 158 w 829"/>
                <a:gd name="T9" fmla="*/ 15 h 299"/>
                <a:gd name="T10" fmla="*/ 129 w 829"/>
                <a:gd name="T11" fmla="*/ 14 h 299"/>
                <a:gd name="T12" fmla="*/ 98 w 829"/>
                <a:gd name="T13" fmla="*/ 17 h 299"/>
                <a:gd name="T14" fmla="*/ 67 w 829"/>
                <a:gd name="T15" fmla="*/ 22 h 299"/>
                <a:gd name="T16" fmla="*/ 41 w 829"/>
                <a:gd name="T17" fmla="*/ 29 h 299"/>
                <a:gd name="T18" fmla="*/ 14 w 829"/>
                <a:gd name="T19" fmla="*/ 43 h 299"/>
                <a:gd name="T20" fmla="*/ 16 w 829"/>
                <a:gd name="T21" fmla="*/ 52 h 299"/>
                <a:gd name="T22" fmla="*/ 26 w 829"/>
                <a:gd name="T23" fmla="*/ 58 h 299"/>
                <a:gd name="T24" fmla="*/ 61 w 829"/>
                <a:gd name="T25" fmla="*/ 60 h 299"/>
                <a:gd name="T26" fmla="*/ 100 w 829"/>
                <a:gd name="T27" fmla="*/ 57 h 299"/>
                <a:gd name="T28" fmla="*/ 125 w 829"/>
                <a:gd name="T29" fmla="*/ 55 h 299"/>
                <a:gd name="T30" fmla="*/ 133 w 829"/>
                <a:gd name="T31" fmla="*/ 62 h 299"/>
                <a:gd name="T32" fmla="*/ 132 w 829"/>
                <a:gd name="T33" fmla="*/ 67 h 299"/>
                <a:gd name="T34" fmla="*/ 126 w 829"/>
                <a:gd name="T35" fmla="*/ 70 h 299"/>
                <a:gd name="T36" fmla="*/ 104 w 829"/>
                <a:gd name="T37" fmla="*/ 73 h 299"/>
                <a:gd name="T38" fmla="*/ 76 w 829"/>
                <a:gd name="T39" fmla="*/ 74 h 299"/>
                <a:gd name="T40" fmla="*/ 24 w 829"/>
                <a:gd name="T41" fmla="*/ 73 h 299"/>
                <a:gd name="T42" fmla="*/ 5 w 829"/>
                <a:gd name="T43" fmla="*/ 61 h 299"/>
                <a:gd name="T44" fmla="*/ 0 w 829"/>
                <a:gd name="T45" fmla="*/ 51 h 299"/>
                <a:gd name="T46" fmla="*/ 0 w 829"/>
                <a:gd name="T47" fmla="*/ 39 h 299"/>
                <a:gd name="T48" fmla="*/ 3 w 829"/>
                <a:gd name="T49" fmla="*/ 34 h 299"/>
                <a:gd name="T50" fmla="*/ 8 w 829"/>
                <a:gd name="T51" fmla="*/ 29 h 299"/>
                <a:gd name="T52" fmla="*/ 24 w 829"/>
                <a:gd name="T53" fmla="*/ 20 h 299"/>
                <a:gd name="T54" fmla="*/ 34 w 829"/>
                <a:gd name="T55" fmla="*/ 16 h 299"/>
                <a:gd name="T56" fmla="*/ 45 w 829"/>
                <a:gd name="T57" fmla="*/ 13 h 299"/>
                <a:gd name="T58" fmla="*/ 69 w 829"/>
                <a:gd name="T59" fmla="*/ 8 h 299"/>
                <a:gd name="T60" fmla="*/ 94 w 829"/>
                <a:gd name="T61" fmla="*/ 4 h 299"/>
                <a:gd name="T62" fmla="*/ 118 w 829"/>
                <a:gd name="T63" fmla="*/ 1 h 299"/>
                <a:gd name="T64" fmla="*/ 153 w 829"/>
                <a:gd name="T65" fmla="*/ 0 h 299"/>
                <a:gd name="T66" fmla="*/ 186 w 829"/>
                <a:gd name="T67" fmla="*/ 6 h 299"/>
                <a:gd name="T68" fmla="*/ 200 w 829"/>
                <a:gd name="T69" fmla="*/ 15 h 299"/>
                <a:gd name="T70" fmla="*/ 207 w 829"/>
                <a:gd name="T71" fmla="*/ 30 h 299"/>
                <a:gd name="T72" fmla="*/ 206 w 829"/>
                <a:gd name="T73" fmla="*/ 35 h 299"/>
                <a:gd name="T74" fmla="*/ 202 w 829"/>
                <a:gd name="T75" fmla="*/ 38 h 299"/>
                <a:gd name="T76" fmla="*/ 193 w 829"/>
                <a:gd name="T77" fmla="*/ 33 h 299"/>
                <a:gd name="T78" fmla="*/ 193 w 829"/>
                <a:gd name="T79" fmla="*/ 33 h 29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829"/>
                <a:gd name="T121" fmla="*/ 0 h 299"/>
                <a:gd name="T122" fmla="*/ 829 w 829"/>
                <a:gd name="T123" fmla="*/ 299 h 299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829" h="299">
                  <a:moveTo>
                    <a:pt x="774" y="132"/>
                  </a:moveTo>
                  <a:lnTo>
                    <a:pt x="754" y="105"/>
                  </a:lnTo>
                  <a:lnTo>
                    <a:pt x="723" y="83"/>
                  </a:lnTo>
                  <a:lnTo>
                    <a:pt x="682" y="69"/>
                  </a:lnTo>
                  <a:lnTo>
                    <a:pt x="634" y="60"/>
                  </a:lnTo>
                  <a:lnTo>
                    <a:pt x="519" y="56"/>
                  </a:lnTo>
                  <a:lnTo>
                    <a:pt x="393" y="68"/>
                  </a:lnTo>
                  <a:lnTo>
                    <a:pt x="271" y="91"/>
                  </a:lnTo>
                  <a:lnTo>
                    <a:pt x="165" y="119"/>
                  </a:lnTo>
                  <a:lnTo>
                    <a:pt x="56" y="175"/>
                  </a:lnTo>
                  <a:lnTo>
                    <a:pt x="64" y="211"/>
                  </a:lnTo>
                  <a:lnTo>
                    <a:pt x="104" y="233"/>
                  </a:lnTo>
                  <a:lnTo>
                    <a:pt x="245" y="243"/>
                  </a:lnTo>
                  <a:lnTo>
                    <a:pt x="403" y="230"/>
                  </a:lnTo>
                  <a:lnTo>
                    <a:pt x="503" y="223"/>
                  </a:lnTo>
                  <a:lnTo>
                    <a:pt x="535" y="250"/>
                  </a:lnTo>
                  <a:lnTo>
                    <a:pt x="529" y="269"/>
                  </a:lnTo>
                  <a:lnTo>
                    <a:pt x="507" y="280"/>
                  </a:lnTo>
                  <a:lnTo>
                    <a:pt x="418" y="293"/>
                  </a:lnTo>
                  <a:lnTo>
                    <a:pt x="304" y="299"/>
                  </a:lnTo>
                  <a:lnTo>
                    <a:pt x="98" y="293"/>
                  </a:lnTo>
                  <a:lnTo>
                    <a:pt x="20" y="247"/>
                  </a:lnTo>
                  <a:lnTo>
                    <a:pt x="0" y="206"/>
                  </a:lnTo>
                  <a:lnTo>
                    <a:pt x="2" y="159"/>
                  </a:lnTo>
                  <a:lnTo>
                    <a:pt x="14" y="137"/>
                  </a:lnTo>
                  <a:lnTo>
                    <a:pt x="34" y="116"/>
                  </a:lnTo>
                  <a:lnTo>
                    <a:pt x="97" y="82"/>
                  </a:lnTo>
                  <a:lnTo>
                    <a:pt x="137" y="67"/>
                  </a:lnTo>
                  <a:lnTo>
                    <a:pt x="181" y="54"/>
                  </a:lnTo>
                  <a:lnTo>
                    <a:pt x="278" y="32"/>
                  </a:lnTo>
                  <a:lnTo>
                    <a:pt x="379" y="18"/>
                  </a:lnTo>
                  <a:lnTo>
                    <a:pt x="474" y="7"/>
                  </a:lnTo>
                  <a:lnTo>
                    <a:pt x="615" y="0"/>
                  </a:lnTo>
                  <a:lnTo>
                    <a:pt x="746" y="25"/>
                  </a:lnTo>
                  <a:lnTo>
                    <a:pt x="801" y="61"/>
                  </a:lnTo>
                  <a:lnTo>
                    <a:pt x="829" y="120"/>
                  </a:lnTo>
                  <a:lnTo>
                    <a:pt x="824" y="143"/>
                  </a:lnTo>
                  <a:lnTo>
                    <a:pt x="809" y="154"/>
                  </a:lnTo>
                  <a:lnTo>
                    <a:pt x="774" y="13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27" name="Freeform 48"/>
            <p:cNvSpPr>
              <a:spLocks/>
            </p:cNvSpPr>
            <p:nvPr/>
          </p:nvSpPr>
          <p:spPr bwMode="auto">
            <a:xfrm>
              <a:off x="3200" y="2391"/>
              <a:ext cx="272" cy="233"/>
            </a:xfrm>
            <a:custGeom>
              <a:avLst/>
              <a:gdLst>
                <a:gd name="T0" fmla="*/ 119 w 545"/>
                <a:gd name="T1" fmla="*/ 94 h 466"/>
                <a:gd name="T2" fmla="*/ 121 w 545"/>
                <a:gd name="T3" fmla="*/ 59 h 466"/>
                <a:gd name="T4" fmla="*/ 119 w 545"/>
                <a:gd name="T5" fmla="*/ 43 h 466"/>
                <a:gd name="T6" fmla="*/ 115 w 545"/>
                <a:gd name="T7" fmla="*/ 36 h 466"/>
                <a:gd name="T8" fmla="*/ 109 w 545"/>
                <a:gd name="T9" fmla="*/ 27 h 466"/>
                <a:gd name="T10" fmla="*/ 101 w 545"/>
                <a:gd name="T11" fmla="*/ 21 h 466"/>
                <a:gd name="T12" fmla="*/ 93 w 545"/>
                <a:gd name="T13" fmla="*/ 17 h 466"/>
                <a:gd name="T14" fmla="*/ 74 w 545"/>
                <a:gd name="T15" fmla="*/ 14 h 466"/>
                <a:gd name="T16" fmla="*/ 35 w 545"/>
                <a:gd name="T17" fmla="*/ 24 h 466"/>
                <a:gd name="T18" fmla="*/ 22 w 545"/>
                <a:gd name="T19" fmla="*/ 35 h 466"/>
                <a:gd name="T20" fmla="*/ 14 w 545"/>
                <a:gd name="T21" fmla="*/ 43 h 466"/>
                <a:gd name="T22" fmla="*/ 16 w 545"/>
                <a:gd name="T23" fmla="*/ 48 h 466"/>
                <a:gd name="T24" fmla="*/ 24 w 545"/>
                <a:gd name="T25" fmla="*/ 54 h 466"/>
                <a:gd name="T26" fmla="*/ 34 w 545"/>
                <a:gd name="T27" fmla="*/ 61 h 466"/>
                <a:gd name="T28" fmla="*/ 47 w 545"/>
                <a:gd name="T29" fmla="*/ 68 h 466"/>
                <a:gd name="T30" fmla="*/ 59 w 545"/>
                <a:gd name="T31" fmla="*/ 77 h 466"/>
                <a:gd name="T32" fmla="*/ 70 w 545"/>
                <a:gd name="T33" fmla="*/ 86 h 466"/>
                <a:gd name="T34" fmla="*/ 78 w 545"/>
                <a:gd name="T35" fmla="*/ 97 h 466"/>
                <a:gd name="T36" fmla="*/ 80 w 545"/>
                <a:gd name="T37" fmla="*/ 109 h 466"/>
                <a:gd name="T38" fmla="*/ 78 w 545"/>
                <a:gd name="T39" fmla="*/ 115 h 466"/>
                <a:gd name="T40" fmla="*/ 74 w 545"/>
                <a:gd name="T41" fmla="*/ 117 h 466"/>
                <a:gd name="T42" fmla="*/ 66 w 545"/>
                <a:gd name="T43" fmla="*/ 110 h 466"/>
                <a:gd name="T44" fmla="*/ 61 w 545"/>
                <a:gd name="T45" fmla="*/ 98 h 466"/>
                <a:gd name="T46" fmla="*/ 52 w 545"/>
                <a:gd name="T47" fmla="*/ 89 h 466"/>
                <a:gd name="T48" fmla="*/ 41 w 545"/>
                <a:gd name="T49" fmla="*/ 80 h 466"/>
                <a:gd name="T50" fmla="*/ 29 w 545"/>
                <a:gd name="T51" fmla="*/ 73 h 466"/>
                <a:gd name="T52" fmla="*/ 7 w 545"/>
                <a:gd name="T53" fmla="*/ 59 h 466"/>
                <a:gd name="T54" fmla="*/ 1 w 545"/>
                <a:gd name="T55" fmla="*/ 52 h 466"/>
                <a:gd name="T56" fmla="*/ 0 w 545"/>
                <a:gd name="T57" fmla="*/ 41 h 466"/>
                <a:gd name="T58" fmla="*/ 4 w 545"/>
                <a:gd name="T59" fmla="*/ 33 h 466"/>
                <a:gd name="T60" fmla="*/ 10 w 545"/>
                <a:gd name="T61" fmla="*/ 27 h 466"/>
                <a:gd name="T62" fmla="*/ 19 w 545"/>
                <a:gd name="T63" fmla="*/ 17 h 466"/>
                <a:gd name="T64" fmla="*/ 31 w 545"/>
                <a:gd name="T65" fmla="*/ 10 h 466"/>
                <a:gd name="T66" fmla="*/ 43 w 545"/>
                <a:gd name="T67" fmla="*/ 7 h 466"/>
                <a:gd name="T68" fmla="*/ 54 w 545"/>
                <a:gd name="T69" fmla="*/ 4 h 466"/>
                <a:gd name="T70" fmla="*/ 77 w 545"/>
                <a:gd name="T71" fmla="*/ 0 h 466"/>
                <a:gd name="T72" fmla="*/ 100 w 545"/>
                <a:gd name="T73" fmla="*/ 4 h 466"/>
                <a:gd name="T74" fmla="*/ 120 w 545"/>
                <a:gd name="T75" fmla="*/ 18 h 466"/>
                <a:gd name="T76" fmla="*/ 130 w 545"/>
                <a:gd name="T77" fmla="*/ 35 h 466"/>
                <a:gd name="T78" fmla="*/ 135 w 545"/>
                <a:gd name="T79" fmla="*/ 55 h 466"/>
                <a:gd name="T80" fmla="*/ 136 w 545"/>
                <a:gd name="T81" fmla="*/ 75 h 466"/>
                <a:gd name="T82" fmla="*/ 133 w 545"/>
                <a:gd name="T83" fmla="*/ 96 h 466"/>
                <a:gd name="T84" fmla="*/ 130 w 545"/>
                <a:gd name="T85" fmla="*/ 101 h 466"/>
                <a:gd name="T86" fmla="*/ 125 w 545"/>
                <a:gd name="T87" fmla="*/ 102 h 466"/>
                <a:gd name="T88" fmla="*/ 119 w 545"/>
                <a:gd name="T89" fmla="*/ 94 h 466"/>
                <a:gd name="T90" fmla="*/ 119 w 545"/>
                <a:gd name="T91" fmla="*/ 94 h 46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545"/>
                <a:gd name="T139" fmla="*/ 0 h 466"/>
                <a:gd name="T140" fmla="*/ 545 w 545"/>
                <a:gd name="T141" fmla="*/ 466 h 46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545" h="466">
                  <a:moveTo>
                    <a:pt x="477" y="375"/>
                  </a:moveTo>
                  <a:lnTo>
                    <a:pt x="487" y="237"/>
                  </a:lnTo>
                  <a:lnTo>
                    <a:pt x="477" y="172"/>
                  </a:lnTo>
                  <a:lnTo>
                    <a:pt x="463" y="141"/>
                  </a:lnTo>
                  <a:lnTo>
                    <a:pt x="438" y="108"/>
                  </a:lnTo>
                  <a:lnTo>
                    <a:pt x="406" y="81"/>
                  </a:lnTo>
                  <a:lnTo>
                    <a:pt x="372" y="65"/>
                  </a:lnTo>
                  <a:lnTo>
                    <a:pt x="296" y="56"/>
                  </a:lnTo>
                  <a:lnTo>
                    <a:pt x="143" y="95"/>
                  </a:lnTo>
                  <a:lnTo>
                    <a:pt x="90" y="138"/>
                  </a:lnTo>
                  <a:lnTo>
                    <a:pt x="57" y="169"/>
                  </a:lnTo>
                  <a:lnTo>
                    <a:pt x="65" y="192"/>
                  </a:lnTo>
                  <a:lnTo>
                    <a:pt x="96" y="216"/>
                  </a:lnTo>
                  <a:lnTo>
                    <a:pt x="139" y="243"/>
                  </a:lnTo>
                  <a:lnTo>
                    <a:pt x="189" y="272"/>
                  </a:lnTo>
                  <a:lnTo>
                    <a:pt x="239" y="305"/>
                  </a:lnTo>
                  <a:lnTo>
                    <a:pt x="283" y="342"/>
                  </a:lnTo>
                  <a:lnTo>
                    <a:pt x="314" y="386"/>
                  </a:lnTo>
                  <a:lnTo>
                    <a:pt x="323" y="436"/>
                  </a:lnTo>
                  <a:lnTo>
                    <a:pt x="315" y="458"/>
                  </a:lnTo>
                  <a:lnTo>
                    <a:pt x="297" y="466"/>
                  </a:lnTo>
                  <a:lnTo>
                    <a:pt x="267" y="438"/>
                  </a:lnTo>
                  <a:lnTo>
                    <a:pt x="247" y="390"/>
                  </a:lnTo>
                  <a:lnTo>
                    <a:pt x="211" y="353"/>
                  </a:lnTo>
                  <a:lnTo>
                    <a:pt x="167" y="320"/>
                  </a:lnTo>
                  <a:lnTo>
                    <a:pt x="118" y="292"/>
                  </a:lnTo>
                  <a:lnTo>
                    <a:pt x="31" y="237"/>
                  </a:lnTo>
                  <a:lnTo>
                    <a:pt x="7" y="205"/>
                  </a:lnTo>
                  <a:lnTo>
                    <a:pt x="0" y="164"/>
                  </a:lnTo>
                  <a:lnTo>
                    <a:pt x="17" y="132"/>
                  </a:lnTo>
                  <a:lnTo>
                    <a:pt x="43" y="105"/>
                  </a:lnTo>
                  <a:lnTo>
                    <a:pt x="79" y="66"/>
                  </a:lnTo>
                  <a:lnTo>
                    <a:pt x="127" y="40"/>
                  </a:lnTo>
                  <a:lnTo>
                    <a:pt x="173" y="26"/>
                  </a:lnTo>
                  <a:lnTo>
                    <a:pt x="218" y="13"/>
                  </a:lnTo>
                  <a:lnTo>
                    <a:pt x="311" y="0"/>
                  </a:lnTo>
                  <a:lnTo>
                    <a:pt x="400" y="14"/>
                  </a:lnTo>
                  <a:lnTo>
                    <a:pt x="480" y="69"/>
                  </a:lnTo>
                  <a:lnTo>
                    <a:pt x="523" y="137"/>
                  </a:lnTo>
                  <a:lnTo>
                    <a:pt x="543" y="218"/>
                  </a:lnTo>
                  <a:lnTo>
                    <a:pt x="545" y="300"/>
                  </a:lnTo>
                  <a:lnTo>
                    <a:pt x="533" y="381"/>
                  </a:lnTo>
                  <a:lnTo>
                    <a:pt x="522" y="402"/>
                  </a:lnTo>
                  <a:lnTo>
                    <a:pt x="502" y="407"/>
                  </a:lnTo>
                  <a:lnTo>
                    <a:pt x="477" y="37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28" name="Freeform 49"/>
            <p:cNvSpPr>
              <a:spLocks/>
            </p:cNvSpPr>
            <p:nvPr/>
          </p:nvSpPr>
          <p:spPr bwMode="auto">
            <a:xfrm>
              <a:off x="3362" y="2606"/>
              <a:ext cx="185" cy="208"/>
            </a:xfrm>
            <a:custGeom>
              <a:avLst/>
              <a:gdLst>
                <a:gd name="T0" fmla="*/ 28 w 370"/>
                <a:gd name="T1" fmla="*/ 14 h 417"/>
                <a:gd name="T2" fmla="*/ 35 w 370"/>
                <a:gd name="T3" fmla="*/ 8 h 417"/>
                <a:gd name="T4" fmla="*/ 42 w 370"/>
                <a:gd name="T5" fmla="*/ 3 h 417"/>
                <a:gd name="T6" fmla="*/ 56 w 370"/>
                <a:gd name="T7" fmla="*/ 0 h 417"/>
                <a:gd name="T8" fmla="*/ 69 w 370"/>
                <a:gd name="T9" fmla="*/ 1 h 417"/>
                <a:gd name="T10" fmla="*/ 80 w 370"/>
                <a:gd name="T11" fmla="*/ 7 h 417"/>
                <a:gd name="T12" fmla="*/ 93 w 370"/>
                <a:gd name="T13" fmla="*/ 26 h 417"/>
                <a:gd name="T14" fmla="*/ 93 w 370"/>
                <a:gd name="T15" fmla="*/ 37 h 417"/>
                <a:gd name="T16" fmla="*/ 89 w 370"/>
                <a:gd name="T17" fmla="*/ 47 h 417"/>
                <a:gd name="T18" fmla="*/ 77 w 370"/>
                <a:gd name="T19" fmla="*/ 55 h 417"/>
                <a:gd name="T20" fmla="*/ 64 w 370"/>
                <a:gd name="T21" fmla="*/ 62 h 417"/>
                <a:gd name="T22" fmla="*/ 53 w 370"/>
                <a:gd name="T23" fmla="*/ 78 h 417"/>
                <a:gd name="T24" fmla="*/ 47 w 370"/>
                <a:gd name="T25" fmla="*/ 87 h 417"/>
                <a:gd name="T26" fmla="*/ 42 w 370"/>
                <a:gd name="T27" fmla="*/ 95 h 417"/>
                <a:gd name="T28" fmla="*/ 35 w 370"/>
                <a:gd name="T29" fmla="*/ 101 h 417"/>
                <a:gd name="T30" fmla="*/ 26 w 370"/>
                <a:gd name="T31" fmla="*/ 104 h 417"/>
                <a:gd name="T32" fmla="*/ 16 w 370"/>
                <a:gd name="T33" fmla="*/ 102 h 417"/>
                <a:gd name="T34" fmla="*/ 3 w 370"/>
                <a:gd name="T35" fmla="*/ 95 h 417"/>
                <a:gd name="T36" fmla="*/ 0 w 370"/>
                <a:gd name="T37" fmla="*/ 90 h 417"/>
                <a:gd name="T38" fmla="*/ 2 w 370"/>
                <a:gd name="T39" fmla="*/ 85 h 417"/>
                <a:gd name="T40" fmla="*/ 6 w 370"/>
                <a:gd name="T41" fmla="*/ 83 h 417"/>
                <a:gd name="T42" fmla="*/ 11 w 370"/>
                <a:gd name="T43" fmla="*/ 83 h 417"/>
                <a:gd name="T44" fmla="*/ 21 w 370"/>
                <a:gd name="T45" fmla="*/ 88 h 417"/>
                <a:gd name="T46" fmla="*/ 31 w 370"/>
                <a:gd name="T47" fmla="*/ 86 h 417"/>
                <a:gd name="T48" fmla="*/ 43 w 370"/>
                <a:gd name="T49" fmla="*/ 69 h 417"/>
                <a:gd name="T50" fmla="*/ 48 w 370"/>
                <a:gd name="T51" fmla="*/ 60 h 417"/>
                <a:gd name="T52" fmla="*/ 54 w 370"/>
                <a:gd name="T53" fmla="*/ 52 h 417"/>
                <a:gd name="T54" fmla="*/ 77 w 370"/>
                <a:gd name="T55" fmla="*/ 37 h 417"/>
                <a:gd name="T56" fmla="*/ 80 w 370"/>
                <a:gd name="T57" fmla="*/ 30 h 417"/>
                <a:gd name="T58" fmla="*/ 77 w 370"/>
                <a:gd name="T59" fmla="*/ 23 h 417"/>
                <a:gd name="T60" fmla="*/ 71 w 370"/>
                <a:gd name="T61" fmla="*/ 18 h 417"/>
                <a:gd name="T62" fmla="*/ 65 w 370"/>
                <a:gd name="T63" fmla="*/ 15 h 417"/>
                <a:gd name="T64" fmla="*/ 49 w 370"/>
                <a:gd name="T65" fmla="*/ 16 h 417"/>
                <a:gd name="T66" fmla="*/ 37 w 370"/>
                <a:gd name="T67" fmla="*/ 25 h 417"/>
                <a:gd name="T68" fmla="*/ 31 w 370"/>
                <a:gd name="T69" fmla="*/ 26 h 417"/>
                <a:gd name="T70" fmla="*/ 27 w 370"/>
                <a:gd name="T71" fmla="*/ 24 h 417"/>
                <a:gd name="T72" fmla="*/ 28 w 370"/>
                <a:gd name="T73" fmla="*/ 14 h 417"/>
                <a:gd name="T74" fmla="*/ 28 w 370"/>
                <a:gd name="T75" fmla="*/ 14 h 41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70"/>
                <a:gd name="T115" fmla="*/ 0 h 417"/>
                <a:gd name="T116" fmla="*/ 370 w 370"/>
                <a:gd name="T117" fmla="*/ 417 h 41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70" h="417">
                  <a:moveTo>
                    <a:pt x="111" y="57"/>
                  </a:moveTo>
                  <a:lnTo>
                    <a:pt x="139" y="33"/>
                  </a:lnTo>
                  <a:lnTo>
                    <a:pt x="168" y="15"/>
                  </a:lnTo>
                  <a:lnTo>
                    <a:pt x="224" y="0"/>
                  </a:lnTo>
                  <a:lnTo>
                    <a:pt x="274" y="7"/>
                  </a:lnTo>
                  <a:lnTo>
                    <a:pt x="318" y="30"/>
                  </a:lnTo>
                  <a:lnTo>
                    <a:pt x="369" y="107"/>
                  </a:lnTo>
                  <a:lnTo>
                    <a:pt x="370" y="149"/>
                  </a:lnTo>
                  <a:lnTo>
                    <a:pt x="353" y="188"/>
                  </a:lnTo>
                  <a:lnTo>
                    <a:pt x="305" y="220"/>
                  </a:lnTo>
                  <a:lnTo>
                    <a:pt x="256" y="249"/>
                  </a:lnTo>
                  <a:lnTo>
                    <a:pt x="210" y="312"/>
                  </a:lnTo>
                  <a:lnTo>
                    <a:pt x="188" y="348"/>
                  </a:lnTo>
                  <a:lnTo>
                    <a:pt x="165" y="381"/>
                  </a:lnTo>
                  <a:lnTo>
                    <a:pt x="137" y="405"/>
                  </a:lnTo>
                  <a:lnTo>
                    <a:pt x="103" y="417"/>
                  </a:lnTo>
                  <a:lnTo>
                    <a:pt x="62" y="411"/>
                  </a:lnTo>
                  <a:lnTo>
                    <a:pt x="13" y="383"/>
                  </a:lnTo>
                  <a:lnTo>
                    <a:pt x="0" y="363"/>
                  </a:lnTo>
                  <a:lnTo>
                    <a:pt x="5" y="343"/>
                  </a:lnTo>
                  <a:lnTo>
                    <a:pt x="21" y="332"/>
                  </a:lnTo>
                  <a:lnTo>
                    <a:pt x="44" y="335"/>
                  </a:lnTo>
                  <a:lnTo>
                    <a:pt x="82" y="354"/>
                  </a:lnTo>
                  <a:lnTo>
                    <a:pt x="122" y="346"/>
                  </a:lnTo>
                  <a:lnTo>
                    <a:pt x="171" y="279"/>
                  </a:lnTo>
                  <a:lnTo>
                    <a:pt x="190" y="242"/>
                  </a:lnTo>
                  <a:lnTo>
                    <a:pt x="216" y="208"/>
                  </a:lnTo>
                  <a:lnTo>
                    <a:pt x="308" y="151"/>
                  </a:lnTo>
                  <a:lnTo>
                    <a:pt x="318" y="123"/>
                  </a:lnTo>
                  <a:lnTo>
                    <a:pt x="306" y="95"/>
                  </a:lnTo>
                  <a:lnTo>
                    <a:pt x="284" y="72"/>
                  </a:lnTo>
                  <a:lnTo>
                    <a:pt x="257" y="60"/>
                  </a:lnTo>
                  <a:lnTo>
                    <a:pt x="197" y="65"/>
                  </a:lnTo>
                  <a:lnTo>
                    <a:pt x="147" y="100"/>
                  </a:lnTo>
                  <a:lnTo>
                    <a:pt x="125" y="107"/>
                  </a:lnTo>
                  <a:lnTo>
                    <a:pt x="108" y="97"/>
                  </a:lnTo>
                  <a:lnTo>
                    <a:pt x="111" y="5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29" name="Freeform 50"/>
            <p:cNvSpPr>
              <a:spLocks/>
            </p:cNvSpPr>
            <p:nvPr/>
          </p:nvSpPr>
          <p:spPr bwMode="auto">
            <a:xfrm>
              <a:off x="3308" y="2579"/>
              <a:ext cx="181" cy="84"/>
            </a:xfrm>
            <a:custGeom>
              <a:avLst/>
              <a:gdLst>
                <a:gd name="T0" fmla="*/ 78 w 362"/>
                <a:gd name="T1" fmla="*/ 19 h 167"/>
                <a:gd name="T2" fmla="*/ 72 w 362"/>
                <a:gd name="T3" fmla="*/ 14 h 167"/>
                <a:gd name="T4" fmla="*/ 65 w 362"/>
                <a:gd name="T5" fmla="*/ 13 h 167"/>
                <a:gd name="T6" fmla="*/ 45 w 362"/>
                <a:gd name="T7" fmla="*/ 20 h 167"/>
                <a:gd name="T8" fmla="*/ 25 w 362"/>
                <a:gd name="T9" fmla="*/ 32 h 167"/>
                <a:gd name="T10" fmla="*/ 12 w 362"/>
                <a:gd name="T11" fmla="*/ 41 h 167"/>
                <a:gd name="T12" fmla="*/ 6 w 362"/>
                <a:gd name="T13" fmla="*/ 42 h 167"/>
                <a:gd name="T14" fmla="*/ 2 w 362"/>
                <a:gd name="T15" fmla="*/ 40 h 167"/>
                <a:gd name="T16" fmla="*/ 0 w 362"/>
                <a:gd name="T17" fmla="*/ 35 h 167"/>
                <a:gd name="T18" fmla="*/ 3 w 362"/>
                <a:gd name="T19" fmla="*/ 30 h 167"/>
                <a:gd name="T20" fmla="*/ 13 w 362"/>
                <a:gd name="T21" fmla="*/ 22 h 167"/>
                <a:gd name="T22" fmla="*/ 23 w 362"/>
                <a:gd name="T23" fmla="*/ 15 h 167"/>
                <a:gd name="T24" fmla="*/ 34 w 362"/>
                <a:gd name="T25" fmla="*/ 9 h 167"/>
                <a:gd name="T26" fmla="*/ 45 w 362"/>
                <a:gd name="T27" fmla="*/ 5 h 167"/>
                <a:gd name="T28" fmla="*/ 57 w 362"/>
                <a:gd name="T29" fmla="*/ 1 h 167"/>
                <a:gd name="T30" fmla="*/ 71 w 362"/>
                <a:gd name="T31" fmla="*/ 0 h 167"/>
                <a:gd name="T32" fmla="*/ 83 w 362"/>
                <a:gd name="T33" fmla="*/ 4 h 167"/>
                <a:gd name="T34" fmla="*/ 91 w 362"/>
                <a:gd name="T35" fmla="*/ 14 h 167"/>
                <a:gd name="T36" fmla="*/ 91 w 362"/>
                <a:gd name="T37" fmla="*/ 19 h 167"/>
                <a:gd name="T38" fmla="*/ 87 w 362"/>
                <a:gd name="T39" fmla="*/ 23 h 167"/>
                <a:gd name="T40" fmla="*/ 82 w 362"/>
                <a:gd name="T41" fmla="*/ 23 h 167"/>
                <a:gd name="T42" fmla="*/ 78 w 362"/>
                <a:gd name="T43" fmla="*/ 19 h 167"/>
                <a:gd name="T44" fmla="*/ 78 w 362"/>
                <a:gd name="T45" fmla="*/ 19 h 16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62"/>
                <a:gd name="T70" fmla="*/ 0 h 167"/>
                <a:gd name="T71" fmla="*/ 362 w 362"/>
                <a:gd name="T72" fmla="*/ 167 h 16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62" h="167">
                  <a:moveTo>
                    <a:pt x="309" y="73"/>
                  </a:moveTo>
                  <a:lnTo>
                    <a:pt x="287" y="53"/>
                  </a:lnTo>
                  <a:lnTo>
                    <a:pt x="257" y="51"/>
                  </a:lnTo>
                  <a:lnTo>
                    <a:pt x="178" y="79"/>
                  </a:lnTo>
                  <a:lnTo>
                    <a:pt x="100" y="127"/>
                  </a:lnTo>
                  <a:lnTo>
                    <a:pt x="45" y="163"/>
                  </a:lnTo>
                  <a:lnTo>
                    <a:pt x="22" y="167"/>
                  </a:lnTo>
                  <a:lnTo>
                    <a:pt x="6" y="157"/>
                  </a:lnTo>
                  <a:lnTo>
                    <a:pt x="0" y="137"/>
                  </a:lnTo>
                  <a:lnTo>
                    <a:pt x="12" y="117"/>
                  </a:lnTo>
                  <a:lnTo>
                    <a:pt x="50" y="87"/>
                  </a:lnTo>
                  <a:lnTo>
                    <a:pt x="91" y="59"/>
                  </a:lnTo>
                  <a:lnTo>
                    <a:pt x="134" y="36"/>
                  </a:lnTo>
                  <a:lnTo>
                    <a:pt x="178" y="17"/>
                  </a:lnTo>
                  <a:lnTo>
                    <a:pt x="226" y="4"/>
                  </a:lnTo>
                  <a:lnTo>
                    <a:pt x="281" y="0"/>
                  </a:lnTo>
                  <a:lnTo>
                    <a:pt x="331" y="15"/>
                  </a:lnTo>
                  <a:lnTo>
                    <a:pt x="362" y="53"/>
                  </a:lnTo>
                  <a:lnTo>
                    <a:pt x="362" y="75"/>
                  </a:lnTo>
                  <a:lnTo>
                    <a:pt x="347" y="89"/>
                  </a:lnTo>
                  <a:lnTo>
                    <a:pt x="327" y="90"/>
                  </a:lnTo>
                  <a:lnTo>
                    <a:pt x="309" y="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30" name="Freeform 51"/>
            <p:cNvSpPr>
              <a:spLocks/>
            </p:cNvSpPr>
            <p:nvPr/>
          </p:nvSpPr>
          <p:spPr bwMode="auto">
            <a:xfrm>
              <a:off x="3089" y="2620"/>
              <a:ext cx="133" cy="59"/>
            </a:xfrm>
            <a:custGeom>
              <a:avLst/>
              <a:gdLst>
                <a:gd name="T0" fmla="*/ 0 w 266"/>
                <a:gd name="T1" fmla="*/ 21 h 119"/>
                <a:gd name="T2" fmla="*/ 3 w 266"/>
                <a:gd name="T3" fmla="*/ 8 h 119"/>
                <a:gd name="T4" fmla="*/ 8 w 266"/>
                <a:gd name="T5" fmla="*/ 3 h 119"/>
                <a:gd name="T6" fmla="*/ 14 w 266"/>
                <a:gd name="T7" fmla="*/ 2 h 119"/>
                <a:gd name="T8" fmla="*/ 28 w 266"/>
                <a:gd name="T9" fmla="*/ 1 h 119"/>
                <a:gd name="T10" fmla="*/ 50 w 266"/>
                <a:gd name="T11" fmla="*/ 0 h 119"/>
                <a:gd name="T12" fmla="*/ 60 w 266"/>
                <a:gd name="T13" fmla="*/ 3 h 119"/>
                <a:gd name="T14" fmla="*/ 67 w 266"/>
                <a:gd name="T15" fmla="*/ 12 h 119"/>
                <a:gd name="T16" fmla="*/ 66 w 266"/>
                <a:gd name="T17" fmla="*/ 17 h 119"/>
                <a:gd name="T18" fmla="*/ 62 w 266"/>
                <a:gd name="T19" fmla="*/ 21 h 119"/>
                <a:gd name="T20" fmla="*/ 53 w 266"/>
                <a:gd name="T21" fmla="*/ 16 h 119"/>
                <a:gd name="T22" fmla="*/ 49 w 266"/>
                <a:gd name="T23" fmla="*/ 12 h 119"/>
                <a:gd name="T24" fmla="*/ 43 w 266"/>
                <a:gd name="T25" fmla="*/ 12 h 119"/>
                <a:gd name="T26" fmla="*/ 31 w 266"/>
                <a:gd name="T27" fmla="*/ 15 h 119"/>
                <a:gd name="T28" fmla="*/ 23 w 266"/>
                <a:gd name="T29" fmla="*/ 13 h 119"/>
                <a:gd name="T30" fmla="*/ 16 w 266"/>
                <a:gd name="T31" fmla="*/ 14 h 119"/>
                <a:gd name="T32" fmla="*/ 14 w 266"/>
                <a:gd name="T33" fmla="*/ 24 h 119"/>
                <a:gd name="T34" fmla="*/ 11 w 266"/>
                <a:gd name="T35" fmla="*/ 28 h 119"/>
                <a:gd name="T36" fmla="*/ 6 w 266"/>
                <a:gd name="T37" fmla="*/ 29 h 119"/>
                <a:gd name="T38" fmla="*/ 0 w 266"/>
                <a:gd name="T39" fmla="*/ 21 h 119"/>
                <a:gd name="T40" fmla="*/ 0 w 266"/>
                <a:gd name="T41" fmla="*/ 21 h 11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66"/>
                <a:gd name="T64" fmla="*/ 0 h 119"/>
                <a:gd name="T65" fmla="*/ 266 w 266"/>
                <a:gd name="T66" fmla="*/ 119 h 11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66" h="119">
                  <a:moveTo>
                    <a:pt x="0" y="85"/>
                  </a:moveTo>
                  <a:lnTo>
                    <a:pt x="12" y="32"/>
                  </a:lnTo>
                  <a:lnTo>
                    <a:pt x="32" y="14"/>
                  </a:lnTo>
                  <a:lnTo>
                    <a:pt x="57" y="8"/>
                  </a:lnTo>
                  <a:lnTo>
                    <a:pt x="113" y="6"/>
                  </a:lnTo>
                  <a:lnTo>
                    <a:pt x="201" y="0"/>
                  </a:lnTo>
                  <a:lnTo>
                    <a:pt x="240" y="14"/>
                  </a:lnTo>
                  <a:lnTo>
                    <a:pt x="266" y="48"/>
                  </a:lnTo>
                  <a:lnTo>
                    <a:pt x="264" y="71"/>
                  </a:lnTo>
                  <a:lnTo>
                    <a:pt x="249" y="84"/>
                  </a:lnTo>
                  <a:lnTo>
                    <a:pt x="211" y="65"/>
                  </a:lnTo>
                  <a:lnTo>
                    <a:pt x="195" y="50"/>
                  </a:lnTo>
                  <a:lnTo>
                    <a:pt x="172" y="49"/>
                  </a:lnTo>
                  <a:lnTo>
                    <a:pt x="124" y="62"/>
                  </a:lnTo>
                  <a:lnTo>
                    <a:pt x="90" y="54"/>
                  </a:lnTo>
                  <a:lnTo>
                    <a:pt x="62" y="58"/>
                  </a:lnTo>
                  <a:lnTo>
                    <a:pt x="56" y="96"/>
                  </a:lnTo>
                  <a:lnTo>
                    <a:pt x="43" y="114"/>
                  </a:lnTo>
                  <a:lnTo>
                    <a:pt x="23" y="119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31" name="Freeform 52"/>
            <p:cNvSpPr>
              <a:spLocks/>
            </p:cNvSpPr>
            <p:nvPr/>
          </p:nvSpPr>
          <p:spPr bwMode="auto">
            <a:xfrm>
              <a:off x="3093" y="2645"/>
              <a:ext cx="127" cy="61"/>
            </a:xfrm>
            <a:custGeom>
              <a:avLst/>
              <a:gdLst>
                <a:gd name="T0" fmla="*/ 13 w 255"/>
                <a:gd name="T1" fmla="*/ 12 h 123"/>
                <a:gd name="T2" fmla="*/ 22 w 255"/>
                <a:gd name="T3" fmla="*/ 18 h 123"/>
                <a:gd name="T4" fmla="*/ 33 w 255"/>
                <a:gd name="T5" fmla="*/ 18 h 123"/>
                <a:gd name="T6" fmla="*/ 50 w 255"/>
                <a:gd name="T7" fmla="*/ 4 h 123"/>
                <a:gd name="T8" fmla="*/ 54 w 255"/>
                <a:gd name="T9" fmla="*/ 0 h 123"/>
                <a:gd name="T10" fmla="*/ 59 w 255"/>
                <a:gd name="T11" fmla="*/ 0 h 123"/>
                <a:gd name="T12" fmla="*/ 63 w 255"/>
                <a:gd name="T13" fmla="*/ 8 h 123"/>
                <a:gd name="T14" fmla="*/ 59 w 255"/>
                <a:gd name="T15" fmla="*/ 16 h 123"/>
                <a:gd name="T16" fmla="*/ 53 w 255"/>
                <a:gd name="T17" fmla="*/ 23 h 123"/>
                <a:gd name="T18" fmla="*/ 44 w 255"/>
                <a:gd name="T19" fmla="*/ 28 h 123"/>
                <a:gd name="T20" fmla="*/ 34 w 255"/>
                <a:gd name="T21" fmla="*/ 30 h 123"/>
                <a:gd name="T22" fmla="*/ 13 w 255"/>
                <a:gd name="T23" fmla="*/ 29 h 123"/>
                <a:gd name="T24" fmla="*/ 0 w 255"/>
                <a:gd name="T25" fmla="*/ 18 h 123"/>
                <a:gd name="T26" fmla="*/ 0 w 255"/>
                <a:gd name="T27" fmla="*/ 12 h 123"/>
                <a:gd name="T28" fmla="*/ 3 w 255"/>
                <a:gd name="T29" fmla="*/ 8 h 123"/>
                <a:gd name="T30" fmla="*/ 13 w 255"/>
                <a:gd name="T31" fmla="*/ 12 h 123"/>
                <a:gd name="T32" fmla="*/ 13 w 255"/>
                <a:gd name="T33" fmla="*/ 12 h 12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55"/>
                <a:gd name="T52" fmla="*/ 0 h 123"/>
                <a:gd name="T53" fmla="*/ 255 w 255"/>
                <a:gd name="T54" fmla="*/ 123 h 12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55" h="123">
                  <a:moveTo>
                    <a:pt x="53" y="48"/>
                  </a:moveTo>
                  <a:lnTo>
                    <a:pt x="89" y="74"/>
                  </a:lnTo>
                  <a:lnTo>
                    <a:pt x="132" y="75"/>
                  </a:lnTo>
                  <a:lnTo>
                    <a:pt x="200" y="19"/>
                  </a:lnTo>
                  <a:lnTo>
                    <a:pt x="216" y="1"/>
                  </a:lnTo>
                  <a:lnTo>
                    <a:pt x="236" y="0"/>
                  </a:lnTo>
                  <a:lnTo>
                    <a:pt x="255" y="35"/>
                  </a:lnTo>
                  <a:lnTo>
                    <a:pt x="239" y="67"/>
                  </a:lnTo>
                  <a:lnTo>
                    <a:pt x="213" y="92"/>
                  </a:lnTo>
                  <a:lnTo>
                    <a:pt x="176" y="112"/>
                  </a:lnTo>
                  <a:lnTo>
                    <a:pt x="136" y="123"/>
                  </a:lnTo>
                  <a:lnTo>
                    <a:pt x="55" y="119"/>
                  </a:lnTo>
                  <a:lnTo>
                    <a:pt x="3" y="74"/>
                  </a:lnTo>
                  <a:lnTo>
                    <a:pt x="0" y="50"/>
                  </a:lnTo>
                  <a:lnTo>
                    <a:pt x="13" y="35"/>
                  </a:lnTo>
                  <a:lnTo>
                    <a:pt x="53" y="4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32" name="Freeform 53"/>
            <p:cNvSpPr>
              <a:spLocks/>
            </p:cNvSpPr>
            <p:nvPr/>
          </p:nvSpPr>
          <p:spPr bwMode="auto">
            <a:xfrm>
              <a:off x="3174" y="2624"/>
              <a:ext cx="185" cy="152"/>
            </a:xfrm>
            <a:custGeom>
              <a:avLst/>
              <a:gdLst>
                <a:gd name="T0" fmla="*/ 18 w 370"/>
                <a:gd name="T1" fmla="*/ 7 h 304"/>
                <a:gd name="T2" fmla="*/ 31 w 370"/>
                <a:gd name="T3" fmla="*/ 3 h 304"/>
                <a:gd name="T4" fmla="*/ 46 w 370"/>
                <a:gd name="T5" fmla="*/ 0 h 304"/>
                <a:gd name="T6" fmla="*/ 74 w 370"/>
                <a:gd name="T7" fmla="*/ 3 h 304"/>
                <a:gd name="T8" fmla="*/ 83 w 370"/>
                <a:gd name="T9" fmla="*/ 11 h 304"/>
                <a:gd name="T10" fmla="*/ 88 w 370"/>
                <a:gd name="T11" fmla="*/ 23 h 304"/>
                <a:gd name="T12" fmla="*/ 93 w 370"/>
                <a:gd name="T13" fmla="*/ 55 h 304"/>
                <a:gd name="T14" fmla="*/ 89 w 370"/>
                <a:gd name="T15" fmla="*/ 64 h 304"/>
                <a:gd name="T16" fmla="*/ 80 w 370"/>
                <a:gd name="T17" fmla="*/ 71 h 304"/>
                <a:gd name="T18" fmla="*/ 66 w 370"/>
                <a:gd name="T19" fmla="*/ 75 h 304"/>
                <a:gd name="T20" fmla="*/ 52 w 370"/>
                <a:gd name="T21" fmla="*/ 76 h 304"/>
                <a:gd name="T22" fmla="*/ 31 w 370"/>
                <a:gd name="T23" fmla="*/ 76 h 304"/>
                <a:gd name="T24" fmla="*/ 13 w 370"/>
                <a:gd name="T25" fmla="*/ 68 h 304"/>
                <a:gd name="T26" fmla="*/ 6 w 370"/>
                <a:gd name="T27" fmla="*/ 56 h 304"/>
                <a:gd name="T28" fmla="*/ 0 w 370"/>
                <a:gd name="T29" fmla="*/ 42 h 304"/>
                <a:gd name="T30" fmla="*/ 1 w 370"/>
                <a:gd name="T31" fmla="*/ 36 h 304"/>
                <a:gd name="T32" fmla="*/ 5 w 370"/>
                <a:gd name="T33" fmla="*/ 33 h 304"/>
                <a:gd name="T34" fmla="*/ 10 w 370"/>
                <a:gd name="T35" fmla="*/ 33 h 304"/>
                <a:gd name="T36" fmla="*/ 14 w 370"/>
                <a:gd name="T37" fmla="*/ 38 h 304"/>
                <a:gd name="T38" fmla="*/ 19 w 370"/>
                <a:gd name="T39" fmla="*/ 49 h 304"/>
                <a:gd name="T40" fmla="*/ 25 w 370"/>
                <a:gd name="T41" fmla="*/ 57 h 304"/>
                <a:gd name="T42" fmla="*/ 31 w 370"/>
                <a:gd name="T43" fmla="*/ 61 h 304"/>
                <a:gd name="T44" fmla="*/ 39 w 370"/>
                <a:gd name="T45" fmla="*/ 62 h 304"/>
                <a:gd name="T46" fmla="*/ 75 w 370"/>
                <a:gd name="T47" fmla="*/ 51 h 304"/>
                <a:gd name="T48" fmla="*/ 73 w 370"/>
                <a:gd name="T49" fmla="*/ 40 h 304"/>
                <a:gd name="T50" fmla="*/ 70 w 370"/>
                <a:gd name="T51" fmla="*/ 29 h 304"/>
                <a:gd name="T52" fmla="*/ 65 w 370"/>
                <a:gd name="T53" fmla="*/ 19 h 304"/>
                <a:gd name="T54" fmla="*/ 54 w 370"/>
                <a:gd name="T55" fmla="*/ 15 h 304"/>
                <a:gd name="T56" fmla="*/ 43 w 370"/>
                <a:gd name="T57" fmla="*/ 17 h 304"/>
                <a:gd name="T58" fmla="*/ 21 w 370"/>
                <a:gd name="T59" fmla="*/ 21 h 304"/>
                <a:gd name="T60" fmla="*/ 12 w 370"/>
                <a:gd name="T61" fmla="*/ 16 h 304"/>
                <a:gd name="T62" fmla="*/ 13 w 370"/>
                <a:gd name="T63" fmla="*/ 11 h 304"/>
                <a:gd name="T64" fmla="*/ 18 w 370"/>
                <a:gd name="T65" fmla="*/ 7 h 304"/>
                <a:gd name="T66" fmla="*/ 18 w 370"/>
                <a:gd name="T67" fmla="*/ 7 h 30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370"/>
                <a:gd name="T103" fmla="*/ 0 h 304"/>
                <a:gd name="T104" fmla="*/ 370 w 370"/>
                <a:gd name="T105" fmla="*/ 304 h 30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370" h="304">
                  <a:moveTo>
                    <a:pt x="70" y="28"/>
                  </a:moveTo>
                  <a:lnTo>
                    <a:pt x="124" y="13"/>
                  </a:lnTo>
                  <a:lnTo>
                    <a:pt x="182" y="0"/>
                  </a:lnTo>
                  <a:lnTo>
                    <a:pt x="293" y="9"/>
                  </a:lnTo>
                  <a:lnTo>
                    <a:pt x="332" y="42"/>
                  </a:lnTo>
                  <a:lnTo>
                    <a:pt x="352" y="90"/>
                  </a:lnTo>
                  <a:lnTo>
                    <a:pt x="370" y="221"/>
                  </a:lnTo>
                  <a:lnTo>
                    <a:pt x="355" y="256"/>
                  </a:lnTo>
                  <a:lnTo>
                    <a:pt x="318" y="281"/>
                  </a:lnTo>
                  <a:lnTo>
                    <a:pt x="264" y="297"/>
                  </a:lnTo>
                  <a:lnTo>
                    <a:pt x="206" y="304"/>
                  </a:lnTo>
                  <a:lnTo>
                    <a:pt x="123" y="303"/>
                  </a:lnTo>
                  <a:lnTo>
                    <a:pt x="53" y="272"/>
                  </a:lnTo>
                  <a:lnTo>
                    <a:pt x="22" y="225"/>
                  </a:lnTo>
                  <a:lnTo>
                    <a:pt x="0" y="167"/>
                  </a:lnTo>
                  <a:lnTo>
                    <a:pt x="3" y="144"/>
                  </a:lnTo>
                  <a:lnTo>
                    <a:pt x="17" y="131"/>
                  </a:lnTo>
                  <a:lnTo>
                    <a:pt x="38" y="131"/>
                  </a:lnTo>
                  <a:lnTo>
                    <a:pt x="54" y="149"/>
                  </a:lnTo>
                  <a:lnTo>
                    <a:pt x="76" y="194"/>
                  </a:lnTo>
                  <a:lnTo>
                    <a:pt x="98" y="227"/>
                  </a:lnTo>
                  <a:lnTo>
                    <a:pt x="123" y="244"/>
                  </a:lnTo>
                  <a:lnTo>
                    <a:pt x="154" y="248"/>
                  </a:lnTo>
                  <a:lnTo>
                    <a:pt x="300" y="204"/>
                  </a:lnTo>
                  <a:lnTo>
                    <a:pt x="292" y="158"/>
                  </a:lnTo>
                  <a:lnTo>
                    <a:pt x="278" y="114"/>
                  </a:lnTo>
                  <a:lnTo>
                    <a:pt x="259" y="73"/>
                  </a:lnTo>
                  <a:lnTo>
                    <a:pt x="215" y="61"/>
                  </a:lnTo>
                  <a:lnTo>
                    <a:pt x="170" y="65"/>
                  </a:lnTo>
                  <a:lnTo>
                    <a:pt x="81" y="84"/>
                  </a:lnTo>
                  <a:lnTo>
                    <a:pt x="48" y="62"/>
                  </a:lnTo>
                  <a:lnTo>
                    <a:pt x="50" y="42"/>
                  </a:lnTo>
                  <a:lnTo>
                    <a:pt x="70" y="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33" name="Freeform 54"/>
            <p:cNvSpPr>
              <a:spLocks/>
            </p:cNvSpPr>
            <p:nvPr/>
          </p:nvSpPr>
          <p:spPr bwMode="auto">
            <a:xfrm>
              <a:off x="2965" y="2637"/>
              <a:ext cx="174" cy="156"/>
            </a:xfrm>
            <a:custGeom>
              <a:avLst/>
              <a:gdLst>
                <a:gd name="T0" fmla="*/ 87 w 348"/>
                <a:gd name="T1" fmla="*/ 30 h 312"/>
                <a:gd name="T2" fmla="*/ 86 w 348"/>
                <a:gd name="T3" fmla="*/ 49 h 312"/>
                <a:gd name="T4" fmla="*/ 84 w 348"/>
                <a:gd name="T5" fmla="*/ 59 h 312"/>
                <a:gd name="T6" fmla="*/ 80 w 348"/>
                <a:gd name="T7" fmla="*/ 67 h 312"/>
                <a:gd name="T8" fmla="*/ 74 w 348"/>
                <a:gd name="T9" fmla="*/ 71 h 312"/>
                <a:gd name="T10" fmla="*/ 65 w 348"/>
                <a:gd name="T11" fmla="*/ 74 h 312"/>
                <a:gd name="T12" fmla="*/ 41 w 348"/>
                <a:gd name="T13" fmla="*/ 78 h 312"/>
                <a:gd name="T14" fmla="*/ 18 w 348"/>
                <a:gd name="T15" fmla="*/ 77 h 312"/>
                <a:gd name="T16" fmla="*/ 6 w 348"/>
                <a:gd name="T17" fmla="*/ 67 h 312"/>
                <a:gd name="T18" fmla="*/ 0 w 348"/>
                <a:gd name="T19" fmla="*/ 39 h 312"/>
                <a:gd name="T20" fmla="*/ 1 w 348"/>
                <a:gd name="T21" fmla="*/ 24 h 312"/>
                <a:gd name="T22" fmla="*/ 6 w 348"/>
                <a:gd name="T23" fmla="*/ 12 h 312"/>
                <a:gd name="T24" fmla="*/ 12 w 348"/>
                <a:gd name="T25" fmla="*/ 7 h 312"/>
                <a:gd name="T26" fmla="*/ 19 w 348"/>
                <a:gd name="T27" fmla="*/ 4 h 312"/>
                <a:gd name="T28" fmla="*/ 35 w 348"/>
                <a:gd name="T29" fmla="*/ 0 h 312"/>
                <a:gd name="T30" fmla="*/ 68 w 348"/>
                <a:gd name="T31" fmla="*/ 3 h 312"/>
                <a:gd name="T32" fmla="*/ 73 w 348"/>
                <a:gd name="T33" fmla="*/ 5 h 312"/>
                <a:gd name="T34" fmla="*/ 74 w 348"/>
                <a:gd name="T35" fmla="*/ 10 h 312"/>
                <a:gd name="T36" fmla="*/ 72 w 348"/>
                <a:gd name="T37" fmla="*/ 15 h 312"/>
                <a:gd name="T38" fmla="*/ 66 w 348"/>
                <a:gd name="T39" fmla="*/ 17 h 312"/>
                <a:gd name="T40" fmla="*/ 42 w 348"/>
                <a:gd name="T41" fmla="*/ 15 h 312"/>
                <a:gd name="T42" fmla="*/ 30 w 348"/>
                <a:gd name="T43" fmla="*/ 17 h 312"/>
                <a:gd name="T44" fmla="*/ 19 w 348"/>
                <a:gd name="T45" fmla="*/ 25 h 312"/>
                <a:gd name="T46" fmla="*/ 16 w 348"/>
                <a:gd name="T47" fmla="*/ 33 h 312"/>
                <a:gd name="T48" fmla="*/ 17 w 348"/>
                <a:gd name="T49" fmla="*/ 42 h 312"/>
                <a:gd name="T50" fmla="*/ 23 w 348"/>
                <a:gd name="T51" fmla="*/ 61 h 312"/>
                <a:gd name="T52" fmla="*/ 27 w 348"/>
                <a:gd name="T53" fmla="*/ 64 h 312"/>
                <a:gd name="T54" fmla="*/ 33 w 348"/>
                <a:gd name="T55" fmla="*/ 63 h 312"/>
                <a:gd name="T56" fmla="*/ 45 w 348"/>
                <a:gd name="T57" fmla="*/ 59 h 312"/>
                <a:gd name="T58" fmla="*/ 56 w 348"/>
                <a:gd name="T59" fmla="*/ 60 h 312"/>
                <a:gd name="T60" fmla="*/ 66 w 348"/>
                <a:gd name="T61" fmla="*/ 56 h 312"/>
                <a:gd name="T62" fmla="*/ 72 w 348"/>
                <a:gd name="T63" fmla="*/ 42 h 312"/>
                <a:gd name="T64" fmla="*/ 73 w 348"/>
                <a:gd name="T65" fmla="*/ 28 h 312"/>
                <a:gd name="T66" fmla="*/ 77 w 348"/>
                <a:gd name="T67" fmla="*/ 23 h 312"/>
                <a:gd name="T68" fmla="*/ 82 w 348"/>
                <a:gd name="T69" fmla="*/ 22 h 312"/>
                <a:gd name="T70" fmla="*/ 87 w 348"/>
                <a:gd name="T71" fmla="*/ 30 h 312"/>
                <a:gd name="T72" fmla="*/ 87 w 348"/>
                <a:gd name="T73" fmla="*/ 30 h 31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348"/>
                <a:gd name="T112" fmla="*/ 0 h 312"/>
                <a:gd name="T113" fmla="*/ 348 w 348"/>
                <a:gd name="T114" fmla="*/ 312 h 31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348" h="312">
                  <a:moveTo>
                    <a:pt x="348" y="121"/>
                  </a:moveTo>
                  <a:lnTo>
                    <a:pt x="341" y="197"/>
                  </a:lnTo>
                  <a:lnTo>
                    <a:pt x="333" y="235"/>
                  </a:lnTo>
                  <a:lnTo>
                    <a:pt x="317" y="266"/>
                  </a:lnTo>
                  <a:lnTo>
                    <a:pt x="295" y="281"/>
                  </a:lnTo>
                  <a:lnTo>
                    <a:pt x="260" y="295"/>
                  </a:lnTo>
                  <a:lnTo>
                    <a:pt x="164" y="312"/>
                  </a:lnTo>
                  <a:lnTo>
                    <a:pt x="72" y="305"/>
                  </a:lnTo>
                  <a:lnTo>
                    <a:pt x="24" y="266"/>
                  </a:lnTo>
                  <a:lnTo>
                    <a:pt x="0" y="155"/>
                  </a:lnTo>
                  <a:lnTo>
                    <a:pt x="2" y="97"/>
                  </a:lnTo>
                  <a:lnTo>
                    <a:pt x="24" y="49"/>
                  </a:lnTo>
                  <a:lnTo>
                    <a:pt x="47" y="28"/>
                  </a:lnTo>
                  <a:lnTo>
                    <a:pt x="75" y="14"/>
                  </a:lnTo>
                  <a:lnTo>
                    <a:pt x="138" y="0"/>
                  </a:lnTo>
                  <a:lnTo>
                    <a:pt x="269" y="9"/>
                  </a:lnTo>
                  <a:lnTo>
                    <a:pt x="290" y="21"/>
                  </a:lnTo>
                  <a:lnTo>
                    <a:pt x="295" y="41"/>
                  </a:lnTo>
                  <a:lnTo>
                    <a:pt x="286" y="58"/>
                  </a:lnTo>
                  <a:lnTo>
                    <a:pt x="263" y="67"/>
                  </a:lnTo>
                  <a:lnTo>
                    <a:pt x="165" y="60"/>
                  </a:lnTo>
                  <a:lnTo>
                    <a:pt x="118" y="68"/>
                  </a:lnTo>
                  <a:lnTo>
                    <a:pt x="76" y="98"/>
                  </a:lnTo>
                  <a:lnTo>
                    <a:pt x="62" y="131"/>
                  </a:lnTo>
                  <a:lnTo>
                    <a:pt x="67" y="168"/>
                  </a:lnTo>
                  <a:lnTo>
                    <a:pt x="93" y="243"/>
                  </a:lnTo>
                  <a:lnTo>
                    <a:pt x="107" y="256"/>
                  </a:lnTo>
                  <a:lnTo>
                    <a:pt x="131" y="253"/>
                  </a:lnTo>
                  <a:lnTo>
                    <a:pt x="178" y="237"/>
                  </a:lnTo>
                  <a:lnTo>
                    <a:pt x="223" y="239"/>
                  </a:lnTo>
                  <a:lnTo>
                    <a:pt x="264" y="223"/>
                  </a:lnTo>
                  <a:lnTo>
                    <a:pt x="285" y="169"/>
                  </a:lnTo>
                  <a:lnTo>
                    <a:pt x="292" y="112"/>
                  </a:lnTo>
                  <a:lnTo>
                    <a:pt x="305" y="92"/>
                  </a:lnTo>
                  <a:lnTo>
                    <a:pt x="325" y="89"/>
                  </a:lnTo>
                  <a:lnTo>
                    <a:pt x="348" y="12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34" name="Freeform 55"/>
            <p:cNvSpPr>
              <a:spLocks/>
            </p:cNvSpPr>
            <p:nvPr/>
          </p:nvSpPr>
          <p:spPr bwMode="auto">
            <a:xfrm>
              <a:off x="2982" y="2680"/>
              <a:ext cx="72" cy="66"/>
            </a:xfrm>
            <a:custGeom>
              <a:avLst/>
              <a:gdLst>
                <a:gd name="T0" fmla="*/ 0 w 144"/>
                <a:gd name="T1" fmla="*/ 21 h 133"/>
                <a:gd name="T2" fmla="*/ 5 w 144"/>
                <a:gd name="T3" fmla="*/ 15 h 133"/>
                <a:gd name="T4" fmla="*/ 12 w 144"/>
                <a:gd name="T5" fmla="*/ 10 h 133"/>
                <a:gd name="T6" fmla="*/ 25 w 144"/>
                <a:gd name="T7" fmla="*/ 1 h 133"/>
                <a:gd name="T8" fmla="*/ 31 w 144"/>
                <a:gd name="T9" fmla="*/ 0 h 133"/>
                <a:gd name="T10" fmla="*/ 36 w 144"/>
                <a:gd name="T11" fmla="*/ 3 h 133"/>
                <a:gd name="T12" fmla="*/ 36 w 144"/>
                <a:gd name="T13" fmla="*/ 8 h 133"/>
                <a:gd name="T14" fmla="*/ 33 w 144"/>
                <a:gd name="T15" fmla="*/ 13 h 133"/>
                <a:gd name="T16" fmla="*/ 22 w 144"/>
                <a:gd name="T17" fmla="*/ 21 h 133"/>
                <a:gd name="T18" fmla="*/ 10 w 144"/>
                <a:gd name="T19" fmla="*/ 31 h 133"/>
                <a:gd name="T20" fmla="*/ 5 w 144"/>
                <a:gd name="T21" fmla="*/ 33 h 133"/>
                <a:gd name="T22" fmla="*/ 1 w 144"/>
                <a:gd name="T23" fmla="*/ 31 h 133"/>
                <a:gd name="T24" fmla="*/ 0 w 144"/>
                <a:gd name="T25" fmla="*/ 21 h 133"/>
                <a:gd name="T26" fmla="*/ 0 w 144"/>
                <a:gd name="T27" fmla="*/ 21 h 13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44"/>
                <a:gd name="T43" fmla="*/ 0 h 133"/>
                <a:gd name="T44" fmla="*/ 144 w 144"/>
                <a:gd name="T45" fmla="*/ 133 h 13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44" h="133">
                  <a:moveTo>
                    <a:pt x="0" y="86"/>
                  </a:moveTo>
                  <a:lnTo>
                    <a:pt x="21" y="63"/>
                  </a:lnTo>
                  <a:lnTo>
                    <a:pt x="47" y="41"/>
                  </a:lnTo>
                  <a:lnTo>
                    <a:pt x="101" y="4"/>
                  </a:lnTo>
                  <a:lnTo>
                    <a:pt x="124" y="0"/>
                  </a:lnTo>
                  <a:lnTo>
                    <a:pt x="141" y="12"/>
                  </a:lnTo>
                  <a:lnTo>
                    <a:pt x="144" y="32"/>
                  </a:lnTo>
                  <a:lnTo>
                    <a:pt x="131" y="52"/>
                  </a:lnTo>
                  <a:lnTo>
                    <a:pt x="86" y="87"/>
                  </a:lnTo>
                  <a:lnTo>
                    <a:pt x="41" y="124"/>
                  </a:lnTo>
                  <a:lnTo>
                    <a:pt x="19" y="133"/>
                  </a:lnTo>
                  <a:lnTo>
                    <a:pt x="2" y="125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35" name="Freeform 56"/>
            <p:cNvSpPr>
              <a:spLocks/>
            </p:cNvSpPr>
            <p:nvPr/>
          </p:nvSpPr>
          <p:spPr bwMode="auto">
            <a:xfrm>
              <a:off x="3000" y="2478"/>
              <a:ext cx="46" cy="186"/>
            </a:xfrm>
            <a:custGeom>
              <a:avLst/>
              <a:gdLst>
                <a:gd name="T0" fmla="*/ 23 w 92"/>
                <a:gd name="T1" fmla="*/ 9 h 373"/>
                <a:gd name="T2" fmla="*/ 14 w 92"/>
                <a:gd name="T3" fmla="*/ 27 h 373"/>
                <a:gd name="T4" fmla="*/ 15 w 92"/>
                <a:gd name="T5" fmla="*/ 56 h 373"/>
                <a:gd name="T6" fmla="*/ 18 w 92"/>
                <a:gd name="T7" fmla="*/ 86 h 373"/>
                <a:gd name="T8" fmla="*/ 15 w 92"/>
                <a:gd name="T9" fmla="*/ 91 h 373"/>
                <a:gd name="T10" fmla="*/ 10 w 92"/>
                <a:gd name="T11" fmla="*/ 93 h 373"/>
                <a:gd name="T12" fmla="*/ 3 w 92"/>
                <a:gd name="T13" fmla="*/ 86 h 373"/>
                <a:gd name="T14" fmla="*/ 0 w 92"/>
                <a:gd name="T15" fmla="*/ 25 h 373"/>
                <a:gd name="T16" fmla="*/ 4 w 92"/>
                <a:gd name="T17" fmla="*/ 14 h 373"/>
                <a:gd name="T18" fmla="*/ 10 w 92"/>
                <a:gd name="T19" fmla="*/ 4 h 373"/>
                <a:gd name="T20" fmla="*/ 14 w 92"/>
                <a:gd name="T21" fmla="*/ 0 h 373"/>
                <a:gd name="T22" fmla="*/ 20 w 92"/>
                <a:gd name="T23" fmla="*/ 0 h 373"/>
                <a:gd name="T24" fmla="*/ 23 w 92"/>
                <a:gd name="T25" fmla="*/ 9 h 373"/>
                <a:gd name="T26" fmla="*/ 23 w 92"/>
                <a:gd name="T27" fmla="*/ 9 h 37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92"/>
                <a:gd name="T43" fmla="*/ 0 h 373"/>
                <a:gd name="T44" fmla="*/ 92 w 92"/>
                <a:gd name="T45" fmla="*/ 373 h 37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92" h="373">
                  <a:moveTo>
                    <a:pt x="92" y="38"/>
                  </a:moveTo>
                  <a:lnTo>
                    <a:pt x="57" y="109"/>
                  </a:lnTo>
                  <a:lnTo>
                    <a:pt x="58" y="227"/>
                  </a:lnTo>
                  <a:lnTo>
                    <a:pt x="70" y="345"/>
                  </a:lnTo>
                  <a:lnTo>
                    <a:pt x="60" y="366"/>
                  </a:lnTo>
                  <a:lnTo>
                    <a:pt x="40" y="373"/>
                  </a:lnTo>
                  <a:lnTo>
                    <a:pt x="12" y="344"/>
                  </a:lnTo>
                  <a:lnTo>
                    <a:pt x="0" y="101"/>
                  </a:lnTo>
                  <a:lnTo>
                    <a:pt x="16" y="58"/>
                  </a:lnTo>
                  <a:lnTo>
                    <a:pt x="39" y="17"/>
                  </a:lnTo>
                  <a:lnTo>
                    <a:pt x="56" y="0"/>
                  </a:lnTo>
                  <a:lnTo>
                    <a:pt x="77" y="2"/>
                  </a:lnTo>
                  <a:lnTo>
                    <a:pt x="92" y="3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36" name="Freeform 57"/>
            <p:cNvSpPr>
              <a:spLocks/>
            </p:cNvSpPr>
            <p:nvPr/>
          </p:nvSpPr>
          <p:spPr bwMode="auto">
            <a:xfrm>
              <a:off x="3030" y="2680"/>
              <a:ext cx="43" cy="78"/>
            </a:xfrm>
            <a:custGeom>
              <a:avLst/>
              <a:gdLst>
                <a:gd name="T0" fmla="*/ 12 w 87"/>
                <a:gd name="T1" fmla="*/ 2 h 156"/>
                <a:gd name="T2" fmla="*/ 19 w 87"/>
                <a:gd name="T3" fmla="*/ 16 h 156"/>
                <a:gd name="T4" fmla="*/ 21 w 87"/>
                <a:gd name="T5" fmla="*/ 31 h 156"/>
                <a:gd name="T6" fmla="*/ 20 w 87"/>
                <a:gd name="T7" fmla="*/ 37 h 156"/>
                <a:gd name="T8" fmla="*/ 15 w 87"/>
                <a:gd name="T9" fmla="*/ 39 h 156"/>
                <a:gd name="T10" fmla="*/ 7 w 87"/>
                <a:gd name="T11" fmla="*/ 33 h 156"/>
                <a:gd name="T12" fmla="*/ 1 w 87"/>
                <a:gd name="T13" fmla="*/ 10 h 156"/>
                <a:gd name="T14" fmla="*/ 0 w 87"/>
                <a:gd name="T15" fmla="*/ 5 h 156"/>
                <a:gd name="T16" fmla="*/ 2 w 87"/>
                <a:gd name="T17" fmla="*/ 0 h 156"/>
                <a:gd name="T18" fmla="*/ 12 w 87"/>
                <a:gd name="T19" fmla="*/ 2 h 156"/>
                <a:gd name="T20" fmla="*/ 12 w 87"/>
                <a:gd name="T21" fmla="*/ 2 h 1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87"/>
                <a:gd name="T34" fmla="*/ 0 h 156"/>
                <a:gd name="T35" fmla="*/ 87 w 87"/>
                <a:gd name="T36" fmla="*/ 156 h 15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87" h="156">
                  <a:moveTo>
                    <a:pt x="50" y="7"/>
                  </a:moveTo>
                  <a:lnTo>
                    <a:pt x="77" y="64"/>
                  </a:lnTo>
                  <a:lnTo>
                    <a:pt x="87" y="124"/>
                  </a:lnTo>
                  <a:lnTo>
                    <a:pt x="80" y="146"/>
                  </a:lnTo>
                  <a:lnTo>
                    <a:pt x="62" y="156"/>
                  </a:lnTo>
                  <a:lnTo>
                    <a:pt x="31" y="130"/>
                  </a:lnTo>
                  <a:lnTo>
                    <a:pt x="4" y="41"/>
                  </a:lnTo>
                  <a:lnTo>
                    <a:pt x="0" y="17"/>
                  </a:lnTo>
                  <a:lnTo>
                    <a:pt x="11" y="0"/>
                  </a:lnTo>
                  <a:lnTo>
                    <a:pt x="50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37" name="Freeform 58"/>
            <p:cNvSpPr>
              <a:spLocks/>
            </p:cNvSpPr>
            <p:nvPr/>
          </p:nvSpPr>
          <p:spPr bwMode="auto">
            <a:xfrm>
              <a:off x="3051" y="2772"/>
              <a:ext cx="253" cy="323"/>
            </a:xfrm>
            <a:custGeom>
              <a:avLst/>
              <a:gdLst>
                <a:gd name="T0" fmla="*/ 14 w 506"/>
                <a:gd name="T1" fmla="*/ 4 h 647"/>
                <a:gd name="T2" fmla="*/ 18 w 506"/>
                <a:gd name="T3" fmla="*/ 13 h 647"/>
                <a:gd name="T4" fmla="*/ 23 w 506"/>
                <a:gd name="T5" fmla="*/ 21 h 647"/>
                <a:gd name="T6" fmla="*/ 31 w 506"/>
                <a:gd name="T7" fmla="*/ 38 h 647"/>
                <a:gd name="T8" fmla="*/ 44 w 506"/>
                <a:gd name="T9" fmla="*/ 93 h 647"/>
                <a:gd name="T10" fmla="*/ 47 w 506"/>
                <a:gd name="T11" fmla="*/ 114 h 647"/>
                <a:gd name="T12" fmla="*/ 50 w 506"/>
                <a:gd name="T13" fmla="*/ 124 h 647"/>
                <a:gd name="T14" fmla="*/ 57 w 506"/>
                <a:gd name="T15" fmla="*/ 132 h 647"/>
                <a:gd name="T16" fmla="*/ 66 w 506"/>
                <a:gd name="T17" fmla="*/ 134 h 647"/>
                <a:gd name="T18" fmla="*/ 85 w 506"/>
                <a:gd name="T19" fmla="*/ 138 h 647"/>
                <a:gd name="T20" fmla="*/ 106 w 506"/>
                <a:gd name="T21" fmla="*/ 143 h 647"/>
                <a:gd name="T22" fmla="*/ 122 w 506"/>
                <a:gd name="T23" fmla="*/ 148 h 647"/>
                <a:gd name="T24" fmla="*/ 127 w 506"/>
                <a:gd name="T25" fmla="*/ 157 h 647"/>
                <a:gd name="T26" fmla="*/ 124 w 506"/>
                <a:gd name="T27" fmla="*/ 161 h 647"/>
                <a:gd name="T28" fmla="*/ 118 w 506"/>
                <a:gd name="T29" fmla="*/ 161 h 647"/>
                <a:gd name="T30" fmla="*/ 100 w 506"/>
                <a:gd name="T31" fmla="*/ 155 h 647"/>
                <a:gd name="T32" fmla="*/ 91 w 506"/>
                <a:gd name="T33" fmla="*/ 152 h 647"/>
                <a:gd name="T34" fmla="*/ 82 w 506"/>
                <a:gd name="T35" fmla="*/ 150 h 647"/>
                <a:gd name="T36" fmla="*/ 55 w 506"/>
                <a:gd name="T37" fmla="*/ 145 h 647"/>
                <a:gd name="T38" fmla="*/ 42 w 506"/>
                <a:gd name="T39" fmla="*/ 138 h 647"/>
                <a:gd name="T40" fmla="*/ 36 w 506"/>
                <a:gd name="T41" fmla="*/ 124 h 647"/>
                <a:gd name="T42" fmla="*/ 30 w 506"/>
                <a:gd name="T43" fmla="*/ 96 h 647"/>
                <a:gd name="T44" fmla="*/ 25 w 506"/>
                <a:gd name="T45" fmla="*/ 69 h 647"/>
                <a:gd name="T46" fmla="*/ 18 w 506"/>
                <a:gd name="T47" fmla="*/ 43 h 647"/>
                <a:gd name="T48" fmla="*/ 14 w 506"/>
                <a:gd name="T49" fmla="*/ 34 h 647"/>
                <a:gd name="T50" fmla="*/ 9 w 506"/>
                <a:gd name="T51" fmla="*/ 26 h 647"/>
                <a:gd name="T52" fmla="*/ 0 w 506"/>
                <a:gd name="T53" fmla="*/ 9 h 647"/>
                <a:gd name="T54" fmla="*/ 1 w 506"/>
                <a:gd name="T55" fmla="*/ 3 h 647"/>
                <a:gd name="T56" fmla="*/ 5 w 506"/>
                <a:gd name="T57" fmla="*/ 0 h 647"/>
                <a:gd name="T58" fmla="*/ 14 w 506"/>
                <a:gd name="T59" fmla="*/ 4 h 647"/>
                <a:gd name="T60" fmla="*/ 14 w 506"/>
                <a:gd name="T61" fmla="*/ 4 h 647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06"/>
                <a:gd name="T94" fmla="*/ 0 h 647"/>
                <a:gd name="T95" fmla="*/ 506 w 506"/>
                <a:gd name="T96" fmla="*/ 647 h 647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06" h="647">
                  <a:moveTo>
                    <a:pt x="54" y="18"/>
                  </a:moveTo>
                  <a:lnTo>
                    <a:pt x="70" y="53"/>
                  </a:lnTo>
                  <a:lnTo>
                    <a:pt x="90" y="86"/>
                  </a:lnTo>
                  <a:lnTo>
                    <a:pt x="124" y="154"/>
                  </a:lnTo>
                  <a:lnTo>
                    <a:pt x="173" y="372"/>
                  </a:lnTo>
                  <a:lnTo>
                    <a:pt x="187" y="456"/>
                  </a:lnTo>
                  <a:lnTo>
                    <a:pt x="200" y="496"/>
                  </a:lnTo>
                  <a:lnTo>
                    <a:pt x="225" y="529"/>
                  </a:lnTo>
                  <a:lnTo>
                    <a:pt x="262" y="538"/>
                  </a:lnTo>
                  <a:lnTo>
                    <a:pt x="337" y="553"/>
                  </a:lnTo>
                  <a:lnTo>
                    <a:pt x="423" y="573"/>
                  </a:lnTo>
                  <a:lnTo>
                    <a:pt x="487" y="593"/>
                  </a:lnTo>
                  <a:lnTo>
                    <a:pt x="506" y="629"/>
                  </a:lnTo>
                  <a:lnTo>
                    <a:pt x="493" y="644"/>
                  </a:lnTo>
                  <a:lnTo>
                    <a:pt x="469" y="647"/>
                  </a:lnTo>
                  <a:lnTo>
                    <a:pt x="399" y="622"/>
                  </a:lnTo>
                  <a:lnTo>
                    <a:pt x="364" y="610"/>
                  </a:lnTo>
                  <a:lnTo>
                    <a:pt x="328" y="601"/>
                  </a:lnTo>
                  <a:lnTo>
                    <a:pt x="218" y="581"/>
                  </a:lnTo>
                  <a:lnTo>
                    <a:pt x="166" y="553"/>
                  </a:lnTo>
                  <a:lnTo>
                    <a:pt x="143" y="496"/>
                  </a:lnTo>
                  <a:lnTo>
                    <a:pt x="118" y="386"/>
                  </a:lnTo>
                  <a:lnTo>
                    <a:pt x="97" y="279"/>
                  </a:lnTo>
                  <a:lnTo>
                    <a:pt x="70" y="174"/>
                  </a:lnTo>
                  <a:lnTo>
                    <a:pt x="53" y="139"/>
                  </a:lnTo>
                  <a:lnTo>
                    <a:pt x="33" y="105"/>
                  </a:lnTo>
                  <a:lnTo>
                    <a:pt x="0" y="36"/>
                  </a:lnTo>
                  <a:lnTo>
                    <a:pt x="3" y="13"/>
                  </a:lnTo>
                  <a:lnTo>
                    <a:pt x="18" y="0"/>
                  </a:lnTo>
                  <a:lnTo>
                    <a:pt x="54" y="1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38" name="Freeform 59"/>
            <p:cNvSpPr>
              <a:spLocks/>
            </p:cNvSpPr>
            <p:nvPr/>
          </p:nvSpPr>
          <p:spPr bwMode="auto">
            <a:xfrm>
              <a:off x="3383" y="2774"/>
              <a:ext cx="68" cy="381"/>
            </a:xfrm>
            <a:custGeom>
              <a:avLst/>
              <a:gdLst>
                <a:gd name="T0" fmla="*/ 34 w 136"/>
                <a:gd name="T1" fmla="*/ 8 h 763"/>
                <a:gd name="T2" fmla="*/ 30 w 136"/>
                <a:gd name="T3" fmla="*/ 56 h 763"/>
                <a:gd name="T4" fmla="*/ 24 w 136"/>
                <a:gd name="T5" fmla="*/ 94 h 763"/>
                <a:gd name="T6" fmla="*/ 17 w 136"/>
                <a:gd name="T7" fmla="*/ 132 h 763"/>
                <a:gd name="T8" fmla="*/ 14 w 136"/>
                <a:gd name="T9" fmla="*/ 184 h 763"/>
                <a:gd name="T10" fmla="*/ 11 w 136"/>
                <a:gd name="T11" fmla="*/ 189 h 763"/>
                <a:gd name="T12" fmla="*/ 6 w 136"/>
                <a:gd name="T13" fmla="*/ 190 h 763"/>
                <a:gd name="T14" fmla="*/ 0 w 136"/>
                <a:gd name="T15" fmla="*/ 182 h 763"/>
                <a:gd name="T16" fmla="*/ 3 w 136"/>
                <a:gd name="T17" fmla="*/ 129 h 763"/>
                <a:gd name="T18" fmla="*/ 10 w 136"/>
                <a:gd name="T19" fmla="*/ 93 h 763"/>
                <a:gd name="T20" fmla="*/ 15 w 136"/>
                <a:gd name="T21" fmla="*/ 55 h 763"/>
                <a:gd name="T22" fmla="*/ 20 w 136"/>
                <a:gd name="T23" fmla="*/ 5 h 763"/>
                <a:gd name="T24" fmla="*/ 24 w 136"/>
                <a:gd name="T25" fmla="*/ 0 h 763"/>
                <a:gd name="T26" fmla="*/ 29 w 136"/>
                <a:gd name="T27" fmla="*/ 0 h 763"/>
                <a:gd name="T28" fmla="*/ 34 w 136"/>
                <a:gd name="T29" fmla="*/ 8 h 763"/>
                <a:gd name="T30" fmla="*/ 34 w 136"/>
                <a:gd name="T31" fmla="*/ 8 h 76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36"/>
                <a:gd name="T49" fmla="*/ 0 h 763"/>
                <a:gd name="T50" fmla="*/ 136 w 136"/>
                <a:gd name="T51" fmla="*/ 763 h 76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36" h="763">
                  <a:moveTo>
                    <a:pt x="136" y="34"/>
                  </a:moveTo>
                  <a:lnTo>
                    <a:pt x="118" y="226"/>
                  </a:lnTo>
                  <a:lnTo>
                    <a:pt x="96" y="378"/>
                  </a:lnTo>
                  <a:lnTo>
                    <a:pt x="67" y="528"/>
                  </a:lnTo>
                  <a:lnTo>
                    <a:pt x="56" y="738"/>
                  </a:lnTo>
                  <a:lnTo>
                    <a:pt x="43" y="758"/>
                  </a:lnTo>
                  <a:lnTo>
                    <a:pt x="24" y="763"/>
                  </a:lnTo>
                  <a:lnTo>
                    <a:pt x="0" y="730"/>
                  </a:lnTo>
                  <a:lnTo>
                    <a:pt x="11" y="519"/>
                  </a:lnTo>
                  <a:lnTo>
                    <a:pt x="40" y="372"/>
                  </a:lnTo>
                  <a:lnTo>
                    <a:pt x="61" y="222"/>
                  </a:lnTo>
                  <a:lnTo>
                    <a:pt x="80" y="23"/>
                  </a:lnTo>
                  <a:lnTo>
                    <a:pt x="94" y="3"/>
                  </a:lnTo>
                  <a:lnTo>
                    <a:pt x="114" y="0"/>
                  </a:lnTo>
                  <a:lnTo>
                    <a:pt x="136" y="3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39" name="Freeform 60"/>
            <p:cNvSpPr>
              <a:spLocks/>
            </p:cNvSpPr>
            <p:nvPr/>
          </p:nvSpPr>
          <p:spPr bwMode="auto">
            <a:xfrm>
              <a:off x="3248" y="3065"/>
              <a:ext cx="31" cy="110"/>
            </a:xfrm>
            <a:custGeom>
              <a:avLst/>
              <a:gdLst>
                <a:gd name="T0" fmla="*/ 14 w 61"/>
                <a:gd name="T1" fmla="*/ 6 h 220"/>
                <a:gd name="T2" fmla="*/ 16 w 61"/>
                <a:gd name="T3" fmla="*/ 48 h 220"/>
                <a:gd name="T4" fmla="*/ 13 w 61"/>
                <a:gd name="T5" fmla="*/ 54 h 220"/>
                <a:gd name="T6" fmla="*/ 8 w 61"/>
                <a:gd name="T7" fmla="*/ 55 h 220"/>
                <a:gd name="T8" fmla="*/ 1 w 61"/>
                <a:gd name="T9" fmla="*/ 48 h 220"/>
                <a:gd name="T10" fmla="*/ 0 w 61"/>
                <a:gd name="T11" fmla="*/ 9 h 220"/>
                <a:gd name="T12" fmla="*/ 2 w 61"/>
                <a:gd name="T13" fmla="*/ 3 h 220"/>
                <a:gd name="T14" fmla="*/ 6 w 61"/>
                <a:gd name="T15" fmla="*/ 0 h 220"/>
                <a:gd name="T16" fmla="*/ 14 w 61"/>
                <a:gd name="T17" fmla="*/ 6 h 220"/>
                <a:gd name="T18" fmla="*/ 14 w 61"/>
                <a:gd name="T19" fmla="*/ 6 h 22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1"/>
                <a:gd name="T31" fmla="*/ 0 h 220"/>
                <a:gd name="T32" fmla="*/ 61 w 61"/>
                <a:gd name="T33" fmla="*/ 220 h 22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1" h="220">
                  <a:moveTo>
                    <a:pt x="56" y="23"/>
                  </a:moveTo>
                  <a:lnTo>
                    <a:pt x="61" y="192"/>
                  </a:lnTo>
                  <a:lnTo>
                    <a:pt x="52" y="213"/>
                  </a:lnTo>
                  <a:lnTo>
                    <a:pt x="32" y="220"/>
                  </a:lnTo>
                  <a:lnTo>
                    <a:pt x="4" y="191"/>
                  </a:lnTo>
                  <a:lnTo>
                    <a:pt x="0" y="33"/>
                  </a:lnTo>
                  <a:lnTo>
                    <a:pt x="5" y="10"/>
                  </a:lnTo>
                  <a:lnTo>
                    <a:pt x="23" y="0"/>
                  </a:lnTo>
                  <a:lnTo>
                    <a:pt x="56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40" name="Freeform 61"/>
            <p:cNvSpPr>
              <a:spLocks/>
            </p:cNvSpPr>
            <p:nvPr/>
          </p:nvSpPr>
          <p:spPr bwMode="auto">
            <a:xfrm>
              <a:off x="3256" y="3155"/>
              <a:ext cx="110" cy="63"/>
            </a:xfrm>
            <a:custGeom>
              <a:avLst/>
              <a:gdLst>
                <a:gd name="T0" fmla="*/ 12 w 219"/>
                <a:gd name="T1" fmla="*/ 2 h 127"/>
                <a:gd name="T2" fmla="*/ 16 w 219"/>
                <a:gd name="T3" fmla="*/ 11 h 127"/>
                <a:gd name="T4" fmla="*/ 17 w 219"/>
                <a:gd name="T5" fmla="*/ 15 h 127"/>
                <a:gd name="T6" fmla="*/ 20 w 219"/>
                <a:gd name="T7" fmla="*/ 17 h 127"/>
                <a:gd name="T8" fmla="*/ 27 w 219"/>
                <a:gd name="T9" fmla="*/ 15 h 127"/>
                <a:gd name="T10" fmla="*/ 33 w 219"/>
                <a:gd name="T11" fmla="*/ 11 h 127"/>
                <a:gd name="T12" fmla="*/ 38 w 219"/>
                <a:gd name="T13" fmla="*/ 6 h 127"/>
                <a:gd name="T14" fmla="*/ 44 w 219"/>
                <a:gd name="T15" fmla="*/ 1 h 127"/>
                <a:gd name="T16" fmla="*/ 49 w 219"/>
                <a:gd name="T17" fmla="*/ 0 h 127"/>
                <a:gd name="T18" fmla="*/ 54 w 219"/>
                <a:gd name="T19" fmla="*/ 2 h 127"/>
                <a:gd name="T20" fmla="*/ 55 w 219"/>
                <a:gd name="T21" fmla="*/ 7 h 127"/>
                <a:gd name="T22" fmla="*/ 52 w 219"/>
                <a:gd name="T23" fmla="*/ 12 h 127"/>
                <a:gd name="T24" fmla="*/ 45 w 219"/>
                <a:gd name="T25" fmla="*/ 19 h 127"/>
                <a:gd name="T26" fmla="*/ 37 w 219"/>
                <a:gd name="T27" fmla="*/ 25 h 127"/>
                <a:gd name="T28" fmla="*/ 29 w 219"/>
                <a:gd name="T29" fmla="*/ 30 h 127"/>
                <a:gd name="T30" fmla="*/ 20 w 219"/>
                <a:gd name="T31" fmla="*/ 31 h 127"/>
                <a:gd name="T32" fmla="*/ 11 w 219"/>
                <a:gd name="T33" fmla="*/ 24 h 127"/>
                <a:gd name="T34" fmla="*/ 3 w 219"/>
                <a:gd name="T35" fmla="*/ 13 h 127"/>
                <a:gd name="T36" fmla="*/ 0 w 219"/>
                <a:gd name="T37" fmla="*/ 7 h 127"/>
                <a:gd name="T38" fmla="*/ 2 w 219"/>
                <a:gd name="T39" fmla="*/ 2 h 127"/>
                <a:gd name="T40" fmla="*/ 6 w 219"/>
                <a:gd name="T41" fmla="*/ 0 h 127"/>
                <a:gd name="T42" fmla="*/ 12 w 219"/>
                <a:gd name="T43" fmla="*/ 2 h 127"/>
                <a:gd name="T44" fmla="*/ 12 w 219"/>
                <a:gd name="T45" fmla="*/ 2 h 12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19"/>
                <a:gd name="T70" fmla="*/ 0 h 127"/>
                <a:gd name="T71" fmla="*/ 219 w 219"/>
                <a:gd name="T72" fmla="*/ 127 h 12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19" h="127">
                  <a:moveTo>
                    <a:pt x="47" y="9"/>
                  </a:moveTo>
                  <a:lnTo>
                    <a:pt x="61" y="45"/>
                  </a:lnTo>
                  <a:lnTo>
                    <a:pt x="66" y="63"/>
                  </a:lnTo>
                  <a:lnTo>
                    <a:pt x="79" y="70"/>
                  </a:lnTo>
                  <a:lnTo>
                    <a:pt x="108" y="63"/>
                  </a:lnTo>
                  <a:lnTo>
                    <a:pt x="132" y="45"/>
                  </a:lnTo>
                  <a:lnTo>
                    <a:pt x="152" y="24"/>
                  </a:lnTo>
                  <a:lnTo>
                    <a:pt x="174" y="4"/>
                  </a:lnTo>
                  <a:lnTo>
                    <a:pt x="196" y="0"/>
                  </a:lnTo>
                  <a:lnTo>
                    <a:pt x="213" y="10"/>
                  </a:lnTo>
                  <a:lnTo>
                    <a:pt x="219" y="30"/>
                  </a:lnTo>
                  <a:lnTo>
                    <a:pt x="206" y="51"/>
                  </a:lnTo>
                  <a:lnTo>
                    <a:pt x="180" y="76"/>
                  </a:lnTo>
                  <a:lnTo>
                    <a:pt x="148" y="100"/>
                  </a:lnTo>
                  <a:lnTo>
                    <a:pt x="115" y="120"/>
                  </a:lnTo>
                  <a:lnTo>
                    <a:pt x="79" y="127"/>
                  </a:lnTo>
                  <a:lnTo>
                    <a:pt x="41" y="98"/>
                  </a:lnTo>
                  <a:lnTo>
                    <a:pt x="10" y="52"/>
                  </a:lnTo>
                  <a:lnTo>
                    <a:pt x="0" y="31"/>
                  </a:lnTo>
                  <a:lnTo>
                    <a:pt x="7" y="11"/>
                  </a:lnTo>
                  <a:lnTo>
                    <a:pt x="24" y="2"/>
                  </a:lnTo>
                  <a:lnTo>
                    <a:pt x="47" y="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41" name="Freeform 62"/>
            <p:cNvSpPr>
              <a:spLocks/>
            </p:cNvSpPr>
            <p:nvPr/>
          </p:nvSpPr>
          <p:spPr bwMode="auto">
            <a:xfrm>
              <a:off x="3224" y="3140"/>
              <a:ext cx="202" cy="164"/>
            </a:xfrm>
            <a:custGeom>
              <a:avLst/>
              <a:gdLst>
                <a:gd name="T0" fmla="*/ 14 w 405"/>
                <a:gd name="T1" fmla="*/ 58 h 328"/>
                <a:gd name="T2" fmla="*/ 24 w 405"/>
                <a:gd name="T3" fmla="*/ 46 h 328"/>
                <a:gd name="T4" fmla="*/ 31 w 405"/>
                <a:gd name="T5" fmla="*/ 38 h 328"/>
                <a:gd name="T6" fmla="*/ 40 w 405"/>
                <a:gd name="T7" fmla="*/ 30 h 328"/>
                <a:gd name="T8" fmla="*/ 51 w 405"/>
                <a:gd name="T9" fmla="*/ 36 h 328"/>
                <a:gd name="T10" fmla="*/ 59 w 405"/>
                <a:gd name="T11" fmla="*/ 43 h 328"/>
                <a:gd name="T12" fmla="*/ 72 w 405"/>
                <a:gd name="T13" fmla="*/ 53 h 328"/>
                <a:gd name="T14" fmla="*/ 79 w 405"/>
                <a:gd name="T15" fmla="*/ 37 h 328"/>
                <a:gd name="T16" fmla="*/ 84 w 405"/>
                <a:gd name="T17" fmla="*/ 29 h 328"/>
                <a:gd name="T18" fmla="*/ 90 w 405"/>
                <a:gd name="T19" fmla="*/ 22 h 328"/>
                <a:gd name="T20" fmla="*/ 95 w 405"/>
                <a:gd name="T21" fmla="*/ 20 h 328"/>
                <a:gd name="T22" fmla="*/ 100 w 405"/>
                <a:gd name="T23" fmla="*/ 22 h 328"/>
                <a:gd name="T24" fmla="*/ 101 w 405"/>
                <a:gd name="T25" fmla="*/ 32 h 328"/>
                <a:gd name="T26" fmla="*/ 90 w 405"/>
                <a:gd name="T27" fmla="*/ 49 h 328"/>
                <a:gd name="T28" fmla="*/ 81 w 405"/>
                <a:gd name="T29" fmla="*/ 68 h 328"/>
                <a:gd name="T30" fmla="*/ 77 w 405"/>
                <a:gd name="T31" fmla="*/ 71 h 328"/>
                <a:gd name="T32" fmla="*/ 72 w 405"/>
                <a:gd name="T33" fmla="*/ 71 h 328"/>
                <a:gd name="T34" fmla="*/ 59 w 405"/>
                <a:gd name="T35" fmla="*/ 62 h 328"/>
                <a:gd name="T36" fmla="*/ 48 w 405"/>
                <a:gd name="T37" fmla="*/ 50 h 328"/>
                <a:gd name="T38" fmla="*/ 42 w 405"/>
                <a:gd name="T39" fmla="*/ 45 h 328"/>
                <a:gd name="T40" fmla="*/ 38 w 405"/>
                <a:gd name="T41" fmla="*/ 50 h 328"/>
                <a:gd name="T42" fmla="*/ 30 w 405"/>
                <a:gd name="T43" fmla="*/ 60 h 328"/>
                <a:gd name="T44" fmla="*/ 24 w 405"/>
                <a:gd name="T45" fmla="*/ 67 h 328"/>
                <a:gd name="T46" fmla="*/ 18 w 405"/>
                <a:gd name="T47" fmla="*/ 74 h 328"/>
                <a:gd name="T48" fmla="*/ 11 w 405"/>
                <a:gd name="T49" fmla="*/ 80 h 328"/>
                <a:gd name="T50" fmla="*/ 5 w 405"/>
                <a:gd name="T51" fmla="*/ 82 h 328"/>
                <a:gd name="T52" fmla="*/ 1 w 405"/>
                <a:gd name="T53" fmla="*/ 81 h 328"/>
                <a:gd name="T54" fmla="*/ 0 w 405"/>
                <a:gd name="T55" fmla="*/ 74 h 328"/>
                <a:gd name="T56" fmla="*/ 0 w 405"/>
                <a:gd name="T57" fmla="*/ 72 h 328"/>
                <a:gd name="T58" fmla="*/ 0 w 405"/>
                <a:gd name="T59" fmla="*/ 71 h 328"/>
                <a:gd name="T60" fmla="*/ 0 w 405"/>
                <a:gd name="T61" fmla="*/ 71 h 328"/>
                <a:gd name="T62" fmla="*/ 0 w 405"/>
                <a:gd name="T63" fmla="*/ 70 h 328"/>
                <a:gd name="T64" fmla="*/ 0 w 405"/>
                <a:gd name="T65" fmla="*/ 69 h 328"/>
                <a:gd name="T66" fmla="*/ 0 w 405"/>
                <a:gd name="T67" fmla="*/ 67 h 328"/>
                <a:gd name="T68" fmla="*/ 0 w 405"/>
                <a:gd name="T69" fmla="*/ 65 h 328"/>
                <a:gd name="T70" fmla="*/ 0 w 405"/>
                <a:gd name="T71" fmla="*/ 56 h 328"/>
                <a:gd name="T72" fmla="*/ 0 w 405"/>
                <a:gd name="T73" fmla="*/ 51 h 328"/>
                <a:gd name="T74" fmla="*/ 0 w 405"/>
                <a:gd name="T75" fmla="*/ 47 h 328"/>
                <a:gd name="T76" fmla="*/ 0 w 405"/>
                <a:gd name="T77" fmla="*/ 38 h 328"/>
                <a:gd name="T78" fmla="*/ 2 w 405"/>
                <a:gd name="T79" fmla="*/ 21 h 328"/>
                <a:gd name="T80" fmla="*/ 8 w 405"/>
                <a:gd name="T81" fmla="*/ 4 h 328"/>
                <a:gd name="T82" fmla="*/ 13 w 405"/>
                <a:gd name="T83" fmla="*/ 0 h 328"/>
                <a:gd name="T84" fmla="*/ 18 w 405"/>
                <a:gd name="T85" fmla="*/ 1 h 328"/>
                <a:gd name="T86" fmla="*/ 21 w 405"/>
                <a:gd name="T87" fmla="*/ 10 h 328"/>
                <a:gd name="T88" fmla="*/ 14 w 405"/>
                <a:gd name="T89" fmla="*/ 34 h 328"/>
                <a:gd name="T90" fmla="*/ 14 w 405"/>
                <a:gd name="T91" fmla="*/ 58 h 328"/>
                <a:gd name="T92" fmla="*/ 14 w 405"/>
                <a:gd name="T93" fmla="*/ 58 h 32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405"/>
                <a:gd name="T142" fmla="*/ 0 h 328"/>
                <a:gd name="T143" fmla="*/ 405 w 405"/>
                <a:gd name="T144" fmla="*/ 328 h 32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405" h="328">
                  <a:moveTo>
                    <a:pt x="57" y="232"/>
                  </a:moveTo>
                  <a:lnTo>
                    <a:pt x="98" y="184"/>
                  </a:lnTo>
                  <a:lnTo>
                    <a:pt x="126" y="149"/>
                  </a:lnTo>
                  <a:lnTo>
                    <a:pt x="163" y="120"/>
                  </a:lnTo>
                  <a:lnTo>
                    <a:pt x="204" y="142"/>
                  </a:lnTo>
                  <a:lnTo>
                    <a:pt x="239" y="171"/>
                  </a:lnTo>
                  <a:lnTo>
                    <a:pt x="289" y="212"/>
                  </a:lnTo>
                  <a:lnTo>
                    <a:pt x="319" y="146"/>
                  </a:lnTo>
                  <a:lnTo>
                    <a:pt x="339" y="116"/>
                  </a:lnTo>
                  <a:lnTo>
                    <a:pt x="361" y="88"/>
                  </a:lnTo>
                  <a:lnTo>
                    <a:pt x="383" y="79"/>
                  </a:lnTo>
                  <a:lnTo>
                    <a:pt x="402" y="86"/>
                  </a:lnTo>
                  <a:lnTo>
                    <a:pt x="405" y="127"/>
                  </a:lnTo>
                  <a:lnTo>
                    <a:pt x="361" y="195"/>
                  </a:lnTo>
                  <a:lnTo>
                    <a:pt x="325" y="269"/>
                  </a:lnTo>
                  <a:lnTo>
                    <a:pt x="309" y="283"/>
                  </a:lnTo>
                  <a:lnTo>
                    <a:pt x="288" y="282"/>
                  </a:lnTo>
                  <a:lnTo>
                    <a:pt x="239" y="247"/>
                  </a:lnTo>
                  <a:lnTo>
                    <a:pt x="193" y="200"/>
                  </a:lnTo>
                  <a:lnTo>
                    <a:pt x="171" y="178"/>
                  </a:lnTo>
                  <a:lnTo>
                    <a:pt x="153" y="201"/>
                  </a:lnTo>
                  <a:lnTo>
                    <a:pt x="123" y="239"/>
                  </a:lnTo>
                  <a:lnTo>
                    <a:pt x="99" y="268"/>
                  </a:lnTo>
                  <a:lnTo>
                    <a:pt x="72" y="296"/>
                  </a:lnTo>
                  <a:lnTo>
                    <a:pt x="45" y="318"/>
                  </a:lnTo>
                  <a:lnTo>
                    <a:pt x="22" y="328"/>
                  </a:lnTo>
                  <a:lnTo>
                    <a:pt x="6" y="323"/>
                  </a:lnTo>
                  <a:lnTo>
                    <a:pt x="1" y="293"/>
                  </a:lnTo>
                  <a:lnTo>
                    <a:pt x="1" y="285"/>
                  </a:lnTo>
                  <a:lnTo>
                    <a:pt x="1" y="283"/>
                  </a:lnTo>
                  <a:lnTo>
                    <a:pt x="1" y="281"/>
                  </a:lnTo>
                  <a:lnTo>
                    <a:pt x="1" y="278"/>
                  </a:lnTo>
                  <a:lnTo>
                    <a:pt x="1" y="276"/>
                  </a:lnTo>
                  <a:lnTo>
                    <a:pt x="1" y="267"/>
                  </a:lnTo>
                  <a:lnTo>
                    <a:pt x="1" y="258"/>
                  </a:lnTo>
                  <a:lnTo>
                    <a:pt x="0" y="222"/>
                  </a:lnTo>
                  <a:lnTo>
                    <a:pt x="0" y="205"/>
                  </a:lnTo>
                  <a:lnTo>
                    <a:pt x="0" y="187"/>
                  </a:lnTo>
                  <a:lnTo>
                    <a:pt x="1" y="152"/>
                  </a:lnTo>
                  <a:lnTo>
                    <a:pt x="10" y="82"/>
                  </a:lnTo>
                  <a:lnTo>
                    <a:pt x="35" y="16"/>
                  </a:lnTo>
                  <a:lnTo>
                    <a:pt x="52" y="0"/>
                  </a:lnTo>
                  <a:lnTo>
                    <a:pt x="73" y="2"/>
                  </a:lnTo>
                  <a:lnTo>
                    <a:pt x="86" y="40"/>
                  </a:lnTo>
                  <a:lnTo>
                    <a:pt x="58" y="135"/>
                  </a:lnTo>
                  <a:lnTo>
                    <a:pt x="57" y="23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42" name="Freeform 63"/>
            <p:cNvSpPr>
              <a:spLocks/>
            </p:cNvSpPr>
            <p:nvPr/>
          </p:nvSpPr>
          <p:spPr bwMode="auto">
            <a:xfrm>
              <a:off x="3247" y="3246"/>
              <a:ext cx="108" cy="61"/>
            </a:xfrm>
            <a:custGeom>
              <a:avLst/>
              <a:gdLst>
                <a:gd name="T0" fmla="*/ 53 w 215"/>
                <a:gd name="T1" fmla="*/ 13 h 121"/>
                <a:gd name="T2" fmla="*/ 46 w 215"/>
                <a:gd name="T3" fmla="*/ 22 h 121"/>
                <a:gd name="T4" fmla="*/ 39 w 215"/>
                <a:gd name="T5" fmla="*/ 29 h 121"/>
                <a:gd name="T6" fmla="*/ 21 w 215"/>
                <a:gd name="T7" fmla="*/ 31 h 121"/>
                <a:gd name="T8" fmla="*/ 5 w 215"/>
                <a:gd name="T9" fmla="*/ 25 h 121"/>
                <a:gd name="T10" fmla="*/ 0 w 215"/>
                <a:gd name="T11" fmla="*/ 21 h 121"/>
                <a:gd name="T12" fmla="*/ 0 w 215"/>
                <a:gd name="T13" fmla="*/ 16 h 121"/>
                <a:gd name="T14" fmla="*/ 4 w 215"/>
                <a:gd name="T15" fmla="*/ 12 h 121"/>
                <a:gd name="T16" fmla="*/ 10 w 215"/>
                <a:gd name="T17" fmla="*/ 11 h 121"/>
                <a:gd name="T18" fmla="*/ 21 w 215"/>
                <a:gd name="T19" fmla="*/ 16 h 121"/>
                <a:gd name="T20" fmla="*/ 32 w 215"/>
                <a:gd name="T21" fmla="*/ 16 h 121"/>
                <a:gd name="T22" fmla="*/ 39 w 215"/>
                <a:gd name="T23" fmla="*/ 10 h 121"/>
                <a:gd name="T24" fmla="*/ 44 w 215"/>
                <a:gd name="T25" fmla="*/ 2 h 121"/>
                <a:gd name="T26" fmla="*/ 50 w 215"/>
                <a:gd name="T27" fmla="*/ 0 h 121"/>
                <a:gd name="T28" fmla="*/ 54 w 215"/>
                <a:gd name="T29" fmla="*/ 3 h 121"/>
                <a:gd name="T30" fmla="*/ 53 w 215"/>
                <a:gd name="T31" fmla="*/ 13 h 121"/>
                <a:gd name="T32" fmla="*/ 53 w 215"/>
                <a:gd name="T33" fmla="*/ 13 h 12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15"/>
                <a:gd name="T52" fmla="*/ 0 h 121"/>
                <a:gd name="T53" fmla="*/ 215 w 215"/>
                <a:gd name="T54" fmla="*/ 121 h 121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15" h="121">
                  <a:moveTo>
                    <a:pt x="210" y="51"/>
                  </a:moveTo>
                  <a:lnTo>
                    <a:pt x="184" y="85"/>
                  </a:lnTo>
                  <a:lnTo>
                    <a:pt x="153" y="115"/>
                  </a:lnTo>
                  <a:lnTo>
                    <a:pt x="84" y="121"/>
                  </a:lnTo>
                  <a:lnTo>
                    <a:pt x="18" y="98"/>
                  </a:lnTo>
                  <a:lnTo>
                    <a:pt x="0" y="82"/>
                  </a:lnTo>
                  <a:lnTo>
                    <a:pt x="0" y="61"/>
                  </a:lnTo>
                  <a:lnTo>
                    <a:pt x="14" y="45"/>
                  </a:lnTo>
                  <a:lnTo>
                    <a:pt x="37" y="44"/>
                  </a:lnTo>
                  <a:lnTo>
                    <a:pt x="82" y="64"/>
                  </a:lnTo>
                  <a:lnTo>
                    <a:pt x="128" y="64"/>
                  </a:lnTo>
                  <a:lnTo>
                    <a:pt x="153" y="37"/>
                  </a:lnTo>
                  <a:lnTo>
                    <a:pt x="175" y="6"/>
                  </a:lnTo>
                  <a:lnTo>
                    <a:pt x="198" y="0"/>
                  </a:lnTo>
                  <a:lnTo>
                    <a:pt x="215" y="10"/>
                  </a:lnTo>
                  <a:lnTo>
                    <a:pt x="210" y="5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43" name="Freeform 64"/>
            <p:cNvSpPr>
              <a:spLocks/>
            </p:cNvSpPr>
            <p:nvPr/>
          </p:nvSpPr>
          <p:spPr bwMode="auto">
            <a:xfrm>
              <a:off x="3265" y="3286"/>
              <a:ext cx="43" cy="236"/>
            </a:xfrm>
            <a:custGeom>
              <a:avLst/>
              <a:gdLst>
                <a:gd name="T0" fmla="*/ 22 w 86"/>
                <a:gd name="T1" fmla="*/ 11 h 472"/>
                <a:gd name="T2" fmla="*/ 18 w 86"/>
                <a:gd name="T3" fmla="*/ 29 h 472"/>
                <a:gd name="T4" fmla="*/ 20 w 86"/>
                <a:gd name="T5" fmla="*/ 46 h 472"/>
                <a:gd name="T6" fmla="*/ 20 w 86"/>
                <a:gd name="T7" fmla="*/ 80 h 472"/>
                <a:gd name="T8" fmla="*/ 14 w 86"/>
                <a:gd name="T9" fmla="*/ 112 h 472"/>
                <a:gd name="T10" fmla="*/ 11 w 86"/>
                <a:gd name="T11" fmla="*/ 117 h 472"/>
                <a:gd name="T12" fmla="*/ 6 w 86"/>
                <a:gd name="T13" fmla="*/ 118 h 472"/>
                <a:gd name="T14" fmla="*/ 0 w 86"/>
                <a:gd name="T15" fmla="*/ 110 h 472"/>
                <a:gd name="T16" fmla="*/ 6 w 86"/>
                <a:gd name="T17" fmla="*/ 47 h 472"/>
                <a:gd name="T18" fmla="*/ 10 w 86"/>
                <a:gd name="T19" fmla="*/ 4 h 472"/>
                <a:gd name="T20" fmla="*/ 14 w 86"/>
                <a:gd name="T21" fmla="*/ 0 h 472"/>
                <a:gd name="T22" fmla="*/ 19 w 86"/>
                <a:gd name="T23" fmla="*/ 1 h 472"/>
                <a:gd name="T24" fmla="*/ 22 w 86"/>
                <a:gd name="T25" fmla="*/ 11 h 472"/>
                <a:gd name="T26" fmla="*/ 22 w 86"/>
                <a:gd name="T27" fmla="*/ 11 h 4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86"/>
                <a:gd name="T43" fmla="*/ 0 h 472"/>
                <a:gd name="T44" fmla="*/ 86 w 86"/>
                <a:gd name="T45" fmla="*/ 472 h 47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86" h="472">
                  <a:moveTo>
                    <a:pt x="86" y="43"/>
                  </a:moveTo>
                  <a:lnTo>
                    <a:pt x="72" y="114"/>
                  </a:lnTo>
                  <a:lnTo>
                    <a:pt x="80" y="184"/>
                  </a:lnTo>
                  <a:lnTo>
                    <a:pt x="77" y="317"/>
                  </a:lnTo>
                  <a:lnTo>
                    <a:pt x="56" y="447"/>
                  </a:lnTo>
                  <a:lnTo>
                    <a:pt x="43" y="467"/>
                  </a:lnTo>
                  <a:lnTo>
                    <a:pt x="23" y="472"/>
                  </a:lnTo>
                  <a:lnTo>
                    <a:pt x="0" y="440"/>
                  </a:lnTo>
                  <a:lnTo>
                    <a:pt x="23" y="185"/>
                  </a:lnTo>
                  <a:lnTo>
                    <a:pt x="37" y="14"/>
                  </a:lnTo>
                  <a:lnTo>
                    <a:pt x="56" y="0"/>
                  </a:lnTo>
                  <a:lnTo>
                    <a:pt x="75" y="4"/>
                  </a:lnTo>
                  <a:lnTo>
                    <a:pt x="86" y="4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44" name="Freeform 65"/>
            <p:cNvSpPr>
              <a:spLocks/>
            </p:cNvSpPr>
            <p:nvPr/>
          </p:nvSpPr>
          <p:spPr bwMode="auto">
            <a:xfrm>
              <a:off x="3306" y="3285"/>
              <a:ext cx="49" cy="234"/>
            </a:xfrm>
            <a:custGeom>
              <a:avLst/>
              <a:gdLst>
                <a:gd name="T0" fmla="*/ 14 w 98"/>
                <a:gd name="T1" fmla="*/ 7 h 468"/>
                <a:gd name="T2" fmla="*/ 16 w 98"/>
                <a:gd name="T3" fmla="*/ 33 h 468"/>
                <a:gd name="T4" fmla="*/ 20 w 98"/>
                <a:gd name="T5" fmla="*/ 59 h 468"/>
                <a:gd name="T6" fmla="*/ 25 w 98"/>
                <a:gd name="T7" fmla="*/ 110 h 468"/>
                <a:gd name="T8" fmla="*/ 23 w 98"/>
                <a:gd name="T9" fmla="*/ 116 h 468"/>
                <a:gd name="T10" fmla="*/ 18 w 98"/>
                <a:gd name="T11" fmla="*/ 117 h 468"/>
                <a:gd name="T12" fmla="*/ 11 w 98"/>
                <a:gd name="T13" fmla="*/ 110 h 468"/>
                <a:gd name="T14" fmla="*/ 9 w 98"/>
                <a:gd name="T15" fmla="*/ 84 h 468"/>
                <a:gd name="T16" fmla="*/ 6 w 98"/>
                <a:gd name="T17" fmla="*/ 59 h 468"/>
                <a:gd name="T18" fmla="*/ 0 w 98"/>
                <a:gd name="T19" fmla="*/ 7 h 468"/>
                <a:gd name="T20" fmla="*/ 3 w 98"/>
                <a:gd name="T21" fmla="*/ 2 h 468"/>
                <a:gd name="T22" fmla="*/ 7 w 98"/>
                <a:gd name="T23" fmla="*/ 0 h 468"/>
                <a:gd name="T24" fmla="*/ 14 w 98"/>
                <a:gd name="T25" fmla="*/ 7 h 468"/>
                <a:gd name="T26" fmla="*/ 14 w 98"/>
                <a:gd name="T27" fmla="*/ 7 h 46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98"/>
                <a:gd name="T43" fmla="*/ 0 h 468"/>
                <a:gd name="T44" fmla="*/ 98 w 98"/>
                <a:gd name="T45" fmla="*/ 468 h 46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98" h="468">
                  <a:moveTo>
                    <a:pt x="57" y="28"/>
                  </a:moveTo>
                  <a:lnTo>
                    <a:pt x="63" y="132"/>
                  </a:lnTo>
                  <a:lnTo>
                    <a:pt x="78" y="235"/>
                  </a:lnTo>
                  <a:lnTo>
                    <a:pt x="98" y="440"/>
                  </a:lnTo>
                  <a:lnTo>
                    <a:pt x="89" y="461"/>
                  </a:lnTo>
                  <a:lnTo>
                    <a:pt x="70" y="468"/>
                  </a:lnTo>
                  <a:lnTo>
                    <a:pt x="42" y="439"/>
                  </a:lnTo>
                  <a:lnTo>
                    <a:pt x="36" y="336"/>
                  </a:lnTo>
                  <a:lnTo>
                    <a:pt x="21" y="233"/>
                  </a:lnTo>
                  <a:lnTo>
                    <a:pt x="0" y="27"/>
                  </a:lnTo>
                  <a:lnTo>
                    <a:pt x="10" y="6"/>
                  </a:lnTo>
                  <a:lnTo>
                    <a:pt x="29" y="0"/>
                  </a:lnTo>
                  <a:lnTo>
                    <a:pt x="57" y="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45" name="Freeform 66"/>
            <p:cNvSpPr>
              <a:spLocks/>
            </p:cNvSpPr>
            <p:nvPr/>
          </p:nvSpPr>
          <p:spPr bwMode="auto">
            <a:xfrm>
              <a:off x="2821" y="3483"/>
              <a:ext cx="947" cy="50"/>
            </a:xfrm>
            <a:custGeom>
              <a:avLst/>
              <a:gdLst>
                <a:gd name="T0" fmla="*/ 7 w 1896"/>
                <a:gd name="T1" fmla="*/ 9 h 100"/>
                <a:gd name="T2" fmla="*/ 41 w 1896"/>
                <a:gd name="T3" fmla="*/ 7 h 100"/>
                <a:gd name="T4" fmla="*/ 104 w 1896"/>
                <a:gd name="T5" fmla="*/ 6 h 100"/>
                <a:gd name="T6" fmla="*/ 207 w 1896"/>
                <a:gd name="T7" fmla="*/ 6 h 100"/>
                <a:gd name="T8" fmla="*/ 271 w 1896"/>
                <a:gd name="T9" fmla="*/ 11 h 100"/>
                <a:gd name="T10" fmla="*/ 304 w 1896"/>
                <a:gd name="T11" fmla="*/ 14 h 100"/>
                <a:gd name="T12" fmla="*/ 336 w 1896"/>
                <a:gd name="T13" fmla="*/ 13 h 100"/>
                <a:gd name="T14" fmla="*/ 400 w 1896"/>
                <a:gd name="T15" fmla="*/ 6 h 100"/>
                <a:gd name="T16" fmla="*/ 433 w 1896"/>
                <a:gd name="T17" fmla="*/ 3 h 100"/>
                <a:gd name="T18" fmla="*/ 465 w 1896"/>
                <a:gd name="T19" fmla="*/ 0 h 100"/>
                <a:gd name="T20" fmla="*/ 473 w 1896"/>
                <a:gd name="T21" fmla="*/ 6 h 100"/>
                <a:gd name="T22" fmla="*/ 472 w 1896"/>
                <a:gd name="T23" fmla="*/ 10 h 100"/>
                <a:gd name="T24" fmla="*/ 468 w 1896"/>
                <a:gd name="T25" fmla="*/ 14 h 100"/>
                <a:gd name="T26" fmla="*/ 458 w 1896"/>
                <a:gd name="T27" fmla="*/ 18 h 100"/>
                <a:gd name="T28" fmla="*/ 445 w 1896"/>
                <a:gd name="T29" fmla="*/ 20 h 100"/>
                <a:gd name="T30" fmla="*/ 414 w 1896"/>
                <a:gd name="T31" fmla="*/ 24 h 100"/>
                <a:gd name="T32" fmla="*/ 340 w 1896"/>
                <a:gd name="T33" fmla="*/ 25 h 100"/>
                <a:gd name="T34" fmla="*/ 206 w 1896"/>
                <a:gd name="T35" fmla="*/ 20 h 100"/>
                <a:gd name="T36" fmla="*/ 99 w 1896"/>
                <a:gd name="T37" fmla="*/ 23 h 100"/>
                <a:gd name="T38" fmla="*/ 40 w 1896"/>
                <a:gd name="T39" fmla="*/ 25 h 100"/>
                <a:gd name="T40" fmla="*/ 7 w 1896"/>
                <a:gd name="T41" fmla="*/ 24 h 100"/>
                <a:gd name="T42" fmla="*/ 0 w 1896"/>
                <a:gd name="T43" fmla="*/ 17 h 100"/>
                <a:gd name="T44" fmla="*/ 2 w 1896"/>
                <a:gd name="T45" fmla="*/ 12 h 100"/>
                <a:gd name="T46" fmla="*/ 7 w 1896"/>
                <a:gd name="T47" fmla="*/ 9 h 100"/>
                <a:gd name="T48" fmla="*/ 7 w 1896"/>
                <a:gd name="T49" fmla="*/ 9 h 10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1896"/>
                <a:gd name="T76" fmla="*/ 0 h 100"/>
                <a:gd name="T77" fmla="*/ 1896 w 1896"/>
                <a:gd name="T78" fmla="*/ 100 h 100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1896" h="100">
                  <a:moveTo>
                    <a:pt x="30" y="36"/>
                  </a:moveTo>
                  <a:lnTo>
                    <a:pt x="165" y="28"/>
                  </a:lnTo>
                  <a:lnTo>
                    <a:pt x="416" y="22"/>
                  </a:lnTo>
                  <a:lnTo>
                    <a:pt x="829" y="21"/>
                  </a:lnTo>
                  <a:lnTo>
                    <a:pt x="1088" y="44"/>
                  </a:lnTo>
                  <a:lnTo>
                    <a:pt x="1218" y="55"/>
                  </a:lnTo>
                  <a:lnTo>
                    <a:pt x="1348" y="53"/>
                  </a:lnTo>
                  <a:lnTo>
                    <a:pt x="1604" y="24"/>
                  </a:lnTo>
                  <a:lnTo>
                    <a:pt x="1733" y="9"/>
                  </a:lnTo>
                  <a:lnTo>
                    <a:pt x="1862" y="0"/>
                  </a:lnTo>
                  <a:lnTo>
                    <a:pt x="1896" y="21"/>
                  </a:lnTo>
                  <a:lnTo>
                    <a:pt x="1892" y="39"/>
                  </a:lnTo>
                  <a:lnTo>
                    <a:pt x="1873" y="55"/>
                  </a:lnTo>
                  <a:lnTo>
                    <a:pt x="1833" y="69"/>
                  </a:lnTo>
                  <a:lnTo>
                    <a:pt x="1782" y="80"/>
                  </a:lnTo>
                  <a:lnTo>
                    <a:pt x="1660" y="94"/>
                  </a:lnTo>
                  <a:lnTo>
                    <a:pt x="1361" y="100"/>
                  </a:lnTo>
                  <a:lnTo>
                    <a:pt x="825" y="77"/>
                  </a:lnTo>
                  <a:lnTo>
                    <a:pt x="399" y="90"/>
                  </a:lnTo>
                  <a:lnTo>
                    <a:pt x="161" y="97"/>
                  </a:lnTo>
                  <a:lnTo>
                    <a:pt x="29" y="93"/>
                  </a:lnTo>
                  <a:lnTo>
                    <a:pt x="0" y="65"/>
                  </a:lnTo>
                  <a:lnTo>
                    <a:pt x="8" y="48"/>
                  </a:lnTo>
                  <a:lnTo>
                    <a:pt x="30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46" name="Freeform 67"/>
            <p:cNvSpPr>
              <a:spLocks/>
            </p:cNvSpPr>
            <p:nvPr/>
          </p:nvSpPr>
          <p:spPr bwMode="auto">
            <a:xfrm>
              <a:off x="3400" y="3124"/>
              <a:ext cx="248" cy="126"/>
            </a:xfrm>
            <a:custGeom>
              <a:avLst/>
              <a:gdLst>
                <a:gd name="T0" fmla="*/ 8 w 495"/>
                <a:gd name="T1" fmla="*/ 0 h 251"/>
                <a:gd name="T2" fmla="*/ 18 w 495"/>
                <a:gd name="T3" fmla="*/ 3 h 251"/>
                <a:gd name="T4" fmla="*/ 27 w 495"/>
                <a:gd name="T5" fmla="*/ 8 h 251"/>
                <a:gd name="T6" fmla="*/ 36 w 495"/>
                <a:gd name="T7" fmla="*/ 15 h 251"/>
                <a:gd name="T8" fmla="*/ 45 w 495"/>
                <a:gd name="T9" fmla="*/ 20 h 251"/>
                <a:gd name="T10" fmla="*/ 54 w 495"/>
                <a:gd name="T11" fmla="*/ 23 h 251"/>
                <a:gd name="T12" fmla="*/ 64 w 495"/>
                <a:gd name="T13" fmla="*/ 27 h 251"/>
                <a:gd name="T14" fmla="*/ 82 w 495"/>
                <a:gd name="T15" fmla="*/ 35 h 251"/>
                <a:gd name="T16" fmla="*/ 101 w 495"/>
                <a:gd name="T17" fmla="*/ 42 h 251"/>
                <a:gd name="T18" fmla="*/ 119 w 495"/>
                <a:gd name="T19" fmla="*/ 49 h 251"/>
                <a:gd name="T20" fmla="*/ 124 w 495"/>
                <a:gd name="T21" fmla="*/ 53 h 251"/>
                <a:gd name="T22" fmla="*/ 124 w 495"/>
                <a:gd name="T23" fmla="*/ 58 h 251"/>
                <a:gd name="T24" fmla="*/ 121 w 495"/>
                <a:gd name="T25" fmla="*/ 62 h 251"/>
                <a:gd name="T26" fmla="*/ 115 w 495"/>
                <a:gd name="T27" fmla="*/ 63 h 251"/>
                <a:gd name="T28" fmla="*/ 97 w 495"/>
                <a:gd name="T29" fmla="*/ 58 h 251"/>
                <a:gd name="T30" fmla="*/ 77 w 495"/>
                <a:gd name="T31" fmla="*/ 50 h 251"/>
                <a:gd name="T32" fmla="*/ 68 w 495"/>
                <a:gd name="T33" fmla="*/ 46 h 251"/>
                <a:gd name="T34" fmla="*/ 58 w 495"/>
                <a:gd name="T35" fmla="*/ 41 h 251"/>
                <a:gd name="T36" fmla="*/ 49 w 495"/>
                <a:gd name="T37" fmla="*/ 37 h 251"/>
                <a:gd name="T38" fmla="*/ 40 w 495"/>
                <a:gd name="T39" fmla="*/ 33 h 251"/>
                <a:gd name="T40" fmla="*/ 24 w 495"/>
                <a:gd name="T41" fmla="*/ 23 h 251"/>
                <a:gd name="T42" fmla="*/ 17 w 495"/>
                <a:gd name="T43" fmla="*/ 18 h 251"/>
                <a:gd name="T44" fmla="*/ 7 w 495"/>
                <a:gd name="T45" fmla="*/ 14 h 251"/>
                <a:gd name="T46" fmla="*/ 2 w 495"/>
                <a:gd name="T47" fmla="*/ 11 h 251"/>
                <a:gd name="T48" fmla="*/ 0 w 495"/>
                <a:gd name="T49" fmla="*/ 6 h 251"/>
                <a:gd name="T50" fmla="*/ 3 w 495"/>
                <a:gd name="T51" fmla="*/ 2 h 251"/>
                <a:gd name="T52" fmla="*/ 8 w 495"/>
                <a:gd name="T53" fmla="*/ 0 h 251"/>
                <a:gd name="T54" fmla="*/ 8 w 495"/>
                <a:gd name="T55" fmla="*/ 0 h 251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495"/>
                <a:gd name="T85" fmla="*/ 0 h 251"/>
                <a:gd name="T86" fmla="*/ 495 w 495"/>
                <a:gd name="T87" fmla="*/ 251 h 251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495" h="251">
                  <a:moveTo>
                    <a:pt x="32" y="0"/>
                  </a:moveTo>
                  <a:lnTo>
                    <a:pt x="70" y="9"/>
                  </a:lnTo>
                  <a:lnTo>
                    <a:pt x="108" y="31"/>
                  </a:lnTo>
                  <a:lnTo>
                    <a:pt x="144" y="57"/>
                  </a:lnTo>
                  <a:lnTo>
                    <a:pt x="180" y="77"/>
                  </a:lnTo>
                  <a:lnTo>
                    <a:pt x="216" y="92"/>
                  </a:lnTo>
                  <a:lnTo>
                    <a:pt x="253" y="107"/>
                  </a:lnTo>
                  <a:lnTo>
                    <a:pt x="328" y="137"/>
                  </a:lnTo>
                  <a:lnTo>
                    <a:pt x="402" y="166"/>
                  </a:lnTo>
                  <a:lnTo>
                    <a:pt x="475" y="196"/>
                  </a:lnTo>
                  <a:lnTo>
                    <a:pt x="494" y="211"/>
                  </a:lnTo>
                  <a:lnTo>
                    <a:pt x="495" y="231"/>
                  </a:lnTo>
                  <a:lnTo>
                    <a:pt x="483" y="247"/>
                  </a:lnTo>
                  <a:lnTo>
                    <a:pt x="460" y="251"/>
                  </a:lnTo>
                  <a:lnTo>
                    <a:pt x="388" y="230"/>
                  </a:lnTo>
                  <a:lnTo>
                    <a:pt x="308" y="198"/>
                  </a:lnTo>
                  <a:lnTo>
                    <a:pt x="269" y="181"/>
                  </a:lnTo>
                  <a:lnTo>
                    <a:pt x="230" y="162"/>
                  </a:lnTo>
                  <a:lnTo>
                    <a:pt x="194" y="146"/>
                  </a:lnTo>
                  <a:lnTo>
                    <a:pt x="159" y="131"/>
                  </a:lnTo>
                  <a:lnTo>
                    <a:pt x="96" y="91"/>
                  </a:lnTo>
                  <a:lnTo>
                    <a:pt x="66" y="70"/>
                  </a:lnTo>
                  <a:lnTo>
                    <a:pt x="26" y="56"/>
                  </a:lnTo>
                  <a:lnTo>
                    <a:pt x="6" y="43"/>
                  </a:lnTo>
                  <a:lnTo>
                    <a:pt x="0" y="24"/>
                  </a:lnTo>
                  <a:lnTo>
                    <a:pt x="9" y="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47" name="Freeform 68"/>
            <p:cNvSpPr>
              <a:spLocks/>
            </p:cNvSpPr>
            <p:nvPr/>
          </p:nvSpPr>
          <p:spPr bwMode="auto">
            <a:xfrm>
              <a:off x="3009" y="3087"/>
              <a:ext cx="262" cy="108"/>
            </a:xfrm>
            <a:custGeom>
              <a:avLst/>
              <a:gdLst>
                <a:gd name="T0" fmla="*/ 126 w 523"/>
                <a:gd name="T1" fmla="*/ 37 h 217"/>
                <a:gd name="T2" fmla="*/ 115 w 523"/>
                <a:gd name="T3" fmla="*/ 42 h 217"/>
                <a:gd name="T4" fmla="*/ 103 w 523"/>
                <a:gd name="T5" fmla="*/ 48 h 217"/>
                <a:gd name="T6" fmla="*/ 91 w 523"/>
                <a:gd name="T7" fmla="*/ 52 h 217"/>
                <a:gd name="T8" fmla="*/ 79 w 523"/>
                <a:gd name="T9" fmla="*/ 54 h 217"/>
                <a:gd name="T10" fmla="*/ 57 w 523"/>
                <a:gd name="T11" fmla="*/ 50 h 217"/>
                <a:gd name="T12" fmla="*/ 37 w 523"/>
                <a:gd name="T13" fmla="*/ 40 h 217"/>
                <a:gd name="T14" fmla="*/ 19 w 523"/>
                <a:gd name="T15" fmla="*/ 27 h 217"/>
                <a:gd name="T16" fmla="*/ 11 w 523"/>
                <a:gd name="T17" fmla="*/ 19 h 217"/>
                <a:gd name="T18" fmla="*/ 3 w 523"/>
                <a:gd name="T19" fmla="*/ 12 h 217"/>
                <a:gd name="T20" fmla="*/ 0 w 523"/>
                <a:gd name="T21" fmla="*/ 7 h 217"/>
                <a:gd name="T22" fmla="*/ 2 w 523"/>
                <a:gd name="T23" fmla="*/ 2 h 217"/>
                <a:gd name="T24" fmla="*/ 6 w 523"/>
                <a:gd name="T25" fmla="*/ 0 h 217"/>
                <a:gd name="T26" fmla="*/ 12 w 523"/>
                <a:gd name="T27" fmla="*/ 1 h 217"/>
                <a:gd name="T28" fmla="*/ 28 w 523"/>
                <a:gd name="T29" fmla="*/ 13 h 217"/>
                <a:gd name="T30" fmla="*/ 35 w 523"/>
                <a:gd name="T31" fmla="*/ 20 h 217"/>
                <a:gd name="T32" fmla="*/ 42 w 523"/>
                <a:gd name="T33" fmla="*/ 26 h 217"/>
                <a:gd name="T34" fmla="*/ 49 w 523"/>
                <a:gd name="T35" fmla="*/ 32 h 217"/>
                <a:gd name="T36" fmla="*/ 58 w 523"/>
                <a:gd name="T37" fmla="*/ 36 h 217"/>
                <a:gd name="T38" fmla="*/ 67 w 523"/>
                <a:gd name="T39" fmla="*/ 39 h 217"/>
                <a:gd name="T40" fmla="*/ 79 w 523"/>
                <a:gd name="T41" fmla="*/ 40 h 217"/>
                <a:gd name="T42" fmla="*/ 91 w 523"/>
                <a:gd name="T43" fmla="*/ 38 h 217"/>
                <a:gd name="T44" fmla="*/ 101 w 523"/>
                <a:gd name="T45" fmla="*/ 33 h 217"/>
                <a:gd name="T46" fmla="*/ 111 w 523"/>
                <a:gd name="T47" fmla="*/ 27 h 217"/>
                <a:gd name="T48" fmla="*/ 122 w 523"/>
                <a:gd name="T49" fmla="*/ 24 h 217"/>
                <a:gd name="T50" fmla="*/ 131 w 523"/>
                <a:gd name="T51" fmla="*/ 28 h 217"/>
                <a:gd name="T52" fmla="*/ 131 w 523"/>
                <a:gd name="T53" fmla="*/ 33 h 217"/>
                <a:gd name="T54" fmla="*/ 126 w 523"/>
                <a:gd name="T55" fmla="*/ 37 h 217"/>
                <a:gd name="T56" fmla="*/ 126 w 523"/>
                <a:gd name="T57" fmla="*/ 37 h 21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523"/>
                <a:gd name="T88" fmla="*/ 0 h 217"/>
                <a:gd name="T89" fmla="*/ 523 w 523"/>
                <a:gd name="T90" fmla="*/ 217 h 217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523" h="217">
                  <a:moveTo>
                    <a:pt x="502" y="149"/>
                  </a:moveTo>
                  <a:lnTo>
                    <a:pt x="457" y="170"/>
                  </a:lnTo>
                  <a:lnTo>
                    <a:pt x="410" y="193"/>
                  </a:lnTo>
                  <a:lnTo>
                    <a:pt x="362" y="210"/>
                  </a:lnTo>
                  <a:lnTo>
                    <a:pt x="313" y="217"/>
                  </a:lnTo>
                  <a:lnTo>
                    <a:pt x="228" y="203"/>
                  </a:lnTo>
                  <a:lnTo>
                    <a:pt x="148" y="163"/>
                  </a:lnTo>
                  <a:lnTo>
                    <a:pt x="75" y="110"/>
                  </a:lnTo>
                  <a:lnTo>
                    <a:pt x="42" y="79"/>
                  </a:lnTo>
                  <a:lnTo>
                    <a:pt x="12" y="50"/>
                  </a:lnTo>
                  <a:lnTo>
                    <a:pt x="0" y="28"/>
                  </a:lnTo>
                  <a:lnTo>
                    <a:pt x="6" y="9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110" y="55"/>
                  </a:lnTo>
                  <a:lnTo>
                    <a:pt x="138" y="82"/>
                  </a:lnTo>
                  <a:lnTo>
                    <a:pt x="166" y="106"/>
                  </a:lnTo>
                  <a:lnTo>
                    <a:pt x="196" y="128"/>
                  </a:lnTo>
                  <a:lnTo>
                    <a:pt x="229" y="146"/>
                  </a:lnTo>
                  <a:lnTo>
                    <a:pt x="267" y="156"/>
                  </a:lnTo>
                  <a:lnTo>
                    <a:pt x="313" y="161"/>
                  </a:lnTo>
                  <a:lnTo>
                    <a:pt x="362" y="152"/>
                  </a:lnTo>
                  <a:lnTo>
                    <a:pt x="404" y="132"/>
                  </a:lnTo>
                  <a:lnTo>
                    <a:pt x="444" y="110"/>
                  </a:lnTo>
                  <a:lnTo>
                    <a:pt x="487" y="96"/>
                  </a:lnTo>
                  <a:lnTo>
                    <a:pt x="523" y="114"/>
                  </a:lnTo>
                  <a:lnTo>
                    <a:pt x="521" y="134"/>
                  </a:lnTo>
                  <a:lnTo>
                    <a:pt x="502" y="14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48" name="Freeform 69"/>
            <p:cNvSpPr>
              <a:spLocks/>
            </p:cNvSpPr>
            <p:nvPr/>
          </p:nvSpPr>
          <p:spPr bwMode="auto">
            <a:xfrm>
              <a:off x="2835" y="3109"/>
              <a:ext cx="214" cy="233"/>
            </a:xfrm>
            <a:custGeom>
              <a:avLst/>
              <a:gdLst>
                <a:gd name="T0" fmla="*/ 28 w 430"/>
                <a:gd name="T1" fmla="*/ 12 h 466"/>
                <a:gd name="T2" fmla="*/ 17 w 430"/>
                <a:gd name="T3" fmla="*/ 33 h 466"/>
                <a:gd name="T4" fmla="*/ 13 w 430"/>
                <a:gd name="T5" fmla="*/ 52 h 466"/>
                <a:gd name="T6" fmla="*/ 14 w 430"/>
                <a:gd name="T7" fmla="*/ 74 h 466"/>
                <a:gd name="T8" fmla="*/ 17 w 430"/>
                <a:gd name="T9" fmla="*/ 84 h 466"/>
                <a:gd name="T10" fmla="*/ 23 w 430"/>
                <a:gd name="T11" fmla="*/ 92 h 466"/>
                <a:gd name="T12" fmla="*/ 31 w 430"/>
                <a:gd name="T13" fmla="*/ 99 h 466"/>
                <a:gd name="T14" fmla="*/ 41 w 430"/>
                <a:gd name="T15" fmla="*/ 103 h 466"/>
                <a:gd name="T16" fmla="*/ 60 w 430"/>
                <a:gd name="T17" fmla="*/ 101 h 466"/>
                <a:gd name="T18" fmla="*/ 75 w 430"/>
                <a:gd name="T19" fmla="*/ 90 h 466"/>
                <a:gd name="T20" fmla="*/ 85 w 430"/>
                <a:gd name="T21" fmla="*/ 73 h 466"/>
                <a:gd name="T22" fmla="*/ 90 w 430"/>
                <a:gd name="T23" fmla="*/ 54 h 466"/>
                <a:gd name="T24" fmla="*/ 90 w 430"/>
                <a:gd name="T25" fmla="*/ 32 h 466"/>
                <a:gd name="T26" fmla="*/ 92 w 430"/>
                <a:gd name="T27" fmla="*/ 26 h 466"/>
                <a:gd name="T28" fmla="*/ 95 w 430"/>
                <a:gd name="T29" fmla="*/ 24 h 466"/>
                <a:gd name="T30" fmla="*/ 104 w 430"/>
                <a:gd name="T31" fmla="*/ 29 h 466"/>
                <a:gd name="T32" fmla="*/ 107 w 430"/>
                <a:gd name="T33" fmla="*/ 43 h 466"/>
                <a:gd name="T34" fmla="*/ 105 w 430"/>
                <a:gd name="T35" fmla="*/ 59 h 466"/>
                <a:gd name="T36" fmla="*/ 100 w 430"/>
                <a:gd name="T37" fmla="*/ 75 h 466"/>
                <a:gd name="T38" fmla="*/ 96 w 430"/>
                <a:gd name="T39" fmla="*/ 82 h 466"/>
                <a:gd name="T40" fmla="*/ 91 w 430"/>
                <a:gd name="T41" fmla="*/ 90 h 466"/>
                <a:gd name="T42" fmla="*/ 86 w 430"/>
                <a:gd name="T43" fmla="*/ 96 h 466"/>
                <a:gd name="T44" fmla="*/ 80 w 430"/>
                <a:gd name="T45" fmla="*/ 103 h 466"/>
                <a:gd name="T46" fmla="*/ 67 w 430"/>
                <a:gd name="T47" fmla="*/ 112 h 466"/>
                <a:gd name="T48" fmla="*/ 60 w 430"/>
                <a:gd name="T49" fmla="*/ 115 h 466"/>
                <a:gd name="T50" fmla="*/ 53 w 430"/>
                <a:gd name="T51" fmla="*/ 117 h 466"/>
                <a:gd name="T52" fmla="*/ 37 w 430"/>
                <a:gd name="T53" fmla="*/ 117 h 466"/>
                <a:gd name="T54" fmla="*/ 23 w 430"/>
                <a:gd name="T55" fmla="*/ 110 h 466"/>
                <a:gd name="T56" fmla="*/ 12 w 430"/>
                <a:gd name="T57" fmla="*/ 98 h 466"/>
                <a:gd name="T58" fmla="*/ 0 w 430"/>
                <a:gd name="T59" fmla="*/ 65 h 466"/>
                <a:gd name="T60" fmla="*/ 1 w 430"/>
                <a:gd name="T61" fmla="*/ 30 h 466"/>
                <a:gd name="T62" fmla="*/ 8 w 430"/>
                <a:gd name="T63" fmla="*/ 15 h 466"/>
                <a:gd name="T64" fmla="*/ 12 w 430"/>
                <a:gd name="T65" fmla="*/ 8 h 466"/>
                <a:gd name="T66" fmla="*/ 17 w 430"/>
                <a:gd name="T67" fmla="*/ 3 h 466"/>
                <a:gd name="T68" fmla="*/ 23 w 430"/>
                <a:gd name="T69" fmla="*/ 0 h 466"/>
                <a:gd name="T70" fmla="*/ 27 w 430"/>
                <a:gd name="T71" fmla="*/ 2 h 466"/>
                <a:gd name="T72" fmla="*/ 28 w 430"/>
                <a:gd name="T73" fmla="*/ 12 h 466"/>
                <a:gd name="T74" fmla="*/ 28 w 430"/>
                <a:gd name="T75" fmla="*/ 12 h 46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430"/>
                <a:gd name="T115" fmla="*/ 0 h 466"/>
                <a:gd name="T116" fmla="*/ 430 w 430"/>
                <a:gd name="T117" fmla="*/ 466 h 46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430" h="466">
                  <a:moveTo>
                    <a:pt x="113" y="47"/>
                  </a:moveTo>
                  <a:lnTo>
                    <a:pt x="68" y="129"/>
                  </a:lnTo>
                  <a:lnTo>
                    <a:pt x="52" y="208"/>
                  </a:lnTo>
                  <a:lnTo>
                    <a:pt x="59" y="293"/>
                  </a:lnTo>
                  <a:lnTo>
                    <a:pt x="71" y="333"/>
                  </a:lnTo>
                  <a:lnTo>
                    <a:pt x="94" y="367"/>
                  </a:lnTo>
                  <a:lnTo>
                    <a:pt x="124" y="393"/>
                  </a:lnTo>
                  <a:lnTo>
                    <a:pt x="164" y="409"/>
                  </a:lnTo>
                  <a:lnTo>
                    <a:pt x="242" y="404"/>
                  </a:lnTo>
                  <a:lnTo>
                    <a:pt x="302" y="359"/>
                  </a:lnTo>
                  <a:lnTo>
                    <a:pt x="343" y="290"/>
                  </a:lnTo>
                  <a:lnTo>
                    <a:pt x="364" y="215"/>
                  </a:lnTo>
                  <a:lnTo>
                    <a:pt x="362" y="126"/>
                  </a:lnTo>
                  <a:lnTo>
                    <a:pt x="369" y="103"/>
                  </a:lnTo>
                  <a:lnTo>
                    <a:pt x="384" y="93"/>
                  </a:lnTo>
                  <a:lnTo>
                    <a:pt x="418" y="115"/>
                  </a:lnTo>
                  <a:lnTo>
                    <a:pt x="430" y="172"/>
                  </a:lnTo>
                  <a:lnTo>
                    <a:pt x="424" y="235"/>
                  </a:lnTo>
                  <a:lnTo>
                    <a:pt x="403" y="298"/>
                  </a:lnTo>
                  <a:lnTo>
                    <a:pt x="386" y="328"/>
                  </a:lnTo>
                  <a:lnTo>
                    <a:pt x="368" y="358"/>
                  </a:lnTo>
                  <a:lnTo>
                    <a:pt x="347" y="384"/>
                  </a:lnTo>
                  <a:lnTo>
                    <a:pt x="323" y="409"/>
                  </a:lnTo>
                  <a:lnTo>
                    <a:pt x="271" y="446"/>
                  </a:lnTo>
                  <a:lnTo>
                    <a:pt x="242" y="459"/>
                  </a:lnTo>
                  <a:lnTo>
                    <a:pt x="213" y="466"/>
                  </a:lnTo>
                  <a:lnTo>
                    <a:pt x="151" y="465"/>
                  </a:lnTo>
                  <a:lnTo>
                    <a:pt x="92" y="437"/>
                  </a:lnTo>
                  <a:lnTo>
                    <a:pt x="48" y="390"/>
                  </a:lnTo>
                  <a:lnTo>
                    <a:pt x="0" y="260"/>
                  </a:lnTo>
                  <a:lnTo>
                    <a:pt x="7" y="118"/>
                  </a:lnTo>
                  <a:lnTo>
                    <a:pt x="32" y="58"/>
                  </a:lnTo>
                  <a:lnTo>
                    <a:pt x="49" y="32"/>
                  </a:lnTo>
                  <a:lnTo>
                    <a:pt x="70" y="11"/>
                  </a:lnTo>
                  <a:lnTo>
                    <a:pt x="92" y="0"/>
                  </a:lnTo>
                  <a:lnTo>
                    <a:pt x="110" y="6"/>
                  </a:lnTo>
                  <a:lnTo>
                    <a:pt x="113" y="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49" name="Freeform 70"/>
            <p:cNvSpPr>
              <a:spLocks/>
            </p:cNvSpPr>
            <p:nvPr/>
          </p:nvSpPr>
          <p:spPr bwMode="auto">
            <a:xfrm>
              <a:off x="2905" y="3325"/>
              <a:ext cx="254" cy="187"/>
            </a:xfrm>
            <a:custGeom>
              <a:avLst/>
              <a:gdLst>
                <a:gd name="T0" fmla="*/ 10 w 508"/>
                <a:gd name="T1" fmla="*/ 0 h 373"/>
                <a:gd name="T2" fmla="*/ 105 w 508"/>
                <a:gd name="T3" fmla="*/ 29 h 373"/>
                <a:gd name="T4" fmla="*/ 122 w 508"/>
                <a:gd name="T5" fmla="*/ 55 h 373"/>
                <a:gd name="T6" fmla="*/ 127 w 508"/>
                <a:gd name="T7" fmla="*/ 86 h 373"/>
                <a:gd name="T8" fmla="*/ 125 w 508"/>
                <a:gd name="T9" fmla="*/ 92 h 373"/>
                <a:gd name="T10" fmla="*/ 121 w 508"/>
                <a:gd name="T11" fmla="*/ 94 h 373"/>
                <a:gd name="T12" fmla="*/ 113 w 508"/>
                <a:gd name="T13" fmla="*/ 87 h 373"/>
                <a:gd name="T14" fmla="*/ 109 w 508"/>
                <a:gd name="T15" fmla="*/ 62 h 373"/>
                <a:gd name="T16" fmla="*/ 105 w 508"/>
                <a:gd name="T17" fmla="*/ 50 h 373"/>
                <a:gd name="T18" fmla="*/ 101 w 508"/>
                <a:gd name="T19" fmla="*/ 45 h 373"/>
                <a:gd name="T20" fmla="*/ 96 w 508"/>
                <a:gd name="T21" fmla="*/ 40 h 373"/>
                <a:gd name="T22" fmla="*/ 85 w 508"/>
                <a:gd name="T23" fmla="*/ 32 h 373"/>
                <a:gd name="T24" fmla="*/ 73 w 508"/>
                <a:gd name="T25" fmla="*/ 27 h 373"/>
                <a:gd name="T26" fmla="*/ 50 w 508"/>
                <a:gd name="T27" fmla="*/ 23 h 373"/>
                <a:gd name="T28" fmla="*/ 5 w 508"/>
                <a:gd name="T29" fmla="*/ 13 h 373"/>
                <a:gd name="T30" fmla="*/ 0 w 508"/>
                <a:gd name="T31" fmla="*/ 4 h 373"/>
                <a:gd name="T32" fmla="*/ 4 w 508"/>
                <a:gd name="T33" fmla="*/ 1 h 373"/>
                <a:gd name="T34" fmla="*/ 10 w 508"/>
                <a:gd name="T35" fmla="*/ 0 h 373"/>
                <a:gd name="T36" fmla="*/ 10 w 508"/>
                <a:gd name="T37" fmla="*/ 0 h 373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08"/>
                <a:gd name="T58" fmla="*/ 0 h 373"/>
                <a:gd name="T59" fmla="*/ 508 w 508"/>
                <a:gd name="T60" fmla="*/ 373 h 373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08" h="373">
                  <a:moveTo>
                    <a:pt x="38" y="0"/>
                  </a:moveTo>
                  <a:lnTo>
                    <a:pt x="417" y="113"/>
                  </a:lnTo>
                  <a:lnTo>
                    <a:pt x="488" y="217"/>
                  </a:lnTo>
                  <a:lnTo>
                    <a:pt x="508" y="342"/>
                  </a:lnTo>
                  <a:lnTo>
                    <a:pt x="500" y="365"/>
                  </a:lnTo>
                  <a:lnTo>
                    <a:pt x="482" y="373"/>
                  </a:lnTo>
                  <a:lnTo>
                    <a:pt x="452" y="346"/>
                  </a:lnTo>
                  <a:lnTo>
                    <a:pt x="436" y="245"/>
                  </a:lnTo>
                  <a:lnTo>
                    <a:pt x="419" y="200"/>
                  </a:lnTo>
                  <a:lnTo>
                    <a:pt x="403" y="179"/>
                  </a:lnTo>
                  <a:lnTo>
                    <a:pt x="381" y="157"/>
                  </a:lnTo>
                  <a:lnTo>
                    <a:pt x="338" y="128"/>
                  </a:lnTo>
                  <a:lnTo>
                    <a:pt x="292" y="108"/>
                  </a:lnTo>
                  <a:lnTo>
                    <a:pt x="200" y="92"/>
                  </a:lnTo>
                  <a:lnTo>
                    <a:pt x="18" y="52"/>
                  </a:lnTo>
                  <a:lnTo>
                    <a:pt x="0" y="16"/>
                  </a:lnTo>
                  <a:lnTo>
                    <a:pt x="14" y="2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50" name="Freeform 71"/>
            <p:cNvSpPr>
              <a:spLocks/>
            </p:cNvSpPr>
            <p:nvPr/>
          </p:nvSpPr>
          <p:spPr bwMode="auto">
            <a:xfrm>
              <a:off x="3495" y="3260"/>
              <a:ext cx="56" cy="209"/>
            </a:xfrm>
            <a:custGeom>
              <a:avLst/>
              <a:gdLst>
                <a:gd name="T0" fmla="*/ 28 w 112"/>
                <a:gd name="T1" fmla="*/ 11 h 419"/>
                <a:gd name="T2" fmla="*/ 25 w 112"/>
                <a:gd name="T3" fmla="*/ 21 h 419"/>
                <a:gd name="T4" fmla="*/ 24 w 112"/>
                <a:gd name="T5" fmla="*/ 32 h 419"/>
                <a:gd name="T6" fmla="*/ 19 w 112"/>
                <a:gd name="T7" fmla="*/ 65 h 419"/>
                <a:gd name="T8" fmla="*/ 14 w 112"/>
                <a:gd name="T9" fmla="*/ 98 h 419"/>
                <a:gd name="T10" fmla="*/ 12 w 112"/>
                <a:gd name="T11" fmla="*/ 103 h 419"/>
                <a:gd name="T12" fmla="*/ 7 w 112"/>
                <a:gd name="T13" fmla="*/ 104 h 419"/>
                <a:gd name="T14" fmla="*/ 0 w 112"/>
                <a:gd name="T15" fmla="*/ 96 h 419"/>
                <a:gd name="T16" fmla="*/ 2 w 112"/>
                <a:gd name="T17" fmla="*/ 77 h 419"/>
                <a:gd name="T18" fmla="*/ 6 w 112"/>
                <a:gd name="T19" fmla="*/ 47 h 419"/>
                <a:gd name="T20" fmla="*/ 12 w 112"/>
                <a:gd name="T21" fmla="*/ 19 h 419"/>
                <a:gd name="T22" fmla="*/ 17 w 112"/>
                <a:gd name="T23" fmla="*/ 2 h 419"/>
                <a:gd name="T24" fmla="*/ 22 w 112"/>
                <a:gd name="T25" fmla="*/ 0 h 419"/>
                <a:gd name="T26" fmla="*/ 27 w 112"/>
                <a:gd name="T27" fmla="*/ 1 h 419"/>
                <a:gd name="T28" fmla="*/ 28 w 112"/>
                <a:gd name="T29" fmla="*/ 11 h 419"/>
                <a:gd name="T30" fmla="*/ 28 w 112"/>
                <a:gd name="T31" fmla="*/ 11 h 41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12"/>
                <a:gd name="T49" fmla="*/ 0 h 419"/>
                <a:gd name="T50" fmla="*/ 112 w 112"/>
                <a:gd name="T51" fmla="*/ 419 h 41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12" h="419">
                  <a:moveTo>
                    <a:pt x="112" y="46"/>
                  </a:moveTo>
                  <a:lnTo>
                    <a:pt x="97" y="86"/>
                  </a:lnTo>
                  <a:lnTo>
                    <a:pt x="94" y="128"/>
                  </a:lnTo>
                  <a:lnTo>
                    <a:pt x="76" y="261"/>
                  </a:lnTo>
                  <a:lnTo>
                    <a:pt x="56" y="393"/>
                  </a:lnTo>
                  <a:lnTo>
                    <a:pt x="45" y="414"/>
                  </a:lnTo>
                  <a:lnTo>
                    <a:pt x="26" y="419"/>
                  </a:lnTo>
                  <a:lnTo>
                    <a:pt x="0" y="387"/>
                  </a:lnTo>
                  <a:lnTo>
                    <a:pt x="7" y="309"/>
                  </a:lnTo>
                  <a:lnTo>
                    <a:pt x="24" y="190"/>
                  </a:lnTo>
                  <a:lnTo>
                    <a:pt x="46" y="76"/>
                  </a:lnTo>
                  <a:lnTo>
                    <a:pt x="68" y="10"/>
                  </a:lnTo>
                  <a:lnTo>
                    <a:pt x="88" y="0"/>
                  </a:lnTo>
                  <a:lnTo>
                    <a:pt x="108" y="6"/>
                  </a:lnTo>
                  <a:lnTo>
                    <a:pt x="112" y="4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51" name="Freeform 72"/>
            <p:cNvSpPr>
              <a:spLocks/>
            </p:cNvSpPr>
            <p:nvPr/>
          </p:nvSpPr>
          <p:spPr bwMode="auto">
            <a:xfrm>
              <a:off x="3542" y="3439"/>
              <a:ext cx="33" cy="88"/>
            </a:xfrm>
            <a:custGeom>
              <a:avLst/>
              <a:gdLst>
                <a:gd name="T0" fmla="*/ 17 w 66"/>
                <a:gd name="T1" fmla="*/ 8 h 176"/>
                <a:gd name="T2" fmla="*/ 14 w 66"/>
                <a:gd name="T3" fmla="*/ 38 h 176"/>
                <a:gd name="T4" fmla="*/ 12 w 66"/>
                <a:gd name="T5" fmla="*/ 43 h 176"/>
                <a:gd name="T6" fmla="*/ 7 w 66"/>
                <a:gd name="T7" fmla="*/ 44 h 176"/>
                <a:gd name="T8" fmla="*/ 0 w 66"/>
                <a:gd name="T9" fmla="*/ 37 h 176"/>
                <a:gd name="T10" fmla="*/ 2 w 66"/>
                <a:gd name="T11" fmla="*/ 7 h 176"/>
                <a:gd name="T12" fmla="*/ 5 w 66"/>
                <a:gd name="T13" fmla="*/ 2 h 176"/>
                <a:gd name="T14" fmla="*/ 10 w 66"/>
                <a:gd name="T15" fmla="*/ 0 h 176"/>
                <a:gd name="T16" fmla="*/ 17 w 66"/>
                <a:gd name="T17" fmla="*/ 8 h 176"/>
                <a:gd name="T18" fmla="*/ 17 w 66"/>
                <a:gd name="T19" fmla="*/ 8 h 17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6"/>
                <a:gd name="T31" fmla="*/ 0 h 176"/>
                <a:gd name="T32" fmla="*/ 66 w 66"/>
                <a:gd name="T33" fmla="*/ 176 h 17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6" h="176">
                  <a:moveTo>
                    <a:pt x="66" y="30"/>
                  </a:moveTo>
                  <a:lnTo>
                    <a:pt x="57" y="149"/>
                  </a:lnTo>
                  <a:lnTo>
                    <a:pt x="48" y="170"/>
                  </a:lnTo>
                  <a:lnTo>
                    <a:pt x="28" y="176"/>
                  </a:lnTo>
                  <a:lnTo>
                    <a:pt x="0" y="148"/>
                  </a:lnTo>
                  <a:lnTo>
                    <a:pt x="9" y="28"/>
                  </a:lnTo>
                  <a:lnTo>
                    <a:pt x="20" y="7"/>
                  </a:lnTo>
                  <a:lnTo>
                    <a:pt x="38" y="0"/>
                  </a:lnTo>
                  <a:lnTo>
                    <a:pt x="66" y="3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52" name="Freeform 73"/>
            <p:cNvSpPr>
              <a:spLocks/>
            </p:cNvSpPr>
            <p:nvPr/>
          </p:nvSpPr>
          <p:spPr bwMode="auto">
            <a:xfrm>
              <a:off x="3616" y="3422"/>
              <a:ext cx="29" cy="92"/>
            </a:xfrm>
            <a:custGeom>
              <a:avLst/>
              <a:gdLst>
                <a:gd name="T0" fmla="*/ 14 w 58"/>
                <a:gd name="T1" fmla="*/ 8 h 185"/>
                <a:gd name="T2" fmla="*/ 15 w 58"/>
                <a:gd name="T3" fmla="*/ 39 h 185"/>
                <a:gd name="T4" fmla="*/ 13 w 58"/>
                <a:gd name="T5" fmla="*/ 44 h 185"/>
                <a:gd name="T6" fmla="*/ 8 w 58"/>
                <a:gd name="T7" fmla="*/ 46 h 185"/>
                <a:gd name="T8" fmla="*/ 1 w 58"/>
                <a:gd name="T9" fmla="*/ 38 h 185"/>
                <a:gd name="T10" fmla="*/ 0 w 58"/>
                <a:gd name="T11" fmla="*/ 6 h 185"/>
                <a:gd name="T12" fmla="*/ 3 w 58"/>
                <a:gd name="T13" fmla="*/ 1 h 185"/>
                <a:gd name="T14" fmla="*/ 8 w 58"/>
                <a:gd name="T15" fmla="*/ 0 h 185"/>
                <a:gd name="T16" fmla="*/ 14 w 58"/>
                <a:gd name="T17" fmla="*/ 8 h 185"/>
                <a:gd name="T18" fmla="*/ 14 w 58"/>
                <a:gd name="T19" fmla="*/ 8 h 18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8"/>
                <a:gd name="T31" fmla="*/ 0 h 185"/>
                <a:gd name="T32" fmla="*/ 58 w 58"/>
                <a:gd name="T33" fmla="*/ 185 h 18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8" h="185">
                  <a:moveTo>
                    <a:pt x="56" y="33"/>
                  </a:moveTo>
                  <a:lnTo>
                    <a:pt x="58" y="157"/>
                  </a:lnTo>
                  <a:lnTo>
                    <a:pt x="49" y="178"/>
                  </a:lnTo>
                  <a:lnTo>
                    <a:pt x="29" y="185"/>
                  </a:lnTo>
                  <a:lnTo>
                    <a:pt x="1" y="155"/>
                  </a:lnTo>
                  <a:lnTo>
                    <a:pt x="0" y="26"/>
                  </a:lnTo>
                  <a:lnTo>
                    <a:pt x="12" y="5"/>
                  </a:lnTo>
                  <a:lnTo>
                    <a:pt x="32" y="0"/>
                  </a:lnTo>
                  <a:lnTo>
                    <a:pt x="56" y="3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53" name="Freeform 74"/>
            <p:cNvSpPr>
              <a:spLocks/>
            </p:cNvSpPr>
            <p:nvPr/>
          </p:nvSpPr>
          <p:spPr bwMode="auto">
            <a:xfrm>
              <a:off x="2906" y="2808"/>
              <a:ext cx="176" cy="313"/>
            </a:xfrm>
            <a:custGeom>
              <a:avLst/>
              <a:gdLst>
                <a:gd name="T0" fmla="*/ 51 w 352"/>
                <a:gd name="T1" fmla="*/ 155 h 626"/>
                <a:gd name="T2" fmla="*/ 45 w 352"/>
                <a:gd name="T3" fmla="*/ 148 h 626"/>
                <a:gd name="T4" fmla="*/ 39 w 352"/>
                <a:gd name="T5" fmla="*/ 142 h 626"/>
                <a:gd name="T6" fmla="*/ 27 w 352"/>
                <a:gd name="T7" fmla="*/ 135 h 626"/>
                <a:gd name="T8" fmla="*/ 8 w 352"/>
                <a:gd name="T9" fmla="*/ 126 h 626"/>
                <a:gd name="T10" fmla="*/ 2 w 352"/>
                <a:gd name="T11" fmla="*/ 120 h 626"/>
                <a:gd name="T12" fmla="*/ 0 w 352"/>
                <a:gd name="T13" fmla="*/ 108 h 626"/>
                <a:gd name="T14" fmla="*/ 3 w 352"/>
                <a:gd name="T15" fmla="*/ 89 h 626"/>
                <a:gd name="T16" fmla="*/ 10 w 352"/>
                <a:gd name="T17" fmla="*/ 59 h 626"/>
                <a:gd name="T18" fmla="*/ 14 w 352"/>
                <a:gd name="T19" fmla="*/ 47 h 626"/>
                <a:gd name="T20" fmla="*/ 21 w 352"/>
                <a:gd name="T21" fmla="*/ 30 h 626"/>
                <a:gd name="T22" fmla="*/ 25 w 352"/>
                <a:gd name="T23" fmla="*/ 22 h 626"/>
                <a:gd name="T24" fmla="*/ 29 w 352"/>
                <a:gd name="T25" fmla="*/ 15 h 626"/>
                <a:gd name="T26" fmla="*/ 34 w 352"/>
                <a:gd name="T27" fmla="*/ 10 h 626"/>
                <a:gd name="T28" fmla="*/ 38 w 352"/>
                <a:gd name="T29" fmla="*/ 7 h 626"/>
                <a:gd name="T30" fmla="*/ 53 w 352"/>
                <a:gd name="T31" fmla="*/ 10 h 626"/>
                <a:gd name="T32" fmla="*/ 66 w 352"/>
                <a:gd name="T33" fmla="*/ 7 h 626"/>
                <a:gd name="T34" fmla="*/ 77 w 352"/>
                <a:gd name="T35" fmla="*/ 1 h 626"/>
                <a:gd name="T36" fmla="*/ 83 w 352"/>
                <a:gd name="T37" fmla="*/ 0 h 626"/>
                <a:gd name="T38" fmla="*/ 87 w 352"/>
                <a:gd name="T39" fmla="*/ 3 h 626"/>
                <a:gd name="T40" fmla="*/ 88 w 352"/>
                <a:gd name="T41" fmla="*/ 7 h 626"/>
                <a:gd name="T42" fmla="*/ 86 w 352"/>
                <a:gd name="T43" fmla="*/ 13 h 626"/>
                <a:gd name="T44" fmla="*/ 72 w 352"/>
                <a:gd name="T45" fmla="*/ 21 h 626"/>
                <a:gd name="T46" fmla="*/ 59 w 352"/>
                <a:gd name="T47" fmla="*/ 22 h 626"/>
                <a:gd name="T48" fmla="*/ 42 w 352"/>
                <a:gd name="T49" fmla="*/ 21 h 626"/>
                <a:gd name="T50" fmla="*/ 35 w 352"/>
                <a:gd name="T51" fmla="*/ 34 h 626"/>
                <a:gd name="T52" fmla="*/ 29 w 352"/>
                <a:gd name="T53" fmla="*/ 47 h 626"/>
                <a:gd name="T54" fmla="*/ 22 w 352"/>
                <a:gd name="T55" fmla="*/ 63 h 626"/>
                <a:gd name="T56" fmla="*/ 14 w 352"/>
                <a:gd name="T57" fmla="*/ 95 h 626"/>
                <a:gd name="T58" fmla="*/ 15 w 352"/>
                <a:gd name="T59" fmla="*/ 108 h 626"/>
                <a:gd name="T60" fmla="*/ 20 w 352"/>
                <a:gd name="T61" fmla="*/ 116 h 626"/>
                <a:gd name="T62" fmla="*/ 31 w 352"/>
                <a:gd name="T63" fmla="*/ 123 h 626"/>
                <a:gd name="T64" fmla="*/ 43 w 352"/>
                <a:gd name="T65" fmla="*/ 130 h 626"/>
                <a:gd name="T66" fmla="*/ 63 w 352"/>
                <a:gd name="T67" fmla="*/ 147 h 626"/>
                <a:gd name="T68" fmla="*/ 64 w 352"/>
                <a:gd name="T69" fmla="*/ 153 h 626"/>
                <a:gd name="T70" fmla="*/ 61 w 352"/>
                <a:gd name="T71" fmla="*/ 157 h 626"/>
                <a:gd name="T72" fmla="*/ 51 w 352"/>
                <a:gd name="T73" fmla="*/ 155 h 626"/>
                <a:gd name="T74" fmla="*/ 51 w 352"/>
                <a:gd name="T75" fmla="*/ 155 h 62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352"/>
                <a:gd name="T115" fmla="*/ 0 h 626"/>
                <a:gd name="T116" fmla="*/ 352 w 352"/>
                <a:gd name="T117" fmla="*/ 626 h 62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352" h="626">
                  <a:moveTo>
                    <a:pt x="205" y="618"/>
                  </a:moveTo>
                  <a:lnTo>
                    <a:pt x="179" y="589"/>
                  </a:lnTo>
                  <a:lnTo>
                    <a:pt x="154" y="566"/>
                  </a:lnTo>
                  <a:lnTo>
                    <a:pt x="106" y="537"/>
                  </a:lnTo>
                  <a:lnTo>
                    <a:pt x="30" y="503"/>
                  </a:lnTo>
                  <a:lnTo>
                    <a:pt x="8" y="478"/>
                  </a:lnTo>
                  <a:lnTo>
                    <a:pt x="0" y="431"/>
                  </a:lnTo>
                  <a:lnTo>
                    <a:pt x="9" y="354"/>
                  </a:lnTo>
                  <a:lnTo>
                    <a:pt x="38" y="235"/>
                  </a:lnTo>
                  <a:lnTo>
                    <a:pt x="56" y="186"/>
                  </a:lnTo>
                  <a:lnTo>
                    <a:pt x="84" y="120"/>
                  </a:lnTo>
                  <a:lnTo>
                    <a:pt x="100" y="88"/>
                  </a:lnTo>
                  <a:lnTo>
                    <a:pt x="116" y="60"/>
                  </a:lnTo>
                  <a:lnTo>
                    <a:pt x="134" y="40"/>
                  </a:lnTo>
                  <a:lnTo>
                    <a:pt x="150" y="29"/>
                  </a:lnTo>
                  <a:lnTo>
                    <a:pt x="210" y="38"/>
                  </a:lnTo>
                  <a:lnTo>
                    <a:pt x="261" y="29"/>
                  </a:lnTo>
                  <a:lnTo>
                    <a:pt x="307" y="5"/>
                  </a:lnTo>
                  <a:lnTo>
                    <a:pt x="330" y="0"/>
                  </a:lnTo>
                  <a:lnTo>
                    <a:pt x="346" y="11"/>
                  </a:lnTo>
                  <a:lnTo>
                    <a:pt x="352" y="29"/>
                  </a:lnTo>
                  <a:lnTo>
                    <a:pt x="342" y="50"/>
                  </a:lnTo>
                  <a:lnTo>
                    <a:pt x="286" y="83"/>
                  </a:lnTo>
                  <a:lnTo>
                    <a:pt x="236" y="89"/>
                  </a:lnTo>
                  <a:lnTo>
                    <a:pt x="166" y="83"/>
                  </a:lnTo>
                  <a:lnTo>
                    <a:pt x="138" y="136"/>
                  </a:lnTo>
                  <a:lnTo>
                    <a:pt x="114" y="188"/>
                  </a:lnTo>
                  <a:lnTo>
                    <a:pt x="88" y="251"/>
                  </a:lnTo>
                  <a:lnTo>
                    <a:pt x="56" y="380"/>
                  </a:lnTo>
                  <a:lnTo>
                    <a:pt x="58" y="431"/>
                  </a:lnTo>
                  <a:lnTo>
                    <a:pt x="78" y="465"/>
                  </a:lnTo>
                  <a:lnTo>
                    <a:pt x="123" y="493"/>
                  </a:lnTo>
                  <a:lnTo>
                    <a:pt x="172" y="517"/>
                  </a:lnTo>
                  <a:lnTo>
                    <a:pt x="253" y="586"/>
                  </a:lnTo>
                  <a:lnTo>
                    <a:pt x="256" y="610"/>
                  </a:lnTo>
                  <a:lnTo>
                    <a:pt x="245" y="626"/>
                  </a:lnTo>
                  <a:lnTo>
                    <a:pt x="205" y="61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54" name="Freeform 75"/>
            <p:cNvSpPr>
              <a:spLocks/>
            </p:cNvSpPr>
            <p:nvPr/>
          </p:nvSpPr>
          <p:spPr bwMode="auto">
            <a:xfrm>
              <a:off x="2800" y="2534"/>
              <a:ext cx="242" cy="668"/>
            </a:xfrm>
            <a:custGeom>
              <a:avLst/>
              <a:gdLst>
                <a:gd name="T0" fmla="*/ 67 w 485"/>
                <a:gd name="T1" fmla="*/ 57 h 1335"/>
                <a:gd name="T2" fmla="*/ 55 w 485"/>
                <a:gd name="T3" fmla="*/ 15 h 1335"/>
                <a:gd name="T4" fmla="*/ 51 w 485"/>
                <a:gd name="T5" fmla="*/ 33 h 1335"/>
                <a:gd name="T6" fmla="*/ 57 w 485"/>
                <a:gd name="T7" fmla="*/ 81 h 1335"/>
                <a:gd name="T8" fmla="*/ 43 w 485"/>
                <a:gd name="T9" fmla="*/ 91 h 1335"/>
                <a:gd name="T10" fmla="*/ 27 w 485"/>
                <a:gd name="T11" fmla="*/ 77 h 1335"/>
                <a:gd name="T12" fmla="*/ 14 w 485"/>
                <a:gd name="T13" fmla="*/ 66 h 1335"/>
                <a:gd name="T14" fmla="*/ 11 w 485"/>
                <a:gd name="T15" fmla="*/ 81 h 1335"/>
                <a:gd name="T16" fmla="*/ 25 w 485"/>
                <a:gd name="T17" fmla="*/ 104 h 1335"/>
                <a:gd name="T18" fmla="*/ 35 w 485"/>
                <a:gd name="T19" fmla="*/ 116 h 1335"/>
                <a:gd name="T20" fmla="*/ 51 w 485"/>
                <a:gd name="T21" fmla="*/ 134 h 1335"/>
                <a:gd name="T22" fmla="*/ 54 w 485"/>
                <a:gd name="T23" fmla="*/ 156 h 1335"/>
                <a:gd name="T24" fmla="*/ 46 w 485"/>
                <a:gd name="T25" fmla="*/ 183 h 1335"/>
                <a:gd name="T26" fmla="*/ 36 w 485"/>
                <a:gd name="T27" fmla="*/ 212 h 1335"/>
                <a:gd name="T28" fmla="*/ 28 w 485"/>
                <a:gd name="T29" fmla="*/ 251 h 1335"/>
                <a:gd name="T30" fmla="*/ 35 w 485"/>
                <a:gd name="T31" fmla="*/ 274 h 1335"/>
                <a:gd name="T32" fmla="*/ 46 w 485"/>
                <a:gd name="T33" fmla="*/ 287 h 1335"/>
                <a:gd name="T34" fmla="*/ 67 w 485"/>
                <a:gd name="T35" fmla="*/ 301 h 1335"/>
                <a:gd name="T36" fmla="*/ 83 w 485"/>
                <a:gd name="T37" fmla="*/ 309 h 1335"/>
                <a:gd name="T38" fmla="*/ 115 w 485"/>
                <a:gd name="T39" fmla="*/ 320 h 1335"/>
                <a:gd name="T40" fmla="*/ 121 w 485"/>
                <a:gd name="T41" fmla="*/ 329 h 1335"/>
                <a:gd name="T42" fmla="*/ 112 w 485"/>
                <a:gd name="T43" fmla="*/ 334 h 1335"/>
                <a:gd name="T44" fmla="*/ 56 w 485"/>
                <a:gd name="T45" fmla="*/ 313 h 1335"/>
                <a:gd name="T46" fmla="*/ 17 w 485"/>
                <a:gd name="T47" fmla="*/ 268 h 1335"/>
                <a:gd name="T48" fmla="*/ 16 w 485"/>
                <a:gd name="T49" fmla="*/ 229 h 1335"/>
                <a:gd name="T50" fmla="*/ 26 w 485"/>
                <a:gd name="T51" fmla="*/ 198 h 1335"/>
                <a:gd name="T52" fmla="*/ 41 w 485"/>
                <a:gd name="T53" fmla="*/ 143 h 1335"/>
                <a:gd name="T54" fmla="*/ 16 w 485"/>
                <a:gd name="T55" fmla="*/ 115 h 1335"/>
                <a:gd name="T56" fmla="*/ 0 w 485"/>
                <a:gd name="T57" fmla="*/ 72 h 1335"/>
                <a:gd name="T58" fmla="*/ 3 w 485"/>
                <a:gd name="T59" fmla="*/ 56 h 1335"/>
                <a:gd name="T60" fmla="*/ 19 w 485"/>
                <a:gd name="T61" fmla="*/ 53 h 1335"/>
                <a:gd name="T62" fmla="*/ 34 w 485"/>
                <a:gd name="T63" fmla="*/ 72 h 1335"/>
                <a:gd name="T64" fmla="*/ 46 w 485"/>
                <a:gd name="T65" fmla="*/ 4 h 1335"/>
                <a:gd name="T66" fmla="*/ 62 w 485"/>
                <a:gd name="T67" fmla="*/ 0 h 1335"/>
                <a:gd name="T68" fmla="*/ 80 w 485"/>
                <a:gd name="T69" fmla="*/ 20 h 1335"/>
                <a:gd name="T70" fmla="*/ 86 w 485"/>
                <a:gd name="T71" fmla="*/ 40 h 1335"/>
                <a:gd name="T72" fmla="*/ 95 w 485"/>
                <a:gd name="T73" fmla="*/ 16 h 1335"/>
                <a:gd name="T74" fmla="*/ 113 w 485"/>
                <a:gd name="T75" fmla="*/ 13 h 1335"/>
                <a:gd name="T76" fmla="*/ 111 w 485"/>
                <a:gd name="T77" fmla="*/ 28 h 1335"/>
                <a:gd name="T78" fmla="*/ 96 w 485"/>
                <a:gd name="T79" fmla="*/ 48 h 1335"/>
                <a:gd name="T80" fmla="*/ 78 w 485"/>
                <a:gd name="T81" fmla="*/ 62 h 1335"/>
                <a:gd name="T82" fmla="*/ 73 w 485"/>
                <a:gd name="T83" fmla="*/ 64 h 133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85"/>
                <a:gd name="T127" fmla="*/ 0 h 1335"/>
                <a:gd name="T128" fmla="*/ 485 w 485"/>
                <a:gd name="T129" fmla="*/ 1335 h 1335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85" h="1335">
                  <a:moveTo>
                    <a:pt x="292" y="254"/>
                  </a:moveTo>
                  <a:lnTo>
                    <a:pt x="269" y="226"/>
                  </a:lnTo>
                  <a:lnTo>
                    <a:pt x="263" y="72"/>
                  </a:lnTo>
                  <a:lnTo>
                    <a:pt x="223" y="57"/>
                  </a:lnTo>
                  <a:lnTo>
                    <a:pt x="208" y="86"/>
                  </a:lnTo>
                  <a:lnTo>
                    <a:pt x="207" y="129"/>
                  </a:lnTo>
                  <a:lnTo>
                    <a:pt x="224" y="231"/>
                  </a:lnTo>
                  <a:lnTo>
                    <a:pt x="229" y="323"/>
                  </a:lnTo>
                  <a:lnTo>
                    <a:pt x="211" y="352"/>
                  </a:lnTo>
                  <a:lnTo>
                    <a:pt x="175" y="363"/>
                  </a:lnTo>
                  <a:lnTo>
                    <a:pt x="138" y="345"/>
                  </a:lnTo>
                  <a:lnTo>
                    <a:pt x="108" y="307"/>
                  </a:lnTo>
                  <a:lnTo>
                    <a:pt x="81" y="273"/>
                  </a:lnTo>
                  <a:lnTo>
                    <a:pt x="56" y="262"/>
                  </a:lnTo>
                  <a:lnTo>
                    <a:pt x="39" y="284"/>
                  </a:lnTo>
                  <a:lnTo>
                    <a:pt x="44" y="321"/>
                  </a:lnTo>
                  <a:lnTo>
                    <a:pt x="68" y="365"/>
                  </a:lnTo>
                  <a:lnTo>
                    <a:pt x="102" y="414"/>
                  </a:lnTo>
                  <a:lnTo>
                    <a:pt x="122" y="439"/>
                  </a:lnTo>
                  <a:lnTo>
                    <a:pt x="141" y="462"/>
                  </a:lnTo>
                  <a:lnTo>
                    <a:pt x="178" y="504"/>
                  </a:lnTo>
                  <a:lnTo>
                    <a:pt x="204" y="534"/>
                  </a:lnTo>
                  <a:lnTo>
                    <a:pt x="217" y="549"/>
                  </a:lnTo>
                  <a:lnTo>
                    <a:pt x="216" y="622"/>
                  </a:lnTo>
                  <a:lnTo>
                    <a:pt x="203" y="674"/>
                  </a:lnTo>
                  <a:lnTo>
                    <a:pt x="186" y="732"/>
                  </a:lnTo>
                  <a:lnTo>
                    <a:pt x="167" y="790"/>
                  </a:lnTo>
                  <a:lnTo>
                    <a:pt x="147" y="845"/>
                  </a:lnTo>
                  <a:lnTo>
                    <a:pt x="120" y="928"/>
                  </a:lnTo>
                  <a:lnTo>
                    <a:pt x="112" y="1002"/>
                  </a:lnTo>
                  <a:lnTo>
                    <a:pt x="127" y="1067"/>
                  </a:lnTo>
                  <a:lnTo>
                    <a:pt x="143" y="1095"/>
                  </a:lnTo>
                  <a:lnTo>
                    <a:pt x="161" y="1122"/>
                  </a:lnTo>
                  <a:lnTo>
                    <a:pt x="185" y="1145"/>
                  </a:lnTo>
                  <a:lnTo>
                    <a:pt x="211" y="1166"/>
                  </a:lnTo>
                  <a:lnTo>
                    <a:pt x="270" y="1203"/>
                  </a:lnTo>
                  <a:lnTo>
                    <a:pt x="302" y="1220"/>
                  </a:lnTo>
                  <a:lnTo>
                    <a:pt x="335" y="1235"/>
                  </a:lnTo>
                  <a:lnTo>
                    <a:pt x="400" y="1259"/>
                  </a:lnTo>
                  <a:lnTo>
                    <a:pt x="462" y="1280"/>
                  </a:lnTo>
                  <a:lnTo>
                    <a:pt x="481" y="1294"/>
                  </a:lnTo>
                  <a:lnTo>
                    <a:pt x="485" y="1314"/>
                  </a:lnTo>
                  <a:lnTo>
                    <a:pt x="473" y="1331"/>
                  </a:lnTo>
                  <a:lnTo>
                    <a:pt x="449" y="1335"/>
                  </a:lnTo>
                  <a:lnTo>
                    <a:pt x="298" y="1288"/>
                  </a:lnTo>
                  <a:lnTo>
                    <a:pt x="225" y="1249"/>
                  </a:lnTo>
                  <a:lnTo>
                    <a:pt x="161" y="1199"/>
                  </a:lnTo>
                  <a:lnTo>
                    <a:pt x="71" y="1071"/>
                  </a:lnTo>
                  <a:lnTo>
                    <a:pt x="56" y="995"/>
                  </a:lnTo>
                  <a:lnTo>
                    <a:pt x="65" y="913"/>
                  </a:lnTo>
                  <a:lnTo>
                    <a:pt x="89" y="841"/>
                  </a:lnTo>
                  <a:lnTo>
                    <a:pt x="106" y="789"/>
                  </a:lnTo>
                  <a:lnTo>
                    <a:pt x="125" y="733"/>
                  </a:lnTo>
                  <a:lnTo>
                    <a:pt x="165" y="572"/>
                  </a:lnTo>
                  <a:lnTo>
                    <a:pt x="99" y="510"/>
                  </a:lnTo>
                  <a:lnTo>
                    <a:pt x="64" y="457"/>
                  </a:lnTo>
                  <a:lnTo>
                    <a:pt x="34" y="399"/>
                  </a:lnTo>
                  <a:lnTo>
                    <a:pt x="0" y="286"/>
                  </a:lnTo>
                  <a:lnTo>
                    <a:pt x="5" y="241"/>
                  </a:lnTo>
                  <a:lnTo>
                    <a:pt x="15" y="224"/>
                  </a:lnTo>
                  <a:lnTo>
                    <a:pt x="29" y="212"/>
                  </a:lnTo>
                  <a:lnTo>
                    <a:pt x="77" y="210"/>
                  </a:lnTo>
                  <a:lnTo>
                    <a:pt x="110" y="244"/>
                  </a:lnTo>
                  <a:lnTo>
                    <a:pt x="139" y="286"/>
                  </a:lnTo>
                  <a:lnTo>
                    <a:pt x="175" y="305"/>
                  </a:lnTo>
                  <a:lnTo>
                    <a:pt x="186" y="15"/>
                  </a:lnTo>
                  <a:lnTo>
                    <a:pt x="216" y="0"/>
                  </a:lnTo>
                  <a:lnTo>
                    <a:pt x="250" y="0"/>
                  </a:lnTo>
                  <a:lnTo>
                    <a:pt x="304" y="28"/>
                  </a:lnTo>
                  <a:lnTo>
                    <a:pt x="322" y="77"/>
                  </a:lnTo>
                  <a:lnTo>
                    <a:pt x="315" y="191"/>
                  </a:lnTo>
                  <a:lnTo>
                    <a:pt x="344" y="160"/>
                  </a:lnTo>
                  <a:lnTo>
                    <a:pt x="361" y="109"/>
                  </a:lnTo>
                  <a:lnTo>
                    <a:pt x="382" y="64"/>
                  </a:lnTo>
                  <a:lnTo>
                    <a:pt x="421" y="43"/>
                  </a:lnTo>
                  <a:lnTo>
                    <a:pt x="453" y="51"/>
                  </a:lnTo>
                  <a:lnTo>
                    <a:pt x="459" y="75"/>
                  </a:lnTo>
                  <a:lnTo>
                    <a:pt x="446" y="109"/>
                  </a:lnTo>
                  <a:lnTo>
                    <a:pt x="419" y="150"/>
                  </a:lnTo>
                  <a:lnTo>
                    <a:pt x="384" y="190"/>
                  </a:lnTo>
                  <a:lnTo>
                    <a:pt x="348" y="224"/>
                  </a:lnTo>
                  <a:lnTo>
                    <a:pt x="315" y="247"/>
                  </a:lnTo>
                  <a:lnTo>
                    <a:pt x="292" y="25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55" name="Freeform 76"/>
            <p:cNvSpPr>
              <a:spLocks/>
            </p:cNvSpPr>
            <p:nvPr/>
          </p:nvSpPr>
          <p:spPr bwMode="auto">
            <a:xfrm>
              <a:off x="3137" y="2751"/>
              <a:ext cx="90" cy="134"/>
            </a:xfrm>
            <a:custGeom>
              <a:avLst/>
              <a:gdLst>
                <a:gd name="T0" fmla="*/ 14 w 180"/>
                <a:gd name="T1" fmla="*/ 8 h 267"/>
                <a:gd name="T2" fmla="*/ 16 w 180"/>
                <a:gd name="T3" fmla="*/ 52 h 267"/>
                <a:gd name="T4" fmla="*/ 21 w 180"/>
                <a:gd name="T5" fmla="*/ 54 h 267"/>
                <a:gd name="T6" fmla="*/ 26 w 180"/>
                <a:gd name="T7" fmla="*/ 52 h 267"/>
                <a:gd name="T8" fmla="*/ 35 w 180"/>
                <a:gd name="T9" fmla="*/ 45 h 267"/>
                <a:gd name="T10" fmla="*/ 40 w 180"/>
                <a:gd name="T11" fmla="*/ 43 h 267"/>
                <a:gd name="T12" fmla="*/ 45 w 180"/>
                <a:gd name="T13" fmla="*/ 45 h 267"/>
                <a:gd name="T14" fmla="*/ 45 w 180"/>
                <a:gd name="T15" fmla="*/ 55 h 267"/>
                <a:gd name="T16" fmla="*/ 37 w 180"/>
                <a:gd name="T17" fmla="*/ 62 h 267"/>
                <a:gd name="T18" fmla="*/ 27 w 180"/>
                <a:gd name="T19" fmla="*/ 66 h 267"/>
                <a:gd name="T20" fmla="*/ 17 w 180"/>
                <a:gd name="T21" fmla="*/ 67 h 267"/>
                <a:gd name="T22" fmla="*/ 7 w 180"/>
                <a:gd name="T23" fmla="*/ 63 h 267"/>
                <a:gd name="T24" fmla="*/ 3 w 180"/>
                <a:gd name="T25" fmla="*/ 56 h 267"/>
                <a:gd name="T26" fmla="*/ 2 w 180"/>
                <a:gd name="T27" fmla="*/ 47 h 267"/>
                <a:gd name="T28" fmla="*/ 0 w 180"/>
                <a:gd name="T29" fmla="*/ 7 h 267"/>
                <a:gd name="T30" fmla="*/ 3 w 180"/>
                <a:gd name="T31" fmla="*/ 2 h 267"/>
                <a:gd name="T32" fmla="*/ 7 w 180"/>
                <a:gd name="T33" fmla="*/ 0 h 267"/>
                <a:gd name="T34" fmla="*/ 14 w 180"/>
                <a:gd name="T35" fmla="*/ 8 h 267"/>
                <a:gd name="T36" fmla="*/ 14 w 180"/>
                <a:gd name="T37" fmla="*/ 8 h 26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80"/>
                <a:gd name="T58" fmla="*/ 0 h 267"/>
                <a:gd name="T59" fmla="*/ 180 w 180"/>
                <a:gd name="T60" fmla="*/ 267 h 26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80" h="267">
                  <a:moveTo>
                    <a:pt x="57" y="29"/>
                  </a:moveTo>
                  <a:lnTo>
                    <a:pt x="63" y="206"/>
                  </a:lnTo>
                  <a:lnTo>
                    <a:pt x="82" y="215"/>
                  </a:lnTo>
                  <a:lnTo>
                    <a:pt x="103" y="208"/>
                  </a:lnTo>
                  <a:lnTo>
                    <a:pt x="138" y="180"/>
                  </a:lnTo>
                  <a:lnTo>
                    <a:pt x="160" y="169"/>
                  </a:lnTo>
                  <a:lnTo>
                    <a:pt x="179" y="177"/>
                  </a:lnTo>
                  <a:lnTo>
                    <a:pt x="180" y="217"/>
                  </a:lnTo>
                  <a:lnTo>
                    <a:pt x="148" y="245"/>
                  </a:lnTo>
                  <a:lnTo>
                    <a:pt x="108" y="264"/>
                  </a:lnTo>
                  <a:lnTo>
                    <a:pt x="66" y="267"/>
                  </a:lnTo>
                  <a:lnTo>
                    <a:pt x="27" y="251"/>
                  </a:lnTo>
                  <a:lnTo>
                    <a:pt x="9" y="223"/>
                  </a:lnTo>
                  <a:lnTo>
                    <a:pt x="6" y="188"/>
                  </a:lnTo>
                  <a:lnTo>
                    <a:pt x="0" y="28"/>
                  </a:lnTo>
                  <a:lnTo>
                    <a:pt x="9" y="7"/>
                  </a:lnTo>
                  <a:lnTo>
                    <a:pt x="29" y="0"/>
                  </a:lnTo>
                  <a:lnTo>
                    <a:pt x="57" y="2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56" name="Freeform 77"/>
            <p:cNvSpPr>
              <a:spLocks/>
            </p:cNvSpPr>
            <p:nvPr/>
          </p:nvSpPr>
          <p:spPr bwMode="auto">
            <a:xfrm>
              <a:off x="3383" y="3396"/>
              <a:ext cx="138" cy="110"/>
            </a:xfrm>
            <a:custGeom>
              <a:avLst/>
              <a:gdLst>
                <a:gd name="T0" fmla="*/ 68 w 276"/>
                <a:gd name="T1" fmla="*/ 13 h 219"/>
                <a:gd name="T2" fmla="*/ 59 w 276"/>
                <a:gd name="T3" fmla="*/ 17 h 219"/>
                <a:gd name="T4" fmla="*/ 44 w 276"/>
                <a:gd name="T5" fmla="*/ 20 h 219"/>
                <a:gd name="T6" fmla="*/ 14 w 276"/>
                <a:gd name="T7" fmla="*/ 22 h 219"/>
                <a:gd name="T8" fmla="*/ 15 w 276"/>
                <a:gd name="T9" fmla="*/ 31 h 219"/>
                <a:gd name="T10" fmla="*/ 19 w 276"/>
                <a:gd name="T11" fmla="*/ 33 h 219"/>
                <a:gd name="T12" fmla="*/ 27 w 276"/>
                <a:gd name="T13" fmla="*/ 36 h 219"/>
                <a:gd name="T14" fmla="*/ 41 w 276"/>
                <a:gd name="T15" fmla="*/ 41 h 219"/>
                <a:gd name="T16" fmla="*/ 46 w 276"/>
                <a:gd name="T17" fmla="*/ 44 h 219"/>
                <a:gd name="T18" fmla="*/ 47 w 276"/>
                <a:gd name="T19" fmla="*/ 49 h 219"/>
                <a:gd name="T20" fmla="*/ 45 w 276"/>
                <a:gd name="T21" fmla="*/ 53 h 219"/>
                <a:gd name="T22" fmla="*/ 39 w 276"/>
                <a:gd name="T23" fmla="*/ 55 h 219"/>
                <a:gd name="T24" fmla="*/ 21 w 276"/>
                <a:gd name="T25" fmla="*/ 49 h 219"/>
                <a:gd name="T26" fmla="*/ 4 w 276"/>
                <a:gd name="T27" fmla="*/ 40 h 219"/>
                <a:gd name="T28" fmla="*/ 0 w 276"/>
                <a:gd name="T29" fmla="*/ 21 h 219"/>
                <a:gd name="T30" fmla="*/ 2 w 276"/>
                <a:gd name="T31" fmla="*/ 11 h 219"/>
                <a:gd name="T32" fmla="*/ 9 w 276"/>
                <a:gd name="T33" fmla="*/ 7 h 219"/>
                <a:gd name="T34" fmla="*/ 59 w 276"/>
                <a:gd name="T35" fmla="*/ 2 h 219"/>
                <a:gd name="T36" fmla="*/ 65 w 276"/>
                <a:gd name="T37" fmla="*/ 0 h 219"/>
                <a:gd name="T38" fmla="*/ 69 w 276"/>
                <a:gd name="T39" fmla="*/ 3 h 219"/>
                <a:gd name="T40" fmla="*/ 68 w 276"/>
                <a:gd name="T41" fmla="*/ 13 h 219"/>
                <a:gd name="T42" fmla="*/ 68 w 276"/>
                <a:gd name="T43" fmla="*/ 13 h 21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76"/>
                <a:gd name="T67" fmla="*/ 0 h 219"/>
                <a:gd name="T68" fmla="*/ 276 w 276"/>
                <a:gd name="T69" fmla="*/ 219 h 219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76" h="219">
                  <a:moveTo>
                    <a:pt x="272" y="50"/>
                  </a:moveTo>
                  <a:lnTo>
                    <a:pt x="235" y="66"/>
                  </a:lnTo>
                  <a:lnTo>
                    <a:pt x="177" y="77"/>
                  </a:lnTo>
                  <a:lnTo>
                    <a:pt x="56" y="85"/>
                  </a:lnTo>
                  <a:lnTo>
                    <a:pt x="61" y="124"/>
                  </a:lnTo>
                  <a:lnTo>
                    <a:pt x="76" y="131"/>
                  </a:lnTo>
                  <a:lnTo>
                    <a:pt x="109" y="144"/>
                  </a:lnTo>
                  <a:lnTo>
                    <a:pt x="163" y="162"/>
                  </a:lnTo>
                  <a:lnTo>
                    <a:pt x="184" y="174"/>
                  </a:lnTo>
                  <a:lnTo>
                    <a:pt x="188" y="194"/>
                  </a:lnTo>
                  <a:lnTo>
                    <a:pt x="179" y="212"/>
                  </a:lnTo>
                  <a:lnTo>
                    <a:pt x="157" y="219"/>
                  </a:lnTo>
                  <a:lnTo>
                    <a:pt x="82" y="194"/>
                  </a:lnTo>
                  <a:lnTo>
                    <a:pt x="15" y="158"/>
                  </a:lnTo>
                  <a:lnTo>
                    <a:pt x="0" y="82"/>
                  </a:lnTo>
                  <a:lnTo>
                    <a:pt x="8" y="44"/>
                  </a:lnTo>
                  <a:lnTo>
                    <a:pt x="33" y="28"/>
                  </a:lnTo>
                  <a:lnTo>
                    <a:pt x="235" y="7"/>
                  </a:lnTo>
                  <a:lnTo>
                    <a:pt x="258" y="0"/>
                  </a:lnTo>
                  <a:lnTo>
                    <a:pt x="276" y="10"/>
                  </a:lnTo>
                  <a:lnTo>
                    <a:pt x="272" y="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57" name="Freeform 78"/>
            <p:cNvSpPr>
              <a:spLocks/>
            </p:cNvSpPr>
            <p:nvPr/>
          </p:nvSpPr>
          <p:spPr bwMode="auto">
            <a:xfrm>
              <a:off x="3390" y="3460"/>
              <a:ext cx="32" cy="67"/>
            </a:xfrm>
            <a:custGeom>
              <a:avLst/>
              <a:gdLst>
                <a:gd name="T0" fmla="*/ 14 w 65"/>
                <a:gd name="T1" fmla="*/ 6 h 134"/>
                <a:gd name="T2" fmla="*/ 16 w 65"/>
                <a:gd name="T3" fmla="*/ 26 h 134"/>
                <a:gd name="T4" fmla="*/ 14 w 65"/>
                <a:gd name="T5" fmla="*/ 31 h 134"/>
                <a:gd name="T6" fmla="*/ 9 w 65"/>
                <a:gd name="T7" fmla="*/ 34 h 134"/>
                <a:gd name="T8" fmla="*/ 1 w 65"/>
                <a:gd name="T9" fmla="*/ 27 h 134"/>
                <a:gd name="T10" fmla="*/ 0 w 65"/>
                <a:gd name="T11" fmla="*/ 9 h 134"/>
                <a:gd name="T12" fmla="*/ 1 w 65"/>
                <a:gd name="T13" fmla="*/ 3 h 134"/>
                <a:gd name="T14" fmla="*/ 5 w 65"/>
                <a:gd name="T15" fmla="*/ 0 h 134"/>
                <a:gd name="T16" fmla="*/ 14 w 65"/>
                <a:gd name="T17" fmla="*/ 6 h 134"/>
                <a:gd name="T18" fmla="*/ 14 w 65"/>
                <a:gd name="T19" fmla="*/ 6 h 1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5"/>
                <a:gd name="T31" fmla="*/ 0 h 134"/>
                <a:gd name="T32" fmla="*/ 65 w 65"/>
                <a:gd name="T33" fmla="*/ 134 h 13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5" h="134">
                  <a:moveTo>
                    <a:pt x="56" y="22"/>
                  </a:moveTo>
                  <a:lnTo>
                    <a:pt x="65" y="103"/>
                  </a:lnTo>
                  <a:lnTo>
                    <a:pt x="56" y="125"/>
                  </a:lnTo>
                  <a:lnTo>
                    <a:pt x="38" y="134"/>
                  </a:lnTo>
                  <a:lnTo>
                    <a:pt x="7" y="107"/>
                  </a:lnTo>
                  <a:lnTo>
                    <a:pt x="0" y="34"/>
                  </a:lnTo>
                  <a:lnTo>
                    <a:pt x="5" y="12"/>
                  </a:lnTo>
                  <a:lnTo>
                    <a:pt x="22" y="0"/>
                  </a:lnTo>
                  <a:lnTo>
                    <a:pt x="56" y="2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58" name="Freeform 79"/>
            <p:cNvSpPr>
              <a:spLocks/>
            </p:cNvSpPr>
            <p:nvPr/>
          </p:nvSpPr>
          <p:spPr bwMode="auto">
            <a:xfrm>
              <a:off x="3419" y="3305"/>
              <a:ext cx="35" cy="127"/>
            </a:xfrm>
            <a:custGeom>
              <a:avLst/>
              <a:gdLst>
                <a:gd name="T0" fmla="*/ 3 w 71"/>
                <a:gd name="T1" fmla="*/ 58 h 253"/>
                <a:gd name="T2" fmla="*/ 0 w 71"/>
                <a:gd name="T3" fmla="*/ 34 h 253"/>
                <a:gd name="T4" fmla="*/ 0 w 71"/>
                <a:gd name="T5" fmla="*/ 9 h 253"/>
                <a:gd name="T6" fmla="*/ 1 w 71"/>
                <a:gd name="T7" fmla="*/ 3 h 253"/>
                <a:gd name="T8" fmla="*/ 5 w 71"/>
                <a:gd name="T9" fmla="*/ 0 h 253"/>
                <a:gd name="T10" fmla="*/ 14 w 71"/>
                <a:gd name="T11" fmla="*/ 5 h 253"/>
                <a:gd name="T12" fmla="*/ 15 w 71"/>
                <a:gd name="T13" fmla="*/ 20 h 253"/>
                <a:gd name="T14" fmla="*/ 14 w 71"/>
                <a:gd name="T15" fmla="*/ 34 h 253"/>
                <a:gd name="T16" fmla="*/ 17 w 71"/>
                <a:gd name="T17" fmla="*/ 55 h 253"/>
                <a:gd name="T18" fmla="*/ 16 w 71"/>
                <a:gd name="T19" fmla="*/ 61 h 253"/>
                <a:gd name="T20" fmla="*/ 12 w 71"/>
                <a:gd name="T21" fmla="*/ 64 h 253"/>
                <a:gd name="T22" fmla="*/ 3 w 71"/>
                <a:gd name="T23" fmla="*/ 58 h 253"/>
                <a:gd name="T24" fmla="*/ 3 w 71"/>
                <a:gd name="T25" fmla="*/ 58 h 25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71"/>
                <a:gd name="T40" fmla="*/ 0 h 253"/>
                <a:gd name="T41" fmla="*/ 71 w 71"/>
                <a:gd name="T42" fmla="*/ 253 h 25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71" h="253">
                  <a:moveTo>
                    <a:pt x="15" y="231"/>
                  </a:moveTo>
                  <a:lnTo>
                    <a:pt x="0" y="135"/>
                  </a:lnTo>
                  <a:lnTo>
                    <a:pt x="3" y="36"/>
                  </a:lnTo>
                  <a:lnTo>
                    <a:pt x="7" y="11"/>
                  </a:lnTo>
                  <a:lnTo>
                    <a:pt x="23" y="0"/>
                  </a:lnTo>
                  <a:lnTo>
                    <a:pt x="58" y="19"/>
                  </a:lnTo>
                  <a:lnTo>
                    <a:pt x="63" y="77"/>
                  </a:lnTo>
                  <a:lnTo>
                    <a:pt x="56" y="135"/>
                  </a:lnTo>
                  <a:lnTo>
                    <a:pt x="71" y="219"/>
                  </a:lnTo>
                  <a:lnTo>
                    <a:pt x="66" y="241"/>
                  </a:lnTo>
                  <a:lnTo>
                    <a:pt x="50" y="253"/>
                  </a:lnTo>
                  <a:lnTo>
                    <a:pt x="15" y="23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59" name="Freeform 80"/>
            <p:cNvSpPr>
              <a:spLocks/>
            </p:cNvSpPr>
            <p:nvPr/>
          </p:nvSpPr>
          <p:spPr bwMode="auto">
            <a:xfrm>
              <a:off x="3463" y="3326"/>
              <a:ext cx="29" cy="101"/>
            </a:xfrm>
            <a:custGeom>
              <a:avLst/>
              <a:gdLst>
                <a:gd name="T0" fmla="*/ 0 w 57"/>
                <a:gd name="T1" fmla="*/ 44 h 202"/>
                <a:gd name="T2" fmla="*/ 0 w 57"/>
                <a:gd name="T3" fmla="*/ 39 h 202"/>
                <a:gd name="T4" fmla="*/ 0 w 57"/>
                <a:gd name="T5" fmla="*/ 34 h 202"/>
                <a:gd name="T6" fmla="*/ 0 w 57"/>
                <a:gd name="T7" fmla="*/ 32 h 202"/>
                <a:gd name="T8" fmla="*/ 0 w 57"/>
                <a:gd name="T9" fmla="*/ 30 h 202"/>
                <a:gd name="T10" fmla="*/ 0 w 57"/>
                <a:gd name="T11" fmla="*/ 25 h 202"/>
                <a:gd name="T12" fmla="*/ 0 w 57"/>
                <a:gd name="T13" fmla="*/ 21 h 202"/>
                <a:gd name="T14" fmla="*/ 0 w 57"/>
                <a:gd name="T15" fmla="*/ 19 h 202"/>
                <a:gd name="T16" fmla="*/ 0 w 57"/>
                <a:gd name="T17" fmla="*/ 16 h 202"/>
                <a:gd name="T18" fmla="*/ 0 w 57"/>
                <a:gd name="T19" fmla="*/ 12 h 202"/>
                <a:gd name="T20" fmla="*/ 0 w 57"/>
                <a:gd name="T21" fmla="*/ 7 h 202"/>
                <a:gd name="T22" fmla="*/ 3 w 57"/>
                <a:gd name="T23" fmla="*/ 2 h 202"/>
                <a:gd name="T24" fmla="*/ 8 w 57"/>
                <a:gd name="T25" fmla="*/ 0 h 202"/>
                <a:gd name="T26" fmla="*/ 14 w 57"/>
                <a:gd name="T27" fmla="*/ 7 h 202"/>
                <a:gd name="T28" fmla="*/ 15 w 57"/>
                <a:gd name="T29" fmla="*/ 26 h 202"/>
                <a:gd name="T30" fmla="*/ 15 w 57"/>
                <a:gd name="T31" fmla="*/ 30 h 202"/>
                <a:gd name="T32" fmla="*/ 15 w 57"/>
                <a:gd name="T33" fmla="*/ 32 h 202"/>
                <a:gd name="T34" fmla="*/ 15 w 57"/>
                <a:gd name="T35" fmla="*/ 35 h 202"/>
                <a:gd name="T36" fmla="*/ 15 w 57"/>
                <a:gd name="T37" fmla="*/ 39 h 202"/>
                <a:gd name="T38" fmla="*/ 15 w 57"/>
                <a:gd name="T39" fmla="*/ 44 h 202"/>
                <a:gd name="T40" fmla="*/ 12 w 57"/>
                <a:gd name="T41" fmla="*/ 49 h 202"/>
                <a:gd name="T42" fmla="*/ 7 w 57"/>
                <a:gd name="T43" fmla="*/ 51 h 202"/>
                <a:gd name="T44" fmla="*/ 0 w 57"/>
                <a:gd name="T45" fmla="*/ 44 h 202"/>
                <a:gd name="T46" fmla="*/ 0 w 57"/>
                <a:gd name="T47" fmla="*/ 44 h 20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57"/>
                <a:gd name="T73" fmla="*/ 0 h 202"/>
                <a:gd name="T74" fmla="*/ 57 w 57"/>
                <a:gd name="T75" fmla="*/ 202 h 20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57" h="202">
                  <a:moveTo>
                    <a:pt x="0" y="173"/>
                  </a:moveTo>
                  <a:lnTo>
                    <a:pt x="0" y="155"/>
                  </a:lnTo>
                  <a:lnTo>
                    <a:pt x="0" y="136"/>
                  </a:lnTo>
                  <a:lnTo>
                    <a:pt x="0" y="127"/>
                  </a:lnTo>
                  <a:lnTo>
                    <a:pt x="0" y="118"/>
                  </a:lnTo>
                  <a:lnTo>
                    <a:pt x="0" y="100"/>
                  </a:lnTo>
                  <a:lnTo>
                    <a:pt x="0" y="82"/>
                  </a:lnTo>
                  <a:lnTo>
                    <a:pt x="0" y="73"/>
                  </a:lnTo>
                  <a:lnTo>
                    <a:pt x="0" y="64"/>
                  </a:lnTo>
                  <a:lnTo>
                    <a:pt x="0" y="45"/>
                  </a:lnTo>
                  <a:lnTo>
                    <a:pt x="0" y="28"/>
                  </a:lnTo>
                  <a:lnTo>
                    <a:pt x="10" y="7"/>
                  </a:lnTo>
                  <a:lnTo>
                    <a:pt x="29" y="0"/>
                  </a:lnTo>
                  <a:lnTo>
                    <a:pt x="56" y="29"/>
                  </a:lnTo>
                  <a:lnTo>
                    <a:pt x="57" y="101"/>
                  </a:lnTo>
                  <a:lnTo>
                    <a:pt x="57" y="119"/>
                  </a:lnTo>
                  <a:lnTo>
                    <a:pt x="57" y="128"/>
                  </a:lnTo>
                  <a:lnTo>
                    <a:pt x="57" y="138"/>
                  </a:lnTo>
                  <a:lnTo>
                    <a:pt x="57" y="155"/>
                  </a:lnTo>
                  <a:lnTo>
                    <a:pt x="57" y="174"/>
                  </a:lnTo>
                  <a:lnTo>
                    <a:pt x="48" y="195"/>
                  </a:lnTo>
                  <a:lnTo>
                    <a:pt x="28" y="202"/>
                  </a:lnTo>
                  <a:lnTo>
                    <a:pt x="0" y="1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60" name="Freeform 81"/>
            <p:cNvSpPr>
              <a:spLocks/>
            </p:cNvSpPr>
            <p:nvPr/>
          </p:nvSpPr>
          <p:spPr bwMode="auto">
            <a:xfrm>
              <a:off x="3179" y="2910"/>
              <a:ext cx="98" cy="120"/>
            </a:xfrm>
            <a:custGeom>
              <a:avLst/>
              <a:gdLst>
                <a:gd name="T0" fmla="*/ 14 w 196"/>
                <a:gd name="T1" fmla="*/ 0 h 240"/>
                <a:gd name="T2" fmla="*/ 27 w 196"/>
                <a:gd name="T3" fmla="*/ 3 h 240"/>
                <a:gd name="T4" fmla="*/ 38 w 196"/>
                <a:gd name="T5" fmla="*/ 7 h 240"/>
                <a:gd name="T6" fmla="*/ 49 w 196"/>
                <a:gd name="T7" fmla="*/ 24 h 240"/>
                <a:gd name="T8" fmla="*/ 48 w 196"/>
                <a:gd name="T9" fmla="*/ 43 h 240"/>
                <a:gd name="T10" fmla="*/ 43 w 196"/>
                <a:gd name="T11" fmla="*/ 52 h 240"/>
                <a:gd name="T12" fmla="*/ 34 w 196"/>
                <a:gd name="T13" fmla="*/ 59 h 240"/>
                <a:gd name="T14" fmla="*/ 22 w 196"/>
                <a:gd name="T15" fmla="*/ 60 h 240"/>
                <a:gd name="T16" fmla="*/ 14 w 196"/>
                <a:gd name="T17" fmla="*/ 54 h 240"/>
                <a:gd name="T18" fmla="*/ 13 w 196"/>
                <a:gd name="T19" fmla="*/ 44 h 240"/>
                <a:gd name="T20" fmla="*/ 14 w 196"/>
                <a:gd name="T21" fmla="*/ 39 h 240"/>
                <a:gd name="T22" fmla="*/ 19 w 196"/>
                <a:gd name="T23" fmla="*/ 34 h 240"/>
                <a:gd name="T24" fmla="*/ 22 w 196"/>
                <a:gd name="T25" fmla="*/ 31 h 240"/>
                <a:gd name="T26" fmla="*/ 19 w 196"/>
                <a:gd name="T27" fmla="*/ 29 h 240"/>
                <a:gd name="T28" fmla="*/ 14 w 196"/>
                <a:gd name="T29" fmla="*/ 29 h 240"/>
                <a:gd name="T30" fmla="*/ 3 w 196"/>
                <a:gd name="T31" fmla="*/ 24 h 240"/>
                <a:gd name="T32" fmla="*/ 0 w 196"/>
                <a:gd name="T33" fmla="*/ 14 h 240"/>
                <a:gd name="T34" fmla="*/ 4 w 196"/>
                <a:gd name="T35" fmla="*/ 5 h 240"/>
                <a:gd name="T36" fmla="*/ 8 w 196"/>
                <a:gd name="T37" fmla="*/ 1 h 240"/>
                <a:gd name="T38" fmla="*/ 14 w 196"/>
                <a:gd name="T39" fmla="*/ 0 h 240"/>
                <a:gd name="T40" fmla="*/ 14 w 196"/>
                <a:gd name="T41" fmla="*/ 0 h 24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96"/>
                <a:gd name="T64" fmla="*/ 0 h 240"/>
                <a:gd name="T65" fmla="*/ 196 w 196"/>
                <a:gd name="T66" fmla="*/ 240 h 24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96" h="240">
                  <a:moveTo>
                    <a:pt x="57" y="0"/>
                  </a:moveTo>
                  <a:lnTo>
                    <a:pt x="108" y="9"/>
                  </a:lnTo>
                  <a:lnTo>
                    <a:pt x="149" y="28"/>
                  </a:lnTo>
                  <a:lnTo>
                    <a:pt x="196" y="94"/>
                  </a:lnTo>
                  <a:lnTo>
                    <a:pt x="192" y="170"/>
                  </a:lnTo>
                  <a:lnTo>
                    <a:pt x="170" y="205"/>
                  </a:lnTo>
                  <a:lnTo>
                    <a:pt x="134" y="234"/>
                  </a:lnTo>
                  <a:lnTo>
                    <a:pt x="87" y="240"/>
                  </a:lnTo>
                  <a:lnTo>
                    <a:pt x="56" y="214"/>
                  </a:lnTo>
                  <a:lnTo>
                    <a:pt x="49" y="173"/>
                  </a:lnTo>
                  <a:lnTo>
                    <a:pt x="57" y="153"/>
                  </a:lnTo>
                  <a:lnTo>
                    <a:pt x="76" y="136"/>
                  </a:lnTo>
                  <a:lnTo>
                    <a:pt x="86" y="124"/>
                  </a:lnTo>
                  <a:lnTo>
                    <a:pt x="73" y="114"/>
                  </a:lnTo>
                  <a:lnTo>
                    <a:pt x="55" y="114"/>
                  </a:lnTo>
                  <a:lnTo>
                    <a:pt x="13" y="95"/>
                  </a:lnTo>
                  <a:lnTo>
                    <a:pt x="0" y="55"/>
                  </a:lnTo>
                  <a:lnTo>
                    <a:pt x="14" y="17"/>
                  </a:lnTo>
                  <a:lnTo>
                    <a:pt x="32" y="4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61" name="Freeform 82"/>
            <p:cNvSpPr>
              <a:spLocks/>
            </p:cNvSpPr>
            <p:nvPr/>
          </p:nvSpPr>
          <p:spPr bwMode="auto">
            <a:xfrm>
              <a:off x="3189" y="2909"/>
              <a:ext cx="105" cy="107"/>
            </a:xfrm>
            <a:custGeom>
              <a:avLst/>
              <a:gdLst>
                <a:gd name="T0" fmla="*/ 4 w 209"/>
                <a:gd name="T1" fmla="*/ 5 h 214"/>
                <a:gd name="T2" fmla="*/ 10 w 209"/>
                <a:gd name="T3" fmla="*/ 2 h 214"/>
                <a:gd name="T4" fmla="*/ 16 w 209"/>
                <a:gd name="T5" fmla="*/ 0 h 214"/>
                <a:gd name="T6" fmla="*/ 29 w 209"/>
                <a:gd name="T7" fmla="*/ 2 h 214"/>
                <a:gd name="T8" fmla="*/ 50 w 209"/>
                <a:gd name="T9" fmla="*/ 18 h 214"/>
                <a:gd name="T10" fmla="*/ 53 w 209"/>
                <a:gd name="T11" fmla="*/ 28 h 214"/>
                <a:gd name="T12" fmla="*/ 50 w 209"/>
                <a:gd name="T13" fmla="*/ 38 h 214"/>
                <a:gd name="T14" fmla="*/ 43 w 209"/>
                <a:gd name="T15" fmla="*/ 47 h 214"/>
                <a:gd name="T16" fmla="*/ 34 w 209"/>
                <a:gd name="T17" fmla="*/ 54 h 214"/>
                <a:gd name="T18" fmla="*/ 29 w 209"/>
                <a:gd name="T19" fmla="*/ 54 h 214"/>
                <a:gd name="T20" fmla="*/ 25 w 209"/>
                <a:gd name="T21" fmla="*/ 51 h 214"/>
                <a:gd name="T22" fmla="*/ 24 w 209"/>
                <a:gd name="T23" fmla="*/ 46 h 214"/>
                <a:gd name="T24" fmla="*/ 27 w 209"/>
                <a:gd name="T25" fmla="*/ 41 h 214"/>
                <a:gd name="T26" fmla="*/ 38 w 209"/>
                <a:gd name="T27" fmla="*/ 25 h 214"/>
                <a:gd name="T28" fmla="*/ 33 w 209"/>
                <a:gd name="T29" fmla="*/ 19 h 214"/>
                <a:gd name="T30" fmla="*/ 26 w 209"/>
                <a:gd name="T31" fmla="*/ 15 h 214"/>
                <a:gd name="T32" fmla="*/ 11 w 209"/>
                <a:gd name="T33" fmla="*/ 17 h 214"/>
                <a:gd name="T34" fmla="*/ 5 w 209"/>
                <a:gd name="T35" fmla="*/ 18 h 214"/>
                <a:gd name="T36" fmla="*/ 1 w 209"/>
                <a:gd name="T37" fmla="*/ 14 h 214"/>
                <a:gd name="T38" fmla="*/ 0 w 209"/>
                <a:gd name="T39" fmla="*/ 9 h 214"/>
                <a:gd name="T40" fmla="*/ 4 w 209"/>
                <a:gd name="T41" fmla="*/ 5 h 214"/>
                <a:gd name="T42" fmla="*/ 4 w 209"/>
                <a:gd name="T43" fmla="*/ 5 h 21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09"/>
                <a:gd name="T67" fmla="*/ 0 h 214"/>
                <a:gd name="T68" fmla="*/ 209 w 209"/>
                <a:gd name="T69" fmla="*/ 214 h 21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09" h="214">
                  <a:moveTo>
                    <a:pt x="14" y="18"/>
                  </a:moveTo>
                  <a:lnTo>
                    <a:pt x="37" y="6"/>
                  </a:lnTo>
                  <a:lnTo>
                    <a:pt x="63" y="0"/>
                  </a:lnTo>
                  <a:lnTo>
                    <a:pt x="115" y="6"/>
                  </a:lnTo>
                  <a:lnTo>
                    <a:pt x="198" y="69"/>
                  </a:lnTo>
                  <a:lnTo>
                    <a:pt x="209" y="110"/>
                  </a:lnTo>
                  <a:lnTo>
                    <a:pt x="197" y="152"/>
                  </a:lnTo>
                  <a:lnTo>
                    <a:pt x="170" y="187"/>
                  </a:lnTo>
                  <a:lnTo>
                    <a:pt x="136" y="213"/>
                  </a:lnTo>
                  <a:lnTo>
                    <a:pt x="113" y="214"/>
                  </a:lnTo>
                  <a:lnTo>
                    <a:pt x="97" y="201"/>
                  </a:lnTo>
                  <a:lnTo>
                    <a:pt x="94" y="181"/>
                  </a:lnTo>
                  <a:lnTo>
                    <a:pt x="108" y="162"/>
                  </a:lnTo>
                  <a:lnTo>
                    <a:pt x="149" y="97"/>
                  </a:lnTo>
                  <a:lnTo>
                    <a:pt x="129" y="74"/>
                  </a:lnTo>
                  <a:lnTo>
                    <a:pt x="103" y="61"/>
                  </a:lnTo>
                  <a:lnTo>
                    <a:pt x="43" y="67"/>
                  </a:lnTo>
                  <a:lnTo>
                    <a:pt x="18" y="69"/>
                  </a:lnTo>
                  <a:lnTo>
                    <a:pt x="3" y="56"/>
                  </a:lnTo>
                  <a:lnTo>
                    <a:pt x="0" y="36"/>
                  </a:lnTo>
                  <a:lnTo>
                    <a:pt x="14" y="1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62" name="Freeform 83"/>
            <p:cNvSpPr>
              <a:spLocks/>
            </p:cNvSpPr>
            <p:nvPr/>
          </p:nvSpPr>
          <p:spPr bwMode="auto">
            <a:xfrm>
              <a:off x="3520" y="3313"/>
              <a:ext cx="173" cy="154"/>
            </a:xfrm>
            <a:custGeom>
              <a:avLst/>
              <a:gdLst>
                <a:gd name="T0" fmla="*/ 4 w 347"/>
                <a:gd name="T1" fmla="*/ 53 h 308"/>
                <a:gd name="T2" fmla="*/ 17 w 347"/>
                <a:gd name="T3" fmla="*/ 44 h 308"/>
                <a:gd name="T4" fmla="*/ 30 w 347"/>
                <a:gd name="T5" fmla="*/ 41 h 308"/>
                <a:gd name="T6" fmla="*/ 59 w 347"/>
                <a:gd name="T7" fmla="*/ 41 h 308"/>
                <a:gd name="T8" fmla="*/ 58 w 347"/>
                <a:gd name="T9" fmla="*/ 40 h 308"/>
                <a:gd name="T10" fmla="*/ 53 w 347"/>
                <a:gd name="T11" fmla="*/ 16 h 308"/>
                <a:gd name="T12" fmla="*/ 57 w 347"/>
                <a:gd name="T13" fmla="*/ 5 h 308"/>
                <a:gd name="T14" fmla="*/ 61 w 347"/>
                <a:gd name="T15" fmla="*/ 2 h 308"/>
                <a:gd name="T16" fmla="*/ 66 w 347"/>
                <a:gd name="T17" fmla="*/ 0 h 308"/>
                <a:gd name="T18" fmla="*/ 76 w 347"/>
                <a:gd name="T19" fmla="*/ 3 h 308"/>
                <a:gd name="T20" fmla="*/ 82 w 347"/>
                <a:gd name="T21" fmla="*/ 13 h 308"/>
                <a:gd name="T22" fmla="*/ 86 w 347"/>
                <a:gd name="T23" fmla="*/ 34 h 308"/>
                <a:gd name="T24" fmla="*/ 86 w 347"/>
                <a:gd name="T25" fmla="*/ 45 h 308"/>
                <a:gd name="T26" fmla="*/ 83 w 347"/>
                <a:gd name="T27" fmla="*/ 56 h 308"/>
                <a:gd name="T28" fmla="*/ 76 w 347"/>
                <a:gd name="T29" fmla="*/ 65 h 308"/>
                <a:gd name="T30" fmla="*/ 66 w 347"/>
                <a:gd name="T31" fmla="*/ 69 h 308"/>
                <a:gd name="T32" fmla="*/ 44 w 347"/>
                <a:gd name="T33" fmla="*/ 67 h 308"/>
                <a:gd name="T34" fmla="*/ 34 w 347"/>
                <a:gd name="T35" fmla="*/ 68 h 308"/>
                <a:gd name="T36" fmla="*/ 24 w 347"/>
                <a:gd name="T37" fmla="*/ 73 h 308"/>
                <a:gd name="T38" fmla="*/ 19 w 347"/>
                <a:gd name="T39" fmla="*/ 77 h 308"/>
                <a:gd name="T40" fmla="*/ 13 w 347"/>
                <a:gd name="T41" fmla="*/ 77 h 308"/>
                <a:gd name="T42" fmla="*/ 4 w 347"/>
                <a:gd name="T43" fmla="*/ 73 h 308"/>
                <a:gd name="T44" fmla="*/ 0 w 347"/>
                <a:gd name="T45" fmla="*/ 63 h 308"/>
                <a:gd name="T46" fmla="*/ 1 w 347"/>
                <a:gd name="T47" fmla="*/ 58 h 308"/>
                <a:gd name="T48" fmla="*/ 4 w 347"/>
                <a:gd name="T49" fmla="*/ 53 h 308"/>
                <a:gd name="T50" fmla="*/ 4 w 347"/>
                <a:gd name="T51" fmla="*/ 53 h 308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347"/>
                <a:gd name="T79" fmla="*/ 0 h 308"/>
                <a:gd name="T80" fmla="*/ 347 w 347"/>
                <a:gd name="T81" fmla="*/ 308 h 308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347" h="308">
                  <a:moveTo>
                    <a:pt x="19" y="210"/>
                  </a:moveTo>
                  <a:lnTo>
                    <a:pt x="69" y="176"/>
                  </a:lnTo>
                  <a:lnTo>
                    <a:pt x="121" y="165"/>
                  </a:lnTo>
                  <a:lnTo>
                    <a:pt x="236" y="162"/>
                  </a:lnTo>
                  <a:lnTo>
                    <a:pt x="235" y="161"/>
                  </a:lnTo>
                  <a:lnTo>
                    <a:pt x="215" y="62"/>
                  </a:lnTo>
                  <a:lnTo>
                    <a:pt x="229" y="18"/>
                  </a:lnTo>
                  <a:lnTo>
                    <a:pt x="246" y="6"/>
                  </a:lnTo>
                  <a:lnTo>
                    <a:pt x="267" y="0"/>
                  </a:lnTo>
                  <a:lnTo>
                    <a:pt x="306" y="11"/>
                  </a:lnTo>
                  <a:lnTo>
                    <a:pt x="328" y="50"/>
                  </a:lnTo>
                  <a:lnTo>
                    <a:pt x="346" y="135"/>
                  </a:lnTo>
                  <a:lnTo>
                    <a:pt x="347" y="181"/>
                  </a:lnTo>
                  <a:lnTo>
                    <a:pt x="333" y="224"/>
                  </a:lnTo>
                  <a:lnTo>
                    <a:pt x="305" y="257"/>
                  </a:lnTo>
                  <a:lnTo>
                    <a:pt x="264" y="273"/>
                  </a:lnTo>
                  <a:lnTo>
                    <a:pt x="176" y="267"/>
                  </a:lnTo>
                  <a:lnTo>
                    <a:pt x="136" y="270"/>
                  </a:lnTo>
                  <a:lnTo>
                    <a:pt x="98" y="292"/>
                  </a:lnTo>
                  <a:lnTo>
                    <a:pt x="76" y="305"/>
                  </a:lnTo>
                  <a:lnTo>
                    <a:pt x="55" y="308"/>
                  </a:lnTo>
                  <a:lnTo>
                    <a:pt x="18" y="291"/>
                  </a:lnTo>
                  <a:lnTo>
                    <a:pt x="0" y="252"/>
                  </a:lnTo>
                  <a:lnTo>
                    <a:pt x="5" y="230"/>
                  </a:lnTo>
                  <a:lnTo>
                    <a:pt x="19" y="210"/>
                  </a:lnTo>
                  <a:close/>
                </a:path>
              </a:pathLst>
            </a:custGeom>
            <a:solidFill>
              <a:srgbClr val="BFBF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63" name="Freeform 84"/>
            <p:cNvSpPr>
              <a:spLocks/>
            </p:cNvSpPr>
            <p:nvPr/>
          </p:nvSpPr>
          <p:spPr bwMode="auto">
            <a:xfrm>
              <a:off x="3498" y="3252"/>
              <a:ext cx="212" cy="221"/>
            </a:xfrm>
            <a:custGeom>
              <a:avLst/>
              <a:gdLst>
                <a:gd name="T0" fmla="*/ 86 w 425"/>
                <a:gd name="T1" fmla="*/ 6 h 443"/>
                <a:gd name="T2" fmla="*/ 92 w 425"/>
                <a:gd name="T3" fmla="*/ 23 h 443"/>
                <a:gd name="T4" fmla="*/ 99 w 425"/>
                <a:gd name="T5" fmla="*/ 41 h 443"/>
                <a:gd name="T6" fmla="*/ 106 w 425"/>
                <a:gd name="T7" fmla="*/ 79 h 443"/>
                <a:gd name="T8" fmla="*/ 102 w 425"/>
                <a:gd name="T9" fmla="*/ 89 h 443"/>
                <a:gd name="T10" fmla="*/ 93 w 425"/>
                <a:gd name="T11" fmla="*/ 95 h 443"/>
                <a:gd name="T12" fmla="*/ 82 w 425"/>
                <a:gd name="T13" fmla="*/ 99 h 443"/>
                <a:gd name="T14" fmla="*/ 72 w 425"/>
                <a:gd name="T15" fmla="*/ 101 h 443"/>
                <a:gd name="T16" fmla="*/ 40 w 425"/>
                <a:gd name="T17" fmla="*/ 106 h 443"/>
                <a:gd name="T18" fmla="*/ 8 w 425"/>
                <a:gd name="T19" fmla="*/ 110 h 443"/>
                <a:gd name="T20" fmla="*/ 0 w 425"/>
                <a:gd name="T21" fmla="*/ 105 h 443"/>
                <a:gd name="T22" fmla="*/ 1 w 425"/>
                <a:gd name="T23" fmla="*/ 100 h 443"/>
                <a:gd name="T24" fmla="*/ 5 w 425"/>
                <a:gd name="T25" fmla="*/ 96 h 443"/>
                <a:gd name="T26" fmla="*/ 20 w 425"/>
                <a:gd name="T27" fmla="*/ 92 h 443"/>
                <a:gd name="T28" fmla="*/ 36 w 425"/>
                <a:gd name="T29" fmla="*/ 89 h 443"/>
                <a:gd name="T30" fmla="*/ 67 w 425"/>
                <a:gd name="T31" fmla="*/ 84 h 443"/>
                <a:gd name="T32" fmla="*/ 82 w 425"/>
                <a:gd name="T33" fmla="*/ 84 h 443"/>
                <a:gd name="T34" fmla="*/ 92 w 425"/>
                <a:gd name="T35" fmla="*/ 78 h 443"/>
                <a:gd name="T36" fmla="*/ 89 w 425"/>
                <a:gd name="T37" fmla="*/ 59 h 443"/>
                <a:gd name="T38" fmla="*/ 83 w 425"/>
                <a:gd name="T39" fmla="*/ 42 h 443"/>
                <a:gd name="T40" fmla="*/ 72 w 425"/>
                <a:gd name="T41" fmla="*/ 8 h 443"/>
                <a:gd name="T42" fmla="*/ 73 w 425"/>
                <a:gd name="T43" fmla="*/ 2 h 443"/>
                <a:gd name="T44" fmla="*/ 78 w 425"/>
                <a:gd name="T45" fmla="*/ 0 h 443"/>
                <a:gd name="T46" fmla="*/ 86 w 425"/>
                <a:gd name="T47" fmla="*/ 6 h 443"/>
                <a:gd name="T48" fmla="*/ 86 w 425"/>
                <a:gd name="T49" fmla="*/ 6 h 44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25"/>
                <a:gd name="T76" fmla="*/ 0 h 443"/>
                <a:gd name="T77" fmla="*/ 425 w 425"/>
                <a:gd name="T78" fmla="*/ 443 h 44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25" h="443">
                  <a:moveTo>
                    <a:pt x="344" y="24"/>
                  </a:moveTo>
                  <a:lnTo>
                    <a:pt x="369" y="94"/>
                  </a:lnTo>
                  <a:lnTo>
                    <a:pt x="396" y="167"/>
                  </a:lnTo>
                  <a:lnTo>
                    <a:pt x="425" y="316"/>
                  </a:lnTo>
                  <a:lnTo>
                    <a:pt x="410" y="356"/>
                  </a:lnTo>
                  <a:lnTo>
                    <a:pt x="375" y="382"/>
                  </a:lnTo>
                  <a:lnTo>
                    <a:pt x="330" y="396"/>
                  </a:lnTo>
                  <a:lnTo>
                    <a:pt x="288" y="404"/>
                  </a:lnTo>
                  <a:lnTo>
                    <a:pt x="161" y="425"/>
                  </a:lnTo>
                  <a:lnTo>
                    <a:pt x="34" y="443"/>
                  </a:lnTo>
                  <a:lnTo>
                    <a:pt x="0" y="421"/>
                  </a:lnTo>
                  <a:lnTo>
                    <a:pt x="4" y="402"/>
                  </a:lnTo>
                  <a:lnTo>
                    <a:pt x="22" y="387"/>
                  </a:lnTo>
                  <a:lnTo>
                    <a:pt x="82" y="371"/>
                  </a:lnTo>
                  <a:lnTo>
                    <a:pt x="145" y="356"/>
                  </a:lnTo>
                  <a:lnTo>
                    <a:pt x="271" y="337"/>
                  </a:lnTo>
                  <a:lnTo>
                    <a:pt x="328" y="339"/>
                  </a:lnTo>
                  <a:lnTo>
                    <a:pt x="369" y="314"/>
                  </a:lnTo>
                  <a:lnTo>
                    <a:pt x="357" y="237"/>
                  </a:lnTo>
                  <a:lnTo>
                    <a:pt x="332" y="170"/>
                  </a:lnTo>
                  <a:lnTo>
                    <a:pt x="288" y="33"/>
                  </a:lnTo>
                  <a:lnTo>
                    <a:pt x="294" y="11"/>
                  </a:lnTo>
                  <a:lnTo>
                    <a:pt x="312" y="0"/>
                  </a:lnTo>
                  <a:lnTo>
                    <a:pt x="344" y="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64" name="Freeform 85"/>
            <p:cNvSpPr>
              <a:spLocks/>
            </p:cNvSpPr>
            <p:nvPr/>
          </p:nvSpPr>
          <p:spPr bwMode="auto">
            <a:xfrm>
              <a:off x="3386" y="3342"/>
              <a:ext cx="127" cy="80"/>
            </a:xfrm>
            <a:custGeom>
              <a:avLst/>
              <a:gdLst>
                <a:gd name="T0" fmla="*/ 3 w 253"/>
                <a:gd name="T1" fmla="*/ 40 h 160"/>
                <a:gd name="T2" fmla="*/ 0 w 253"/>
                <a:gd name="T3" fmla="*/ 26 h 160"/>
                <a:gd name="T4" fmla="*/ 4 w 253"/>
                <a:gd name="T5" fmla="*/ 11 h 160"/>
                <a:gd name="T6" fmla="*/ 12 w 253"/>
                <a:gd name="T7" fmla="*/ 5 h 160"/>
                <a:gd name="T8" fmla="*/ 44 w 253"/>
                <a:gd name="T9" fmla="*/ 0 h 160"/>
                <a:gd name="T10" fmla="*/ 62 w 253"/>
                <a:gd name="T11" fmla="*/ 1 h 160"/>
                <a:gd name="T12" fmla="*/ 64 w 253"/>
                <a:gd name="T13" fmla="*/ 12 h 160"/>
                <a:gd name="T14" fmla="*/ 49 w 253"/>
                <a:gd name="T15" fmla="*/ 10 h 160"/>
                <a:gd name="T16" fmla="*/ 33 w 253"/>
                <a:gd name="T17" fmla="*/ 12 h 160"/>
                <a:gd name="T18" fmla="*/ 19 w 253"/>
                <a:gd name="T19" fmla="*/ 16 h 160"/>
                <a:gd name="T20" fmla="*/ 10 w 253"/>
                <a:gd name="T21" fmla="*/ 27 h 160"/>
                <a:gd name="T22" fmla="*/ 15 w 253"/>
                <a:gd name="T23" fmla="*/ 40 h 160"/>
                <a:gd name="T24" fmla="*/ 3 w 253"/>
                <a:gd name="T25" fmla="*/ 40 h 160"/>
                <a:gd name="T26" fmla="*/ 3 w 253"/>
                <a:gd name="T27" fmla="*/ 40 h 16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53"/>
                <a:gd name="T43" fmla="*/ 0 h 160"/>
                <a:gd name="T44" fmla="*/ 253 w 253"/>
                <a:gd name="T45" fmla="*/ 160 h 16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53" h="160">
                  <a:moveTo>
                    <a:pt x="11" y="160"/>
                  </a:moveTo>
                  <a:lnTo>
                    <a:pt x="0" y="104"/>
                  </a:lnTo>
                  <a:lnTo>
                    <a:pt x="16" y="43"/>
                  </a:lnTo>
                  <a:lnTo>
                    <a:pt x="48" y="19"/>
                  </a:lnTo>
                  <a:lnTo>
                    <a:pt x="173" y="0"/>
                  </a:lnTo>
                  <a:lnTo>
                    <a:pt x="248" y="4"/>
                  </a:lnTo>
                  <a:lnTo>
                    <a:pt x="253" y="46"/>
                  </a:lnTo>
                  <a:lnTo>
                    <a:pt x="194" y="40"/>
                  </a:lnTo>
                  <a:lnTo>
                    <a:pt x="132" y="48"/>
                  </a:lnTo>
                  <a:lnTo>
                    <a:pt x="75" y="64"/>
                  </a:lnTo>
                  <a:lnTo>
                    <a:pt x="40" y="108"/>
                  </a:lnTo>
                  <a:lnTo>
                    <a:pt x="57" y="160"/>
                  </a:lnTo>
                  <a:lnTo>
                    <a:pt x="11" y="1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488" name="Oval 87"/>
          <p:cNvSpPr>
            <a:spLocks noChangeArrowheads="1"/>
          </p:cNvSpPr>
          <p:nvPr/>
        </p:nvSpPr>
        <p:spPr bwMode="auto">
          <a:xfrm>
            <a:off x="1857375" y="2000250"/>
            <a:ext cx="279400" cy="2841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R1</a:t>
            </a:r>
          </a:p>
        </p:txBody>
      </p:sp>
      <p:grpSp>
        <p:nvGrpSpPr>
          <p:cNvPr id="20489" name="Group 101"/>
          <p:cNvGrpSpPr>
            <a:grpSpLocks noChangeAspect="1"/>
          </p:cNvGrpSpPr>
          <p:nvPr/>
        </p:nvGrpSpPr>
        <p:grpSpPr bwMode="auto">
          <a:xfrm>
            <a:off x="6973888" y="1744663"/>
            <a:ext cx="1201737" cy="1277937"/>
            <a:chOff x="4324" y="1643"/>
            <a:chExt cx="682" cy="725"/>
          </a:xfrm>
        </p:grpSpPr>
        <p:sp>
          <p:nvSpPr>
            <p:cNvPr id="20627" name="AutoShape 102"/>
            <p:cNvSpPr>
              <a:spLocks noChangeAspect="1" noChangeArrowheads="1" noTextEdit="1"/>
            </p:cNvSpPr>
            <p:nvPr/>
          </p:nvSpPr>
          <p:spPr bwMode="auto">
            <a:xfrm>
              <a:off x="4324" y="1643"/>
              <a:ext cx="682" cy="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28" name="Freeform 103"/>
            <p:cNvSpPr>
              <a:spLocks/>
            </p:cNvSpPr>
            <p:nvPr/>
          </p:nvSpPr>
          <p:spPr bwMode="auto">
            <a:xfrm>
              <a:off x="4324" y="2213"/>
              <a:ext cx="676" cy="149"/>
            </a:xfrm>
            <a:custGeom>
              <a:avLst/>
              <a:gdLst>
                <a:gd name="T0" fmla="*/ 13 w 2703"/>
                <a:gd name="T1" fmla="*/ 0 h 593"/>
                <a:gd name="T2" fmla="*/ 53 w 2703"/>
                <a:gd name="T3" fmla="*/ 0 h 593"/>
                <a:gd name="T4" fmla="*/ 156 w 2703"/>
                <a:gd name="T5" fmla="*/ 0 h 593"/>
                <a:gd name="T6" fmla="*/ 153 w 2703"/>
                <a:gd name="T7" fmla="*/ 6 h 593"/>
                <a:gd name="T8" fmla="*/ 169 w 2703"/>
                <a:gd name="T9" fmla="*/ 14 h 593"/>
                <a:gd name="T10" fmla="*/ 169 w 2703"/>
                <a:gd name="T11" fmla="*/ 20 h 593"/>
                <a:gd name="T12" fmla="*/ 156 w 2703"/>
                <a:gd name="T13" fmla="*/ 29 h 593"/>
                <a:gd name="T14" fmla="*/ 127 w 2703"/>
                <a:gd name="T15" fmla="*/ 37 h 593"/>
                <a:gd name="T16" fmla="*/ 94 w 2703"/>
                <a:gd name="T17" fmla="*/ 30 h 593"/>
                <a:gd name="T18" fmla="*/ 29 w 2703"/>
                <a:gd name="T19" fmla="*/ 34 h 593"/>
                <a:gd name="T20" fmla="*/ 7 w 2703"/>
                <a:gd name="T21" fmla="*/ 27 h 593"/>
                <a:gd name="T22" fmla="*/ 0 w 2703"/>
                <a:gd name="T23" fmla="*/ 15 h 593"/>
                <a:gd name="T24" fmla="*/ 17 w 2703"/>
                <a:gd name="T25" fmla="*/ 3 h 593"/>
                <a:gd name="T26" fmla="*/ 13 w 2703"/>
                <a:gd name="T27" fmla="*/ 0 h 593"/>
                <a:gd name="T28" fmla="*/ 13 w 2703"/>
                <a:gd name="T29" fmla="*/ 0 h 59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703"/>
                <a:gd name="T46" fmla="*/ 0 h 593"/>
                <a:gd name="T47" fmla="*/ 2703 w 2703"/>
                <a:gd name="T48" fmla="*/ 593 h 593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703" h="593">
                  <a:moveTo>
                    <a:pt x="212" y="0"/>
                  </a:moveTo>
                  <a:lnTo>
                    <a:pt x="843" y="0"/>
                  </a:lnTo>
                  <a:lnTo>
                    <a:pt x="2498" y="0"/>
                  </a:lnTo>
                  <a:lnTo>
                    <a:pt x="2452" y="91"/>
                  </a:lnTo>
                  <a:lnTo>
                    <a:pt x="2695" y="219"/>
                  </a:lnTo>
                  <a:lnTo>
                    <a:pt x="2703" y="311"/>
                  </a:lnTo>
                  <a:lnTo>
                    <a:pt x="2498" y="455"/>
                  </a:lnTo>
                  <a:lnTo>
                    <a:pt x="2026" y="593"/>
                  </a:lnTo>
                  <a:lnTo>
                    <a:pt x="1495" y="478"/>
                  </a:lnTo>
                  <a:lnTo>
                    <a:pt x="469" y="546"/>
                  </a:lnTo>
                  <a:lnTo>
                    <a:pt x="106" y="433"/>
                  </a:lnTo>
                  <a:lnTo>
                    <a:pt x="0" y="235"/>
                  </a:lnTo>
                  <a:lnTo>
                    <a:pt x="273" y="53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29" name="Freeform 104"/>
            <p:cNvSpPr>
              <a:spLocks/>
            </p:cNvSpPr>
            <p:nvPr/>
          </p:nvSpPr>
          <p:spPr bwMode="auto">
            <a:xfrm>
              <a:off x="4438" y="1652"/>
              <a:ext cx="461" cy="560"/>
            </a:xfrm>
            <a:custGeom>
              <a:avLst/>
              <a:gdLst>
                <a:gd name="T0" fmla="*/ 19 w 1842"/>
                <a:gd name="T1" fmla="*/ 11 h 2239"/>
                <a:gd name="T2" fmla="*/ 23 w 1842"/>
                <a:gd name="T3" fmla="*/ 4 h 2239"/>
                <a:gd name="T4" fmla="*/ 37 w 1842"/>
                <a:gd name="T5" fmla="*/ 0 h 2239"/>
                <a:gd name="T6" fmla="*/ 49 w 1842"/>
                <a:gd name="T7" fmla="*/ 0 h 2239"/>
                <a:gd name="T8" fmla="*/ 59 w 1842"/>
                <a:gd name="T9" fmla="*/ 2 h 2239"/>
                <a:gd name="T10" fmla="*/ 66 w 1842"/>
                <a:gd name="T11" fmla="*/ 11 h 2239"/>
                <a:gd name="T12" fmla="*/ 73 w 1842"/>
                <a:gd name="T13" fmla="*/ 17 h 2239"/>
                <a:gd name="T14" fmla="*/ 77 w 1842"/>
                <a:gd name="T15" fmla="*/ 22 h 2239"/>
                <a:gd name="T16" fmla="*/ 77 w 1842"/>
                <a:gd name="T17" fmla="*/ 33 h 2239"/>
                <a:gd name="T18" fmla="*/ 80 w 1842"/>
                <a:gd name="T19" fmla="*/ 35 h 2239"/>
                <a:gd name="T20" fmla="*/ 83 w 1842"/>
                <a:gd name="T21" fmla="*/ 39 h 2239"/>
                <a:gd name="T22" fmla="*/ 82 w 1842"/>
                <a:gd name="T23" fmla="*/ 42 h 2239"/>
                <a:gd name="T24" fmla="*/ 78 w 1842"/>
                <a:gd name="T25" fmla="*/ 46 h 2239"/>
                <a:gd name="T26" fmla="*/ 74 w 1842"/>
                <a:gd name="T27" fmla="*/ 55 h 2239"/>
                <a:gd name="T28" fmla="*/ 71 w 1842"/>
                <a:gd name="T29" fmla="*/ 57 h 2239"/>
                <a:gd name="T30" fmla="*/ 71 w 1842"/>
                <a:gd name="T31" fmla="*/ 78 h 2239"/>
                <a:gd name="T32" fmla="*/ 67 w 1842"/>
                <a:gd name="T33" fmla="*/ 89 h 2239"/>
                <a:gd name="T34" fmla="*/ 67 w 1842"/>
                <a:gd name="T35" fmla="*/ 95 h 2239"/>
                <a:gd name="T36" fmla="*/ 72 w 1842"/>
                <a:gd name="T37" fmla="*/ 96 h 2239"/>
                <a:gd name="T38" fmla="*/ 76 w 1842"/>
                <a:gd name="T39" fmla="*/ 101 h 2239"/>
                <a:gd name="T40" fmla="*/ 88 w 1842"/>
                <a:gd name="T41" fmla="*/ 103 h 2239"/>
                <a:gd name="T42" fmla="*/ 100 w 1842"/>
                <a:gd name="T43" fmla="*/ 107 h 2239"/>
                <a:gd name="T44" fmla="*/ 111 w 1842"/>
                <a:gd name="T45" fmla="*/ 115 h 2239"/>
                <a:gd name="T46" fmla="*/ 115 w 1842"/>
                <a:gd name="T47" fmla="*/ 124 h 2239"/>
                <a:gd name="T48" fmla="*/ 112 w 1842"/>
                <a:gd name="T49" fmla="*/ 126 h 2239"/>
                <a:gd name="T50" fmla="*/ 99 w 1842"/>
                <a:gd name="T51" fmla="*/ 123 h 2239"/>
                <a:gd name="T52" fmla="*/ 97 w 1842"/>
                <a:gd name="T53" fmla="*/ 125 h 2239"/>
                <a:gd name="T54" fmla="*/ 100 w 1842"/>
                <a:gd name="T55" fmla="*/ 132 h 2239"/>
                <a:gd name="T56" fmla="*/ 95 w 1842"/>
                <a:gd name="T57" fmla="*/ 133 h 2239"/>
                <a:gd name="T58" fmla="*/ 95 w 1842"/>
                <a:gd name="T59" fmla="*/ 139 h 2239"/>
                <a:gd name="T60" fmla="*/ 38 w 1842"/>
                <a:gd name="T61" fmla="*/ 140 h 2239"/>
                <a:gd name="T62" fmla="*/ 31 w 1842"/>
                <a:gd name="T63" fmla="*/ 120 h 2239"/>
                <a:gd name="T64" fmla="*/ 23 w 1842"/>
                <a:gd name="T65" fmla="*/ 119 h 2239"/>
                <a:gd name="T66" fmla="*/ 8 w 1842"/>
                <a:gd name="T67" fmla="*/ 120 h 2239"/>
                <a:gd name="T68" fmla="*/ 2 w 1842"/>
                <a:gd name="T69" fmla="*/ 115 h 2239"/>
                <a:gd name="T70" fmla="*/ 0 w 1842"/>
                <a:gd name="T71" fmla="*/ 105 h 2239"/>
                <a:gd name="T72" fmla="*/ 4 w 1842"/>
                <a:gd name="T73" fmla="*/ 94 h 2239"/>
                <a:gd name="T74" fmla="*/ 9 w 1842"/>
                <a:gd name="T75" fmla="*/ 89 h 2239"/>
                <a:gd name="T76" fmla="*/ 19 w 1842"/>
                <a:gd name="T77" fmla="*/ 89 h 2239"/>
                <a:gd name="T78" fmla="*/ 30 w 1842"/>
                <a:gd name="T79" fmla="*/ 95 h 2239"/>
                <a:gd name="T80" fmla="*/ 37 w 1842"/>
                <a:gd name="T81" fmla="*/ 98 h 2239"/>
                <a:gd name="T82" fmla="*/ 43 w 1842"/>
                <a:gd name="T83" fmla="*/ 103 h 2239"/>
                <a:gd name="T84" fmla="*/ 47 w 1842"/>
                <a:gd name="T85" fmla="*/ 101 h 2239"/>
                <a:gd name="T86" fmla="*/ 52 w 1842"/>
                <a:gd name="T87" fmla="*/ 100 h 2239"/>
                <a:gd name="T88" fmla="*/ 52 w 1842"/>
                <a:gd name="T89" fmla="*/ 92 h 2239"/>
                <a:gd name="T90" fmla="*/ 47 w 1842"/>
                <a:gd name="T91" fmla="*/ 92 h 2239"/>
                <a:gd name="T92" fmla="*/ 40 w 1842"/>
                <a:gd name="T93" fmla="*/ 88 h 2239"/>
                <a:gd name="T94" fmla="*/ 39 w 1842"/>
                <a:gd name="T95" fmla="*/ 83 h 2239"/>
                <a:gd name="T96" fmla="*/ 37 w 1842"/>
                <a:gd name="T97" fmla="*/ 77 h 2239"/>
                <a:gd name="T98" fmla="*/ 35 w 1842"/>
                <a:gd name="T99" fmla="*/ 65 h 2239"/>
                <a:gd name="T100" fmla="*/ 34 w 1842"/>
                <a:gd name="T101" fmla="*/ 55 h 2239"/>
                <a:gd name="T102" fmla="*/ 22 w 1842"/>
                <a:gd name="T103" fmla="*/ 41 h 2239"/>
                <a:gd name="T104" fmla="*/ 26 w 1842"/>
                <a:gd name="T105" fmla="*/ 34 h 2239"/>
                <a:gd name="T106" fmla="*/ 23 w 1842"/>
                <a:gd name="T107" fmla="*/ 23 h 2239"/>
                <a:gd name="T108" fmla="*/ 23 w 1842"/>
                <a:gd name="T109" fmla="*/ 17 h 2239"/>
                <a:gd name="T110" fmla="*/ 19 w 1842"/>
                <a:gd name="T111" fmla="*/ 11 h 2239"/>
                <a:gd name="T112" fmla="*/ 19 w 1842"/>
                <a:gd name="T113" fmla="*/ 11 h 2239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842"/>
                <a:gd name="T172" fmla="*/ 0 h 2239"/>
                <a:gd name="T173" fmla="*/ 1842 w 1842"/>
                <a:gd name="T174" fmla="*/ 2239 h 2239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842" h="2239">
                  <a:moveTo>
                    <a:pt x="300" y="174"/>
                  </a:moveTo>
                  <a:lnTo>
                    <a:pt x="366" y="65"/>
                  </a:lnTo>
                  <a:lnTo>
                    <a:pt x="583" y="0"/>
                  </a:lnTo>
                  <a:lnTo>
                    <a:pt x="786" y="0"/>
                  </a:lnTo>
                  <a:lnTo>
                    <a:pt x="942" y="35"/>
                  </a:lnTo>
                  <a:lnTo>
                    <a:pt x="1056" y="174"/>
                  </a:lnTo>
                  <a:lnTo>
                    <a:pt x="1169" y="263"/>
                  </a:lnTo>
                  <a:lnTo>
                    <a:pt x="1224" y="354"/>
                  </a:lnTo>
                  <a:lnTo>
                    <a:pt x="1224" y="522"/>
                  </a:lnTo>
                  <a:lnTo>
                    <a:pt x="1284" y="552"/>
                  </a:lnTo>
                  <a:lnTo>
                    <a:pt x="1326" y="618"/>
                  </a:lnTo>
                  <a:lnTo>
                    <a:pt x="1308" y="666"/>
                  </a:lnTo>
                  <a:lnTo>
                    <a:pt x="1248" y="738"/>
                  </a:lnTo>
                  <a:lnTo>
                    <a:pt x="1188" y="883"/>
                  </a:lnTo>
                  <a:lnTo>
                    <a:pt x="1140" y="912"/>
                  </a:lnTo>
                  <a:lnTo>
                    <a:pt x="1134" y="1249"/>
                  </a:lnTo>
                  <a:lnTo>
                    <a:pt x="1075" y="1429"/>
                  </a:lnTo>
                  <a:lnTo>
                    <a:pt x="1075" y="1512"/>
                  </a:lnTo>
                  <a:lnTo>
                    <a:pt x="1145" y="1536"/>
                  </a:lnTo>
                  <a:lnTo>
                    <a:pt x="1212" y="1621"/>
                  </a:lnTo>
                  <a:lnTo>
                    <a:pt x="1404" y="1645"/>
                  </a:lnTo>
                  <a:lnTo>
                    <a:pt x="1590" y="1705"/>
                  </a:lnTo>
                  <a:lnTo>
                    <a:pt x="1770" y="1843"/>
                  </a:lnTo>
                  <a:lnTo>
                    <a:pt x="1842" y="1987"/>
                  </a:lnTo>
                  <a:lnTo>
                    <a:pt x="1794" y="2017"/>
                  </a:lnTo>
                  <a:lnTo>
                    <a:pt x="1585" y="1969"/>
                  </a:lnTo>
                  <a:lnTo>
                    <a:pt x="1548" y="1999"/>
                  </a:lnTo>
                  <a:lnTo>
                    <a:pt x="1590" y="2108"/>
                  </a:lnTo>
                  <a:lnTo>
                    <a:pt x="1518" y="2119"/>
                  </a:lnTo>
                  <a:lnTo>
                    <a:pt x="1518" y="2221"/>
                  </a:lnTo>
                  <a:lnTo>
                    <a:pt x="600" y="2239"/>
                  </a:lnTo>
                  <a:lnTo>
                    <a:pt x="498" y="1921"/>
                  </a:lnTo>
                  <a:lnTo>
                    <a:pt x="372" y="1897"/>
                  </a:lnTo>
                  <a:lnTo>
                    <a:pt x="132" y="1910"/>
                  </a:lnTo>
                  <a:lnTo>
                    <a:pt x="30" y="1843"/>
                  </a:lnTo>
                  <a:lnTo>
                    <a:pt x="0" y="1675"/>
                  </a:lnTo>
                  <a:lnTo>
                    <a:pt x="60" y="1507"/>
                  </a:lnTo>
                  <a:lnTo>
                    <a:pt x="145" y="1423"/>
                  </a:lnTo>
                  <a:lnTo>
                    <a:pt x="294" y="1423"/>
                  </a:lnTo>
                  <a:lnTo>
                    <a:pt x="474" y="1519"/>
                  </a:lnTo>
                  <a:lnTo>
                    <a:pt x="594" y="1573"/>
                  </a:lnTo>
                  <a:lnTo>
                    <a:pt x="685" y="1651"/>
                  </a:lnTo>
                  <a:lnTo>
                    <a:pt x="756" y="1621"/>
                  </a:lnTo>
                  <a:lnTo>
                    <a:pt x="822" y="1590"/>
                  </a:lnTo>
                  <a:lnTo>
                    <a:pt x="834" y="1477"/>
                  </a:lnTo>
                  <a:lnTo>
                    <a:pt x="756" y="1471"/>
                  </a:lnTo>
                  <a:lnTo>
                    <a:pt x="631" y="1399"/>
                  </a:lnTo>
                  <a:lnTo>
                    <a:pt x="618" y="1321"/>
                  </a:lnTo>
                  <a:lnTo>
                    <a:pt x="594" y="1225"/>
                  </a:lnTo>
                  <a:lnTo>
                    <a:pt x="559" y="1044"/>
                  </a:lnTo>
                  <a:lnTo>
                    <a:pt x="546" y="883"/>
                  </a:lnTo>
                  <a:lnTo>
                    <a:pt x="354" y="648"/>
                  </a:lnTo>
                  <a:lnTo>
                    <a:pt x="415" y="540"/>
                  </a:lnTo>
                  <a:lnTo>
                    <a:pt x="372" y="372"/>
                  </a:lnTo>
                  <a:lnTo>
                    <a:pt x="361" y="270"/>
                  </a:lnTo>
                  <a:lnTo>
                    <a:pt x="300" y="17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30" name="Freeform 105"/>
            <p:cNvSpPr>
              <a:spLocks/>
            </p:cNvSpPr>
            <p:nvPr/>
          </p:nvSpPr>
          <p:spPr bwMode="auto">
            <a:xfrm>
              <a:off x="4368" y="2245"/>
              <a:ext cx="151" cy="74"/>
            </a:xfrm>
            <a:custGeom>
              <a:avLst/>
              <a:gdLst>
                <a:gd name="T0" fmla="*/ 3 w 606"/>
                <a:gd name="T1" fmla="*/ 0 h 297"/>
                <a:gd name="T2" fmla="*/ 12 w 606"/>
                <a:gd name="T3" fmla="*/ 2 h 297"/>
                <a:gd name="T4" fmla="*/ 12 w 606"/>
                <a:gd name="T5" fmla="*/ 8 h 297"/>
                <a:gd name="T6" fmla="*/ 15 w 606"/>
                <a:gd name="T7" fmla="*/ 9 h 297"/>
                <a:gd name="T8" fmla="*/ 19 w 606"/>
                <a:gd name="T9" fmla="*/ 12 h 297"/>
                <a:gd name="T10" fmla="*/ 24 w 606"/>
                <a:gd name="T11" fmla="*/ 7 h 297"/>
                <a:gd name="T12" fmla="*/ 29 w 606"/>
                <a:gd name="T13" fmla="*/ 6 h 297"/>
                <a:gd name="T14" fmla="*/ 36 w 606"/>
                <a:gd name="T15" fmla="*/ 8 h 297"/>
                <a:gd name="T16" fmla="*/ 38 w 606"/>
                <a:gd name="T17" fmla="*/ 13 h 297"/>
                <a:gd name="T18" fmla="*/ 35 w 606"/>
                <a:gd name="T19" fmla="*/ 18 h 297"/>
                <a:gd name="T20" fmla="*/ 19 w 606"/>
                <a:gd name="T21" fmla="*/ 17 h 297"/>
                <a:gd name="T22" fmla="*/ 16 w 606"/>
                <a:gd name="T23" fmla="*/ 18 h 297"/>
                <a:gd name="T24" fmla="*/ 11 w 606"/>
                <a:gd name="T25" fmla="*/ 18 h 297"/>
                <a:gd name="T26" fmla="*/ 9 w 606"/>
                <a:gd name="T27" fmla="*/ 15 h 297"/>
                <a:gd name="T28" fmla="*/ 1 w 606"/>
                <a:gd name="T29" fmla="*/ 9 h 297"/>
                <a:gd name="T30" fmla="*/ 0 w 606"/>
                <a:gd name="T31" fmla="*/ 4 h 297"/>
                <a:gd name="T32" fmla="*/ 0 w 606"/>
                <a:gd name="T33" fmla="*/ 0 h 297"/>
                <a:gd name="T34" fmla="*/ 3 w 606"/>
                <a:gd name="T35" fmla="*/ 0 h 297"/>
                <a:gd name="T36" fmla="*/ 3 w 606"/>
                <a:gd name="T37" fmla="*/ 0 h 29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06"/>
                <a:gd name="T58" fmla="*/ 0 h 297"/>
                <a:gd name="T59" fmla="*/ 606 w 606"/>
                <a:gd name="T60" fmla="*/ 297 h 29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06" h="297">
                  <a:moveTo>
                    <a:pt x="46" y="0"/>
                  </a:moveTo>
                  <a:lnTo>
                    <a:pt x="196" y="33"/>
                  </a:lnTo>
                  <a:lnTo>
                    <a:pt x="196" y="138"/>
                  </a:lnTo>
                  <a:lnTo>
                    <a:pt x="244" y="153"/>
                  </a:lnTo>
                  <a:lnTo>
                    <a:pt x="301" y="201"/>
                  </a:lnTo>
                  <a:lnTo>
                    <a:pt x="388" y="114"/>
                  </a:lnTo>
                  <a:lnTo>
                    <a:pt x="475" y="96"/>
                  </a:lnTo>
                  <a:lnTo>
                    <a:pt x="586" y="131"/>
                  </a:lnTo>
                  <a:lnTo>
                    <a:pt x="606" y="210"/>
                  </a:lnTo>
                  <a:lnTo>
                    <a:pt x="571" y="297"/>
                  </a:lnTo>
                  <a:lnTo>
                    <a:pt x="301" y="273"/>
                  </a:lnTo>
                  <a:lnTo>
                    <a:pt x="253" y="294"/>
                  </a:lnTo>
                  <a:lnTo>
                    <a:pt x="175" y="285"/>
                  </a:lnTo>
                  <a:lnTo>
                    <a:pt x="151" y="240"/>
                  </a:lnTo>
                  <a:lnTo>
                    <a:pt x="16" y="147"/>
                  </a:lnTo>
                  <a:lnTo>
                    <a:pt x="0" y="60"/>
                  </a:lnTo>
                  <a:lnTo>
                    <a:pt x="7" y="3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31" name="Freeform 106"/>
            <p:cNvSpPr>
              <a:spLocks/>
            </p:cNvSpPr>
            <p:nvPr/>
          </p:nvSpPr>
          <p:spPr bwMode="auto">
            <a:xfrm>
              <a:off x="4622" y="2272"/>
              <a:ext cx="146" cy="83"/>
            </a:xfrm>
            <a:custGeom>
              <a:avLst/>
              <a:gdLst>
                <a:gd name="T0" fmla="*/ 2 w 582"/>
                <a:gd name="T1" fmla="*/ 2 h 333"/>
                <a:gd name="T2" fmla="*/ 10 w 582"/>
                <a:gd name="T3" fmla="*/ 0 h 333"/>
                <a:gd name="T4" fmla="*/ 25 w 582"/>
                <a:gd name="T5" fmla="*/ 1 h 333"/>
                <a:gd name="T6" fmla="*/ 37 w 582"/>
                <a:gd name="T7" fmla="*/ 5 h 333"/>
                <a:gd name="T8" fmla="*/ 35 w 582"/>
                <a:gd name="T9" fmla="*/ 16 h 333"/>
                <a:gd name="T10" fmla="*/ 31 w 582"/>
                <a:gd name="T11" fmla="*/ 20 h 333"/>
                <a:gd name="T12" fmla="*/ 18 w 582"/>
                <a:gd name="T13" fmla="*/ 21 h 333"/>
                <a:gd name="T14" fmla="*/ 7 w 582"/>
                <a:gd name="T15" fmla="*/ 19 h 333"/>
                <a:gd name="T16" fmla="*/ 0 w 582"/>
                <a:gd name="T17" fmla="*/ 17 h 333"/>
                <a:gd name="T18" fmla="*/ 0 w 582"/>
                <a:gd name="T19" fmla="*/ 10 h 333"/>
                <a:gd name="T20" fmla="*/ 1 w 582"/>
                <a:gd name="T21" fmla="*/ 4 h 333"/>
                <a:gd name="T22" fmla="*/ 2 w 582"/>
                <a:gd name="T23" fmla="*/ 2 h 333"/>
                <a:gd name="T24" fmla="*/ 2 w 582"/>
                <a:gd name="T25" fmla="*/ 2 h 33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82"/>
                <a:gd name="T40" fmla="*/ 0 h 333"/>
                <a:gd name="T41" fmla="*/ 582 w 582"/>
                <a:gd name="T42" fmla="*/ 333 h 333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82" h="333">
                  <a:moveTo>
                    <a:pt x="37" y="33"/>
                  </a:moveTo>
                  <a:lnTo>
                    <a:pt x="159" y="0"/>
                  </a:lnTo>
                  <a:lnTo>
                    <a:pt x="390" y="26"/>
                  </a:lnTo>
                  <a:lnTo>
                    <a:pt x="582" y="87"/>
                  </a:lnTo>
                  <a:lnTo>
                    <a:pt x="562" y="259"/>
                  </a:lnTo>
                  <a:lnTo>
                    <a:pt x="489" y="324"/>
                  </a:lnTo>
                  <a:lnTo>
                    <a:pt x="292" y="333"/>
                  </a:lnTo>
                  <a:lnTo>
                    <a:pt x="114" y="307"/>
                  </a:lnTo>
                  <a:lnTo>
                    <a:pt x="0" y="270"/>
                  </a:lnTo>
                  <a:lnTo>
                    <a:pt x="3" y="156"/>
                  </a:lnTo>
                  <a:lnTo>
                    <a:pt x="13" y="66"/>
                  </a:lnTo>
                  <a:lnTo>
                    <a:pt x="37" y="3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32" name="Freeform 107"/>
            <p:cNvSpPr>
              <a:spLocks/>
            </p:cNvSpPr>
            <p:nvPr/>
          </p:nvSpPr>
          <p:spPr bwMode="auto">
            <a:xfrm>
              <a:off x="4520" y="1658"/>
              <a:ext cx="178" cy="64"/>
            </a:xfrm>
            <a:custGeom>
              <a:avLst/>
              <a:gdLst>
                <a:gd name="T0" fmla="*/ 2 w 714"/>
                <a:gd name="T1" fmla="*/ 8 h 252"/>
                <a:gd name="T2" fmla="*/ 5 w 714"/>
                <a:gd name="T3" fmla="*/ 6 h 252"/>
                <a:gd name="T4" fmla="*/ 7 w 714"/>
                <a:gd name="T5" fmla="*/ 5 h 252"/>
                <a:gd name="T6" fmla="*/ 12 w 714"/>
                <a:gd name="T7" fmla="*/ 4 h 252"/>
                <a:gd name="T8" fmla="*/ 16 w 714"/>
                <a:gd name="T9" fmla="*/ 3 h 252"/>
                <a:gd name="T10" fmla="*/ 20 w 714"/>
                <a:gd name="T11" fmla="*/ 2 h 252"/>
                <a:gd name="T12" fmla="*/ 26 w 714"/>
                <a:gd name="T13" fmla="*/ 0 h 252"/>
                <a:gd name="T14" fmla="*/ 33 w 714"/>
                <a:gd name="T15" fmla="*/ 0 h 252"/>
                <a:gd name="T16" fmla="*/ 41 w 714"/>
                <a:gd name="T17" fmla="*/ 2 h 252"/>
                <a:gd name="T18" fmla="*/ 44 w 714"/>
                <a:gd name="T19" fmla="*/ 4 h 252"/>
                <a:gd name="T20" fmla="*/ 44 w 714"/>
                <a:gd name="T21" fmla="*/ 7 h 252"/>
                <a:gd name="T22" fmla="*/ 44 w 714"/>
                <a:gd name="T23" fmla="*/ 8 h 252"/>
                <a:gd name="T24" fmla="*/ 43 w 714"/>
                <a:gd name="T25" fmla="*/ 10 h 252"/>
                <a:gd name="T26" fmla="*/ 42 w 714"/>
                <a:gd name="T27" fmla="*/ 10 h 252"/>
                <a:gd name="T28" fmla="*/ 40 w 714"/>
                <a:gd name="T29" fmla="*/ 11 h 252"/>
                <a:gd name="T30" fmla="*/ 31 w 714"/>
                <a:gd name="T31" fmla="*/ 9 h 252"/>
                <a:gd name="T32" fmla="*/ 26 w 714"/>
                <a:gd name="T33" fmla="*/ 9 h 252"/>
                <a:gd name="T34" fmla="*/ 11 w 714"/>
                <a:gd name="T35" fmla="*/ 11 h 252"/>
                <a:gd name="T36" fmla="*/ 7 w 714"/>
                <a:gd name="T37" fmla="*/ 13 h 252"/>
                <a:gd name="T38" fmla="*/ 3 w 714"/>
                <a:gd name="T39" fmla="*/ 15 h 252"/>
                <a:gd name="T40" fmla="*/ 2 w 714"/>
                <a:gd name="T41" fmla="*/ 16 h 252"/>
                <a:gd name="T42" fmla="*/ 1 w 714"/>
                <a:gd name="T43" fmla="*/ 16 h 252"/>
                <a:gd name="T44" fmla="*/ 0 w 714"/>
                <a:gd name="T45" fmla="*/ 14 h 252"/>
                <a:gd name="T46" fmla="*/ 0 w 714"/>
                <a:gd name="T47" fmla="*/ 11 h 252"/>
                <a:gd name="T48" fmla="*/ 1 w 714"/>
                <a:gd name="T49" fmla="*/ 9 h 252"/>
                <a:gd name="T50" fmla="*/ 2 w 714"/>
                <a:gd name="T51" fmla="*/ 8 h 252"/>
                <a:gd name="T52" fmla="*/ 2 w 714"/>
                <a:gd name="T53" fmla="*/ 8 h 252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14"/>
                <a:gd name="T82" fmla="*/ 0 h 252"/>
                <a:gd name="T83" fmla="*/ 714 w 714"/>
                <a:gd name="T84" fmla="*/ 252 h 252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14" h="252">
                  <a:moveTo>
                    <a:pt x="41" y="117"/>
                  </a:moveTo>
                  <a:lnTo>
                    <a:pt x="76" y="87"/>
                  </a:lnTo>
                  <a:lnTo>
                    <a:pt x="108" y="74"/>
                  </a:lnTo>
                  <a:lnTo>
                    <a:pt x="190" y="60"/>
                  </a:lnTo>
                  <a:lnTo>
                    <a:pt x="263" y="44"/>
                  </a:lnTo>
                  <a:lnTo>
                    <a:pt x="323" y="28"/>
                  </a:lnTo>
                  <a:lnTo>
                    <a:pt x="426" y="5"/>
                  </a:lnTo>
                  <a:lnTo>
                    <a:pt x="528" y="0"/>
                  </a:lnTo>
                  <a:lnTo>
                    <a:pt x="665" y="23"/>
                  </a:lnTo>
                  <a:lnTo>
                    <a:pt x="707" y="54"/>
                  </a:lnTo>
                  <a:lnTo>
                    <a:pt x="714" y="105"/>
                  </a:lnTo>
                  <a:lnTo>
                    <a:pt x="707" y="128"/>
                  </a:lnTo>
                  <a:lnTo>
                    <a:pt x="692" y="149"/>
                  </a:lnTo>
                  <a:lnTo>
                    <a:pt x="670" y="161"/>
                  </a:lnTo>
                  <a:lnTo>
                    <a:pt x="643" y="164"/>
                  </a:lnTo>
                  <a:lnTo>
                    <a:pt x="501" y="144"/>
                  </a:lnTo>
                  <a:lnTo>
                    <a:pt x="414" y="135"/>
                  </a:lnTo>
                  <a:lnTo>
                    <a:pt x="181" y="173"/>
                  </a:lnTo>
                  <a:lnTo>
                    <a:pt x="110" y="197"/>
                  </a:lnTo>
                  <a:lnTo>
                    <a:pt x="51" y="239"/>
                  </a:lnTo>
                  <a:lnTo>
                    <a:pt x="29" y="252"/>
                  </a:lnTo>
                  <a:lnTo>
                    <a:pt x="14" y="251"/>
                  </a:lnTo>
                  <a:lnTo>
                    <a:pt x="0" y="219"/>
                  </a:lnTo>
                  <a:lnTo>
                    <a:pt x="9" y="168"/>
                  </a:lnTo>
                  <a:lnTo>
                    <a:pt x="22" y="141"/>
                  </a:lnTo>
                  <a:lnTo>
                    <a:pt x="41" y="117"/>
                  </a:lnTo>
                  <a:close/>
                </a:path>
              </a:pathLst>
            </a:custGeom>
            <a:solidFill>
              <a:srgbClr val="A6797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33" name="Freeform 108"/>
            <p:cNvSpPr>
              <a:spLocks/>
            </p:cNvSpPr>
            <p:nvPr/>
          </p:nvSpPr>
          <p:spPr bwMode="auto">
            <a:xfrm>
              <a:off x="4646" y="1702"/>
              <a:ext cx="102" cy="84"/>
            </a:xfrm>
            <a:custGeom>
              <a:avLst/>
              <a:gdLst>
                <a:gd name="T0" fmla="*/ 11 w 406"/>
                <a:gd name="T1" fmla="*/ 4 h 337"/>
                <a:gd name="T2" fmla="*/ 12 w 406"/>
                <a:gd name="T3" fmla="*/ 2 h 337"/>
                <a:gd name="T4" fmla="*/ 13 w 406"/>
                <a:gd name="T5" fmla="*/ 0 h 337"/>
                <a:gd name="T6" fmla="*/ 15 w 406"/>
                <a:gd name="T7" fmla="*/ 0 h 337"/>
                <a:gd name="T8" fmla="*/ 17 w 406"/>
                <a:gd name="T9" fmla="*/ 0 h 337"/>
                <a:gd name="T10" fmla="*/ 21 w 406"/>
                <a:gd name="T11" fmla="*/ 4 h 337"/>
                <a:gd name="T12" fmla="*/ 25 w 406"/>
                <a:gd name="T13" fmla="*/ 11 h 337"/>
                <a:gd name="T14" fmla="*/ 26 w 406"/>
                <a:gd name="T15" fmla="*/ 18 h 337"/>
                <a:gd name="T16" fmla="*/ 24 w 406"/>
                <a:gd name="T17" fmla="*/ 20 h 337"/>
                <a:gd name="T18" fmla="*/ 22 w 406"/>
                <a:gd name="T19" fmla="*/ 21 h 337"/>
                <a:gd name="T20" fmla="*/ 17 w 406"/>
                <a:gd name="T21" fmla="*/ 20 h 337"/>
                <a:gd name="T22" fmla="*/ 12 w 406"/>
                <a:gd name="T23" fmla="*/ 16 h 337"/>
                <a:gd name="T24" fmla="*/ 10 w 406"/>
                <a:gd name="T25" fmla="*/ 13 h 337"/>
                <a:gd name="T26" fmla="*/ 8 w 406"/>
                <a:gd name="T27" fmla="*/ 10 h 337"/>
                <a:gd name="T28" fmla="*/ 6 w 406"/>
                <a:gd name="T29" fmla="*/ 10 h 337"/>
                <a:gd name="T30" fmla="*/ 5 w 406"/>
                <a:gd name="T31" fmla="*/ 9 h 337"/>
                <a:gd name="T32" fmla="*/ 2 w 406"/>
                <a:gd name="T33" fmla="*/ 8 h 337"/>
                <a:gd name="T34" fmla="*/ 0 w 406"/>
                <a:gd name="T35" fmla="*/ 5 h 337"/>
                <a:gd name="T36" fmla="*/ 1 w 406"/>
                <a:gd name="T37" fmla="*/ 2 h 337"/>
                <a:gd name="T38" fmla="*/ 3 w 406"/>
                <a:gd name="T39" fmla="*/ 1 h 337"/>
                <a:gd name="T40" fmla="*/ 6 w 406"/>
                <a:gd name="T41" fmla="*/ 2 h 337"/>
                <a:gd name="T42" fmla="*/ 9 w 406"/>
                <a:gd name="T43" fmla="*/ 3 h 337"/>
                <a:gd name="T44" fmla="*/ 11 w 406"/>
                <a:gd name="T45" fmla="*/ 4 h 337"/>
                <a:gd name="T46" fmla="*/ 11 w 406"/>
                <a:gd name="T47" fmla="*/ 4 h 33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406"/>
                <a:gd name="T73" fmla="*/ 0 h 337"/>
                <a:gd name="T74" fmla="*/ 406 w 406"/>
                <a:gd name="T75" fmla="*/ 337 h 337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406" h="337">
                  <a:moveTo>
                    <a:pt x="179" y="64"/>
                  </a:moveTo>
                  <a:lnTo>
                    <a:pt x="185" y="29"/>
                  </a:lnTo>
                  <a:lnTo>
                    <a:pt x="204" y="8"/>
                  </a:lnTo>
                  <a:lnTo>
                    <a:pt x="232" y="0"/>
                  </a:lnTo>
                  <a:lnTo>
                    <a:pt x="266" y="6"/>
                  </a:lnTo>
                  <a:lnTo>
                    <a:pt x="336" y="63"/>
                  </a:lnTo>
                  <a:lnTo>
                    <a:pt x="389" y="178"/>
                  </a:lnTo>
                  <a:lnTo>
                    <a:pt x="406" y="286"/>
                  </a:lnTo>
                  <a:lnTo>
                    <a:pt x="382" y="319"/>
                  </a:lnTo>
                  <a:lnTo>
                    <a:pt x="345" y="337"/>
                  </a:lnTo>
                  <a:lnTo>
                    <a:pt x="266" y="328"/>
                  </a:lnTo>
                  <a:lnTo>
                    <a:pt x="189" y="255"/>
                  </a:lnTo>
                  <a:lnTo>
                    <a:pt x="159" y="212"/>
                  </a:lnTo>
                  <a:lnTo>
                    <a:pt x="124" y="170"/>
                  </a:lnTo>
                  <a:lnTo>
                    <a:pt x="100" y="155"/>
                  </a:lnTo>
                  <a:lnTo>
                    <a:pt x="73" y="146"/>
                  </a:lnTo>
                  <a:lnTo>
                    <a:pt x="22" y="124"/>
                  </a:lnTo>
                  <a:lnTo>
                    <a:pt x="0" y="81"/>
                  </a:lnTo>
                  <a:lnTo>
                    <a:pt x="13" y="39"/>
                  </a:lnTo>
                  <a:lnTo>
                    <a:pt x="51" y="17"/>
                  </a:lnTo>
                  <a:lnTo>
                    <a:pt x="100" y="32"/>
                  </a:lnTo>
                  <a:lnTo>
                    <a:pt x="138" y="51"/>
                  </a:lnTo>
                  <a:lnTo>
                    <a:pt x="179" y="64"/>
                  </a:lnTo>
                  <a:close/>
                </a:path>
              </a:pathLst>
            </a:custGeom>
            <a:solidFill>
              <a:srgbClr val="A6797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34" name="Freeform 109"/>
            <p:cNvSpPr>
              <a:spLocks/>
            </p:cNvSpPr>
            <p:nvPr/>
          </p:nvSpPr>
          <p:spPr bwMode="auto">
            <a:xfrm>
              <a:off x="4620" y="2290"/>
              <a:ext cx="147" cy="65"/>
            </a:xfrm>
            <a:custGeom>
              <a:avLst/>
              <a:gdLst>
                <a:gd name="T0" fmla="*/ 5 w 587"/>
                <a:gd name="T1" fmla="*/ 4 h 258"/>
                <a:gd name="T2" fmla="*/ 7 w 587"/>
                <a:gd name="T3" fmla="*/ 6 h 258"/>
                <a:gd name="T4" fmla="*/ 11 w 587"/>
                <a:gd name="T5" fmla="*/ 7 h 258"/>
                <a:gd name="T6" fmla="*/ 13 w 587"/>
                <a:gd name="T7" fmla="*/ 5 h 258"/>
                <a:gd name="T8" fmla="*/ 15 w 587"/>
                <a:gd name="T9" fmla="*/ 4 h 258"/>
                <a:gd name="T10" fmla="*/ 16 w 587"/>
                <a:gd name="T11" fmla="*/ 4 h 258"/>
                <a:gd name="T12" fmla="*/ 18 w 587"/>
                <a:gd name="T13" fmla="*/ 3 h 258"/>
                <a:gd name="T14" fmla="*/ 19 w 587"/>
                <a:gd name="T15" fmla="*/ 6 h 258"/>
                <a:gd name="T16" fmla="*/ 20 w 587"/>
                <a:gd name="T17" fmla="*/ 1 h 258"/>
                <a:gd name="T18" fmla="*/ 23 w 587"/>
                <a:gd name="T19" fmla="*/ 1 h 258"/>
                <a:gd name="T20" fmla="*/ 25 w 587"/>
                <a:gd name="T21" fmla="*/ 1 h 258"/>
                <a:gd name="T22" fmla="*/ 28 w 587"/>
                <a:gd name="T23" fmla="*/ 0 h 258"/>
                <a:gd name="T24" fmla="*/ 31 w 587"/>
                <a:gd name="T25" fmla="*/ 0 h 258"/>
                <a:gd name="T26" fmla="*/ 35 w 587"/>
                <a:gd name="T27" fmla="*/ 2 h 258"/>
                <a:gd name="T28" fmla="*/ 37 w 587"/>
                <a:gd name="T29" fmla="*/ 6 h 258"/>
                <a:gd name="T30" fmla="*/ 37 w 587"/>
                <a:gd name="T31" fmla="*/ 8 h 258"/>
                <a:gd name="T32" fmla="*/ 36 w 587"/>
                <a:gd name="T33" fmla="*/ 10 h 258"/>
                <a:gd name="T34" fmla="*/ 35 w 587"/>
                <a:gd name="T35" fmla="*/ 12 h 258"/>
                <a:gd name="T36" fmla="*/ 33 w 587"/>
                <a:gd name="T37" fmla="*/ 14 h 258"/>
                <a:gd name="T38" fmla="*/ 30 w 587"/>
                <a:gd name="T39" fmla="*/ 16 h 258"/>
                <a:gd name="T40" fmla="*/ 26 w 587"/>
                <a:gd name="T41" fmla="*/ 16 h 258"/>
                <a:gd name="T42" fmla="*/ 14 w 587"/>
                <a:gd name="T43" fmla="*/ 16 h 258"/>
                <a:gd name="T44" fmla="*/ 10 w 587"/>
                <a:gd name="T45" fmla="*/ 15 h 258"/>
                <a:gd name="T46" fmla="*/ 3 w 587"/>
                <a:gd name="T47" fmla="*/ 13 h 258"/>
                <a:gd name="T48" fmla="*/ 1 w 587"/>
                <a:gd name="T49" fmla="*/ 12 h 258"/>
                <a:gd name="T50" fmla="*/ 0 w 587"/>
                <a:gd name="T51" fmla="*/ 10 h 258"/>
                <a:gd name="T52" fmla="*/ 0 w 587"/>
                <a:gd name="T53" fmla="*/ 7 h 258"/>
                <a:gd name="T54" fmla="*/ 0 w 587"/>
                <a:gd name="T55" fmla="*/ 4 h 258"/>
                <a:gd name="T56" fmla="*/ 1 w 587"/>
                <a:gd name="T57" fmla="*/ 3 h 258"/>
                <a:gd name="T58" fmla="*/ 3 w 587"/>
                <a:gd name="T59" fmla="*/ 2 h 258"/>
                <a:gd name="T60" fmla="*/ 5 w 587"/>
                <a:gd name="T61" fmla="*/ 4 h 258"/>
                <a:gd name="T62" fmla="*/ 5 w 587"/>
                <a:gd name="T63" fmla="*/ 4 h 258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587"/>
                <a:gd name="T97" fmla="*/ 0 h 258"/>
                <a:gd name="T98" fmla="*/ 587 w 587"/>
                <a:gd name="T99" fmla="*/ 258 h 258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587" h="258">
                  <a:moveTo>
                    <a:pt x="70" y="64"/>
                  </a:moveTo>
                  <a:lnTo>
                    <a:pt x="116" y="88"/>
                  </a:lnTo>
                  <a:lnTo>
                    <a:pt x="169" y="103"/>
                  </a:lnTo>
                  <a:lnTo>
                    <a:pt x="200" y="83"/>
                  </a:lnTo>
                  <a:lnTo>
                    <a:pt x="232" y="63"/>
                  </a:lnTo>
                  <a:lnTo>
                    <a:pt x="261" y="55"/>
                  </a:lnTo>
                  <a:lnTo>
                    <a:pt x="289" y="46"/>
                  </a:lnTo>
                  <a:lnTo>
                    <a:pt x="303" y="97"/>
                  </a:lnTo>
                  <a:lnTo>
                    <a:pt x="323" y="21"/>
                  </a:lnTo>
                  <a:lnTo>
                    <a:pt x="359" y="11"/>
                  </a:lnTo>
                  <a:lnTo>
                    <a:pt x="401" y="14"/>
                  </a:lnTo>
                  <a:lnTo>
                    <a:pt x="445" y="3"/>
                  </a:lnTo>
                  <a:lnTo>
                    <a:pt x="491" y="0"/>
                  </a:lnTo>
                  <a:lnTo>
                    <a:pt x="550" y="30"/>
                  </a:lnTo>
                  <a:lnTo>
                    <a:pt x="583" y="91"/>
                  </a:lnTo>
                  <a:lnTo>
                    <a:pt x="587" y="128"/>
                  </a:lnTo>
                  <a:lnTo>
                    <a:pt x="576" y="164"/>
                  </a:lnTo>
                  <a:lnTo>
                    <a:pt x="555" y="195"/>
                  </a:lnTo>
                  <a:lnTo>
                    <a:pt x="525" y="220"/>
                  </a:lnTo>
                  <a:lnTo>
                    <a:pt x="476" y="248"/>
                  </a:lnTo>
                  <a:lnTo>
                    <a:pt x="420" y="258"/>
                  </a:lnTo>
                  <a:lnTo>
                    <a:pt x="219" y="254"/>
                  </a:lnTo>
                  <a:lnTo>
                    <a:pt x="160" y="244"/>
                  </a:lnTo>
                  <a:lnTo>
                    <a:pt x="52" y="210"/>
                  </a:lnTo>
                  <a:lnTo>
                    <a:pt x="9" y="191"/>
                  </a:lnTo>
                  <a:lnTo>
                    <a:pt x="0" y="164"/>
                  </a:lnTo>
                  <a:lnTo>
                    <a:pt x="0" y="111"/>
                  </a:lnTo>
                  <a:lnTo>
                    <a:pt x="0" y="68"/>
                  </a:lnTo>
                  <a:lnTo>
                    <a:pt x="15" y="38"/>
                  </a:lnTo>
                  <a:lnTo>
                    <a:pt x="41" y="32"/>
                  </a:lnTo>
                  <a:lnTo>
                    <a:pt x="70" y="64"/>
                  </a:lnTo>
                  <a:close/>
                </a:path>
              </a:pathLst>
            </a:custGeom>
            <a:solidFill>
              <a:srgbClr val="BFAFC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35" name="Freeform 110"/>
            <p:cNvSpPr>
              <a:spLocks/>
            </p:cNvSpPr>
            <p:nvPr/>
          </p:nvSpPr>
          <p:spPr bwMode="auto">
            <a:xfrm>
              <a:off x="4365" y="2246"/>
              <a:ext cx="47" cy="53"/>
            </a:xfrm>
            <a:custGeom>
              <a:avLst/>
              <a:gdLst>
                <a:gd name="T0" fmla="*/ 4 w 189"/>
                <a:gd name="T1" fmla="*/ 0 h 213"/>
                <a:gd name="T2" fmla="*/ 6 w 189"/>
                <a:gd name="T3" fmla="*/ 3 h 213"/>
                <a:gd name="T4" fmla="*/ 8 w 189"/>
                <a:gd name="T5" fmla="*/ 5 h 213"/>
                <a:gd name="T6" fmla="*/ 9 w 189"/>
                <a:gd name="T7" fmla="*/ 6 h 213"/>
                <a:gd name="T8" fmla="*/ 12 w 189"/>
                <a:gd name="T9" fmla="*/ 8 h 213"/>
                <a:gd name="T10" fmla="*/ 12 w 189"/>
                <a:gd name="T11" fmla="*/ 11 h 213"/>
                <a:gd name="T12" fmla="*/ 11 w 189"/>
                <a:gd name="T13" fmla="*/ 12 h 213"/>
                <a:gd name="T14" fmla="*/ 10 w 189"/>
                <a:gd name="T15" fmla="*/ 13 h 213"/>
                <a:gd name="T16" fmla="*/ 7 w 189"/>
                <a:gd name="T17" fmla="*/ 13 h 213"/>
                <a:gd name="T18" fmla="*/ 5 w 189"/>
                <a:gd name="T19" fmla="*/ 11 h 213"/>
                <a:gd name="T20" fmla="*/ 3 w 189"/>
                <a:gd name="T21" fmla="*/ 9 h 213"/>
                <a:gd name="T22" fmla="*/ 0 w 189"/>
                <a:gd name="T23" fmla="*/ 6 h 213"/>
                <a:gd name="T24" fmla="*/ 0 w 189"/>
                <a:gd name="T25" fmla="*/ 3 h 213"/>
                <a:gd name="T26" fmla="*/ 0 w 189"/>
                <a:gd name="T27" fmla="*/ 1 h 213"/>
                <a:gd name="T28" fmla="*/ 1 w 189"/>
                <a:gd name="T29" fmla="*/ 0 h 213"/>
                <a:gd name="T30" fmla="*/ 2 w 189"/>
                <a:gd name="T31" fmla="*/ 0 h 213"/>
                <a:gd name="T32" fmla="*/ 4 w 189"/>
                <a:gd name="T33" fmla="*/ 0 h 213"/>
                <a:gd name="T34" fmla="*/ 4 w 189"/>
                <a:gd name="T35" fmla="*/ 0 h 21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89"/>
                <a:gd name="T55" fmla="*/ 0 h 213"/>
                <a:gd name="T56" fmla="*/ 189 w 189"/>
                <a:gd name="T57" fmla="*/ 213 h 213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89" h="213">
                  <a:moveTo>
                    <a:pt x="63" y="5"/>
                  </a:moveTo>
                  <a:lnTo>
                    <a:pt x="106" y="51"/>
                  </a:lnTo>
                  <a:lnTo>
                    <a:pt x="123" y="78"/>
                  </a:lnTo>
                  <a:lnTo>
                    <a:pt x="152" y="98"/>
                  </a:lnTo>
                  <a:lnTo>
                    <a:pt x="189" y="135"/>
                  </a:lnTo>
                  <a:lnTo>
                    <a:pt x="189" y="179"/>
                  </a:lnTo>
                  <a:lnTo>
                    <a:pt x="176" y="198"/>
                  </a:lnTo>
                  <a:lnTo>
                    <a:pt x="159" y="210"/>
                  </a:lnTo>
                  <a:lnTo>
                    <a:pt x="111" y="213"/>
                  </a:lnTo>
                  <a:lnTo>
                    <a:pt x="75" y="185"/>
                  </a:lnTo>
                  <a:lnTo>
                    <a:pt x="44" y="151"/>
                  </a:lnTo>
                  <a:lnTo>
                    <a:pt x="6" y="103"/>
                  </a:lnTo>
                  <a:lnTo>
                    <a:pt x="0" y="46"/>
                  </a:lnTo>
                  <a:lnTo>
                    <a:pt x="7" y="22"/>
                  </a:lnTo>
                  <a:lnTo>
                    <a:pt x="20" y="6"/>
                  </a:lnTo>
                  <a:lnTo>
                    <a:pt x="39" y="0"/>
                  </a:lnTo>
                  <a:lnTo>
                    <a:pt x="63" y="5"/>
                  </a:lnTo>
                  <a:close/>
                </a:path>
              </a:pathLst>
            </a:custGeom>
            <a:solidFill>
              <a:srgbClr val="99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36" name="Freeform 111"/>
            <p:cNvSpPr>
              <a:spLocks/>
            </p:cNvSpPr>
            <p:nvPr/>
          </p:nvSpPr>
          <p:spPr bwMode="auto">
            <a:xfrm>
              <a:off x="4447" y="2265"/>
              <a:ext cx="79" cy="55"/>
            </a:xfrm>
            <a:custGeom>
              <a:avLst/>
              <a:gdLst>
                <a:gd name="T0" fmla="*/ 11 w 315"/>
                <a:gd name="T1" fmla="*/ 6 h 221"/>
                <a:gd name="T2" fmla="*/ 13 w 315"/>
                <a:gd name="T3" fmla="*/ 5 h 221"/>
                <a:gd name="T4" fmla="*/ 14 w 315"/>
                <a:gd name="T5" fmla="*/ 4 h 221"/>
                <a:gd name="T6" fmla="*/ 15 w 315"/>
                <a:gd name="T7" fmla="*/ 3 h 221"/>
                <a:gd name="T8" fmla="*/ 18 w 315"/>
                <a:gd name="T9" fmla="*/ 3 h 221"/>
                <a:gd name="T10" fmla="*/ 20 w 315"/>
                <a:gd name="T11" fmla="*/ 5 h 221"/>
                <a:gd name="T12" fmla="*/ 20 w 315"/>
                <a:gd name="T13" fmla="*/ 8 h 221"/>
                <a:gd name="T14" fmla="*/ 18 w 315"/>
                <a:gd name="T15" fmla="*/ 11 h 221"/>
                <a:gd name="T16" fmla="*/ 15 w 315"/>
                <a:gd name="T17" fmla="*/ 13 h 221"/>
                <a:gd name="T18" fmla="*/ 12 w 315"/>
                <a:gd name="T19" fmla="*/ 13 h 221"/>
                <a:gd name="T20" fmla="*/ 8 w 315"/>
                <a:gd name="T21" fmla="*/ 14 h 221"/>
                <a:gd name="T22" fmla="*/ 2 w 315"/>
                <a:gd name="T23" fmla="*/ 12 h 221"/>
                <a:gd name="T24" fmla="*/ 0 w 315"/>
                <a:gd name="T25" fmla="*/ 10 h 221"/>
                <a:gd name="T26" fmla="*/ 0 w 315"/>
                <a:gd name="T27" fmla="*/ 7 h 221"/>
                <a:gd name="T28" fmla="*/ 1 w 315"/>
                <a:gd name="T29" fmla="*/ 5 h 221"/>
                <a:gd name="T30" fmla="*/ 2 w 315"/>
                <a:gd name="T31" fmla="*/ 4 h 221"/>
                <a:gd name="T32" fmla="*/ 4 w 315"/>
                <a:gd name="T33" fmla="*/ 2 h 221"/>
                <a:gd name="T34" fmla="*/ 5 w 315"/>
                <a:gd name="T35" fmla="*/ 1 h 221"/>
                <a:gd name="T36" fmla="*/ 7 w 315"/>
                <a:gd name="T37" fmla="*/ 0 h 221"/>
                <a:gd name="T38" fmla="*/ 8 w 315"/>
                <a:gd name="T39" fmla="*/ 0 h 221"/>
                <a:gd name="T40" fmla="*/ 11 w 315"/>
                <a:gd name="T41" fmla="*/ 1 h 221"/>
                <a:gd name="T42" fmla="*/ 12 w 315"/>
                <a:gd name="T43" fmla="*/ 4 h 221"/>
                <a:gd name="T44" fmla="*/ 11 w 315"/>
                <a:gd name="T45" fmla="*/ 5 h 221"/>
                <a:gd name="T46" fmla="*/ 11 w 315"/>
                <a:gd name="T47" fmla="*/ 6 h 221"/>
                <a:gd name="T48" fmla="*/ 11 w 315"/>
                <a:gd name="T49" fmla="*/ 6 h 22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15"/>
                <a:gd name="T76" fmla="*/ 0 h 221"/>
                <a:gd name="T77" fmla="*/ 315 w 315"/>
                <a:gd name="T78" fmla="*/ 221 h 221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15" h="221">
                  <a:moveTo>
                    <a:pt x="166" y="103"/>
                  </a:moveTo>
                  <a:lnTo>
                    <a:pt x="203" y="84"/>
                  </a:lnTo>
                  <a:lnTo>
                    <a:pt x="222" y="62"/>
                  </a:lnTo>
                  <a:lnTo>
                    <a:pt x="243" y="50"/>
                  </a:lnTo>
                  <a:lnTo>
                    <a:pt x="286" y="54"/>
                  </a:lnTo>
                  <a:lnTo>
                    <a:pt x="315" y="87"/>
                  </a:lnTo>
                  <a:lnTo>
                    <a:pt x="314" y="135"/>
                  </a:lnTo>
                  <a:lnTo>
                    <a:pt x="284" y="175"/>
                  </a:lnTo>
                  <a:lnTo>
                    <a:pt x="238" y="203"/>
                  </a:lnTo>
                  <a:lnTo>
                    <a:pt x="183" y="218"/>
                  </a:lnTo>
                  <a:lnTo>
                    <a:pt x="125" y="221"/>
                  </a:lnTo>
                  <a:lnTo>
                    <a:pt x="28" y="190"/>
                  </a:lnTo>
                  <a:lnTo>
                    <a:pt x="1" y="159"/>
                  </a:lnTo>
                  <a:lnTo>
                    <a:pt x="0" y="117"/>
                  </a:lnTo>
                  <a:lnTo>
                    <a:pt x="12" y="88"/>
                  </a:lnTo>
                  <a:lnTo>
                    <a:pt x="33" y="63"/>
                  </a:lnTo>
                  <a:lnTo>
                    <a:pt x="55" y="40"/>
                  </a:lnTo>
                  <a:lnTo>
                    <a:pt x="79" y="19"/>
                  </a:lnTo>
                  <a:lnTo>
                    <a:pt x="102" y="4"/>
                  </a:lnTo>
                  <a:lnTo>
                    <a:pt x="126" y="0"/>
                  </a:lnTo>
                  <a:lnTo>
                    <a:pt x="166" y="19"/>
                  </a:lnTo>
                  <a:lnTo>
                    <a:pt x="184" y="59"/>
                  </a:lnTo>
                  <a:lnTo>
                    <a:pt x="180" y="82"/>
                  </a:lnTo>
                  <a:lnTo>
                    <a:pt x="166" y="103"/>
                  </a:lnTo>
                  <a:close/>
                </a:path>
              </a:pathLst>
            </a:custGeom>
            <a:solidFill>
              <a:srgbClr val="99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37" name="Freeform 112"/>
            <p:cNvSpPr>
              <a:spLocks/>
            </p:cNvSpPr>
            <p:nvPr/>
          </p:nvSpPr>
          <p:spPr bwMode="auto">
            <a:xfrm>
              <a:off x="4710" y="2128"/>
              <a:ext cx="107" cy="91"/>
            </a:xfrm>
            <a:custGeom>
              <a:avLst/>
              <a:gdLst>
                <a:gd name="T0" fmla="*/ 2 w 426"/>
                <a:gd name="T1" fmla="*/ 6 h 362"/>
                <a:gd name="T2" fmla="*/ 4 w 426"/>
                <a:gd name="T3" fmla="*/ 3 h 362"/>
                <a:gd name="T4" fmla="*/ 6 w 426"/>
                <a:gd name="T5" fmla="*/ 1 h 362"/>
                <a:gd name="T6" fmla="*/ 8 w 426"/>
                <a:gd name="T7" fmla="*/ 0 h 362"/>
                <a:gd name="T8" fmla="*/ 11 w 426"/>
                <a:gd name="T9" fmla="*/ 0 h 362"/>
                <a:gd name="T10" fmla="*/ 15 w 426"/>
                <a:gd name="T11" fmla="*/ 2 h 362"/>
                <a:gd name="T12" fmla="*/ 17 w 426"/>
                <a:gd name="T13" fmla="*/ 7 h 362"/>
                <a:gd name="T14" fmla="*/ 18 w 426"/>
                <a:gd name="T15" fmla="*/ 12 h 362"/>
                <a:gd name="T16" fmla="*/ 19 w 426"/>
                <a:gd name="T17" fmla="*/ 14 h 362"/>
                <a:gd name="T18" fmla="*/ 20 w 426"/>
                <a:gd name="T19" fmla="*/ 16 h 362"/>
                <a:gd name="T20" fmla="*/ 22 w 426"/>
                <a:gd name="T21" fmla="*/ 16 h 362"/>
                <a:gd name="T22" fmla="*/ 23 w 426"/>
                <a:gd name="T23" fmla="*/ 15 h 362"/>
                <a:gd name="T24" fmla="*/ 26 w 426"/>
                <a:gd name="T25" fmla="*/ 17 h 362"/>
                <a:gd name="T26" fmla="*/ 27 w 426"/>
                <a:gd name="T27" fmla="*/ 19 h 362"/>
                <a:gd name="T28" fmla="*/ 26 w 426"/>
                <a:gd name="T29" fmla="*/ 22 h 362"/>
                <a:gd name="T30" fmla="*/ 24 w 426"/>
                <a:gd name="T31" fmla="*/ 23 h 362"/>
                <a:gd name="T32" fmla="*/ 23 w 426"/>
                <a:gd name="T33" fmla="*/ 23 h 362"/>
                <a:gd name="T34" fmla="*/ 19 w 426"/>
                <a:gd name="T35" fmla="*/ 23 h 362"/>
                <a:gd name="T36" fmla="*/ 15 w 426"/>
                <a:gd name="T37" fmla="*/ 21 h 362"/>
                <a:gd name="T38" fmla="*/ 15 w 426"/>
                <a:gd name="T39" fmla="*/ 21 h 362"/>
                <a:gd name="T40" fmla="*/ 9 w 426"/>
                <a:gd name="T41" fmla="*/ 22 h 362"/>
                <a:gd name="T42" fmla="*/ 4 w 426"/>
                <a:gd name="T43" fmla="*/ 22 h 362"/>
                <a:gd name="T44" fmla="*/ 1 w 426"/>
                <a:gd name="T45" fmla="*/ 21 h 362"/>
                <a:gd name="T46" fmla="*/ 0 w 426"/>
                <a:gd name="T47" fmla="*/ 18 h 362"/>
                <a:gd name="T48" fmla="*/ 1 w 426"/>
                <a:gd name="T49" fmla="*/ 16 h 362"/>
                <a:gd name="T50" fmla="*/ 3 w 426"/>
                <a:gd name="T51" fmla="*/ 15 h 362"/>
                <a:gd name="T52" fmla="*/ 4 w 426"/>
                <a:gd name="T53" fmla="*/ 15 h 362"/>
                <a:gd name="T54" fmla="*/ 11 w 426"/>
                <a:gd name="T55" fmla="*/ 14 h 362"/>
                <a:gd name="T56" fmla="*/ 10 w 426"/>
                <a:gd name="T57" fmla="*/ 11 h 362"/>
                <a:gd name="T58" fmla="*/ 13 w 426"/>
                <a:gd name="T59" fmla="*/ 10 h 362"/>
                <a:gd name="T60" fmla="*/ 12 w 426"/>
                <a:gd name="T61" fmla="*/ 10 h 362"/>
                <a:gd name="T62" fmla="*/ 9 w 426"/>
                <a:gd name="T63" fmla="*/ 9 h 362"/>
                <a:gd name="T64" fmla="*/ 6 w 426"/>
                <a:gd name="T65" fmla="*/ 10 h 362"/>
                <a:gd name="T66" fmla="*/ 4 w 426"/>
                <a:gd name="T67" fmla="*/ 12 h 362"/>
                <a:gd name="T68" fmla="*/ 2 w 426"/>
                <a:gd name="T69" fmla="*/ 11 h 362"/>
                <a:gd name="T70" fmla="*/ 1 w 426"/>
                <a:gd name="T71" fmla="*/ 9 h 362"/>
                <a:gd name="T72" fmla="*/ 2 w 426"/>
                <a:gd name="T73" fmla="*/ 6 h 362"/>
                <a:gd name="T74" fmla="*/ 2 w 426"/>
                <a:gd name="T75" fmla="*/ 6 h 36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426"/>
                <a:gd name="T115" fmla="*/ 0 h 362"/>
                <a:gd name="T116" fmla="*/ 426 w 426"/>
                <a:gd name="T117" fmla="*/ 362 h 36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426" h="362">
                  <a:moveTo>
                    <a:pt x="36" y="86"/>
                  </a:moveTo>
                  <a:lnTo>
                    <a:pt x="65" y="48"/>
                  </a:lnTo>
                  <a:lnTo>
                    <a:pt x="94" y="20"/>
                  </a:lnTo>
                  <a:lnTo>
                    <a:pt x="128" y="5"/>
                  </a:lnTo>
                  <a:lnTo>
                    <a:pt x="175" y="0"/>
                  </a:lnTo>
                  <a:lnTo>
                    <a:pt x="239" y="37"/>
                  </a:lnTo>
                  <a:lnTo>
                    <a:pt x="271" y="112"/>
                  </a:lnTo>
                  <a:lnTo>
                    <a:pt x="291" y="193"/>
                  </a:lnTo>
                  <a:lnTo>
                    <a:pt x="301" y="225"/>
                  </a:lnTo>
                  <a:lnTo>
                    <a:pt x="316" y="245"/>
                  </a:lnTo>
                  <a:lnTo>
                    <a:pt x="343" y="246"/>
                  </a:lnTo>
                  <a:lnTo>
                    <a:pt x="372" y="240"/>
                  </a:lnTo>
                  <a:lnTo>
                    <a:pt x="414" y="262"/>
                  </a:lnTo>
                  <a:lnTo>
                    <a:pt x="426" y="304"/>
                  </a:lnTo>
                  <a:lnTo>
                    <a:pt x="407" y="346"/>
                  </a:lnTo>
                  <a:lnTo>
                    <a:pt x="387" y="358"/>
                  </a:lnTo>
                  <a:lnTo>
                    <a:pt x="358" y="362"/>
                  </a:lnTo>
                  <a:lnTo>
                    <a:pt x="295" y="360"/>
                  </a:lnTo>
                  <a:lnTo>
                    <a:pt x="238" y="338"/>
                  </a:lnTo>
                  <a:lnTo>
                    <a:pt x="236" y="336"/>
                  </a:lnTo>
                  <a:lnTo>
                    <a:pt x="146" y="351"/>
                  </a:lnTo>
                  <a:lnTo>
                    <a:pt x="56" y="353"/>
                  </a:lnTo>
                  <a:lnTo>
                    <a:pt x="12" y="331"/>
                  </a:lnTo>
                  <a:lnTo>
                    <a:pt x="0" y="289"/>
                  </a:lnTo>
                  <a:lnTo>
                    <a:pt x="17" y="250"/>
                  </a:lnTo>
                  <a:lnTo>
                    <a:pt x="38" y="237"/>
                  </a:lnTo>
                  <a:lnTo>
                    <a:pt x="65" y="232"/>
                  </a:lnTo>
                  <a:lnTo>
                    <a:pt x="175" y="220"/>
                  </a:lnTo>
                  <a:lnTo>
                    <a:pt x="165" y="174"/>
                  </a:lnTo>
                  <a:lnTo>
                    <a:pt x="210" y="162"/>
                  </a:lnTo>
                  <a:lnTo>
                    <a:pt x="189" y="150"/>
                  </a:lnTo>
                  <a:lnTo>
                    <a:pt x="136" y="146"/>
                  </a:lnTo>
                  <a:lnTo>
                    <a:pt x="94" y="162"/>
                  </a:lnTo>
                  <a:lnTo>
                    <a:pt x="56" y="185"/>
                  </a:lnTo>
                  <a:lnTo>
                    <a:pt x="29" y="173"/>
                  </a:lnTo>
                  <a:lnTo>
                    <a:pt x="19" y="135"/>
                  </a:lnTo>
                  <a:lnTo>
                    <a:pt x="36" y="86"/>
                  </a:lnTo>
                  <a:close/>
                </a:path>
              </a:pathLst>
            </a:custGeom>
            <a:solidFill>
              <a:srgbClr val="7EB7F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38" name="Freeform 113"/>
            <p:cNvSpPr>
              <a:spLocks/>
            </p:cNvSpPr>
            <p:nvPr/>
          </p:nvSpPr>
          <p:spPr bwMode="auto">
            <a:xfrm>
              <a:off x="4454" y="2033"/>
              <a:ext cx="206" cy="190"/>
            </a:xfrm>
            <a:custGeom>
              <a:avLst/>
              <a:gdLst>
                <a:gd name="T0" fmla="*/ 48 w 824"/>
                <a:gd name="T1" fmla="*/ 17 h 759"/>
                <a:gd name="T2" fmla="*/ 51 w 824"/>
                <a:gd name="T3" fmla="*/ 22 h 759"/>
                <a:gd name="T4" fmla="*/ 52 w 824"/>
                <a:gd name="T5" fmla="*/ 28 h 759"/>
                <a:gd name="T6" fmla="*/ 51 w 824"/>
                <a:gd name="T7" fmla="*/ 33 h 759"/>
                <a:gd name="T8" fmla="*/ 50 w 824"/>
                <a:gd name="T9" fmla="*/ 39 h 759"/>
                <a:gd name="T10" fmla="*/ 50 w 824"/>
                <a:gd name="T11" fmla="*/ 42 h 759"/>
                <a:gd name="T12" fmla="*/ 50 w 824"/>
                <a:gd name="T13" fmla="*/ 45 h 759"/>
                <a:gd name="T14" fmla="*/ 48 w 824"/>
                <a:gd name="T15" fmla="*/ 47 h 759"/>
                <a:gd name="T16" fmla="*/ 46 w 824"/>
                <a:gd name="T17" fmla="*/ 47 h 759"/>
                <a:gd name="T18" fmla="*/ 41 w 824"/>
                <a:gd name="T19" fmla="*/ 48 h 759"/>
                <a:gd name="T20" fmla="*/ 36 w 824"/>
                <a:gd name="T21" fmla="*/ 46 h 759"/>
                <a:gd name="T22" fmla="*/ 34 w 824"/>
                <a:gd name="T23" fmla="*/ 43 h 759"/>
                <a:gd name="T24" fmla="*/ 33 w 824"/>
                <a:gd name="T25" fmla="*/ 40 h 759"/>
                <a:gd name="T26" fmla="*/ 32 w 824"/>
                <a:gd name="T27" fmla="*/ 34 h 759"/>
                <a:gd name="T28" fmla="*/ 31 w 824"/>
                <a:gd name="T29" fmla="*/ 32 h 759"/>
                <a:gd name="T30" fmla="*/ 30 w 824"/>
                <a:gd name="T31" fmla="*/ 29 h 759"/>
                <a:gd name="T32" fmla="*/ 28 w 824"/>
                <a:gd name="T33" fmla="*/ 25 h 759"/>
                <a:gd name="T34" fmla="*/ 19 w 824"/>
                <a:gd name="T35" fmla="*/ 26 h 759"/>
                <a:gd name="T36" fmla="*/ 15 w 824"/>
                <a:gd name="T37" fmla="*/ 26 h 759"/>
                <a:gd name="T38" fmla="*/ 10 w 824"/>
                <a:gd name="T39" fmla="*/ 24 h 759"/>
                <a:gd name="T40" fmla="*/ 6 w 824"/>
                <a:gd name="T41" fmla="*/ 21 h 759"/>
                <a:gd name="T42" fmla="*/ 3 w 824"/>
                <a:gd name="T43" fmla="*/ 16 h 759"/>
                <a:gd name="T44" fmla="*/ 0 w 824"/>
                <a:gd name="T45" fmla="*/ 5 h 759"/>
                <a:gd name="T46" fmla="*/ 1 w 824"/>
                <a:gd name="T47" fmla="*/ 2 h 759"/>
                <a:gd name="T48" fmla="*/ 3 w 824"/>
                <a:gd name="T49" fmla="*/ 0 h 759"/>
                <a:gd name="T50" fmla="*/ 6 w 824"/>
                <a:gd name="T51" fmla="*/ 1 h 759"/>
                <a:gd name="T52" fmla="*/ 7 w 824"/>
                <a:gd name="T53" fmla="*/ 4 h 759"/>
                <a:gd name="T54" fmla="*/ 8 w 824"/>
                <a:gd name="T55" fmla="*/ 9 h 759"/>
                <a:gd name="T56" fmla="*/ 9 w 824"/>
                <a:gd name="T57" fmla="*/ 11 h 759"/>
                <a:gd name="T58" fmla="*/ 10 w 824"/>
                <a:gd name="T59" fmla="*/ 13 h 759"/>
                <a:gd name="T60" fmla="*/ 11 w 824"/>
                <a:gd name="T61" fmla="*/ 15 h 759"/>
                <a:gd name="T62" fmla="*/ 13 w 824"/>
                <a:gd name="T63" fmla="*/ 16 h 759"/>
                <a:gd name="T64" fmla="*/ 15 w 824"/>
                <a:gd name="T65" fmla="*/ 16 h 759"/>
                <a:gd name="T66" fmla="*/ 18 w 824"/>
                <a:gd name="T67" fmla="*/ 16 h 759"/>
                <a:gd name="T68" fmla="*/ 18 w 824"/>
                <a:gd name="T69" fmla="*/ 14 h 759"/>
                <a:gd name="T70" fmla="*/ 20 w 824"/>
                <a:gd name="T71" fmla="*/ 11 h 759"/>
                <a:gd name="T72" fmla="*/ 19 w 824"/>
                <a:gd name="T73" fmla="*/ 8 h 759"/>
                <a:gd name="T74" fmla="*/ 20 w 824"/>
                <a:gd name="T75" fmla="*/ 5 h 759"/>
                <a:gd name="T76" fmla="*/ 21 w 824"/>
                <a:gd name="T77" fmla="*/ 4 h 759"/>
                <a:gd name="T78" fmla="*/ 22 w 824"/>
                <a:gd name="T79" fmla="*/ 4 h 759"/>
                <a:gd name="T80" fmla="*/ 25 w 824"/>
                <a:gd name="T81" fmla="*/ 3 h 759"/>
                <a:gd name="T82" fmla="*/ 30 w 824"/>
                <a:gd name="T83" fmla="*/ 5 h 759"/>
                <a:gd name="T84" fmla="*/ 35 w 824"/>
                <a:gd name="T85" fmla="*/ 7 h 759"/>
                <a:gd name="T86" fmla="*/ 39 w 824"/>
                <a:gd name="T87" fmla="*/ 9 h 759"/>
                <a:gd name="T88" fmla="*/ 40 w 824"/>
                <a:gd name="T89" fmla="*/ 11 h 759"/>
                <a:gd name="T90" fmla="*/ 42 w 824"/>
                <a:gd name="T91" fmla="*/ 12 h 759"/>
                <a:gd name="T92" fmla="*/ 43 w 824"/>
                <a:gd name="T93" fmla="*/ 10 h 759"/>
                <a:gd name="T94" fmla="*/ 43 w 824"/>
                <a:gd name="T95" fmla="*/ 9 h 759"/>
                <a:gd name="T96" fmla="*/ 44 w 824"/>
                <a:gd name="T97" fmla="*/ 8 h 759"/>
                <a:gd name="T98" fmla="*/ 46 w 824"/>
                <a:gd name="T99" fmla="*/ 8 h 759"/>
                <a:gd name="T100" fmla="*/ 49 w 824"/>
                <a:gd name="T101" fmla="*/ 9 h 759"/>
                <a:gd name="T102" fmla="*/ 51 w 824"/>
                <a:gd name="T103" fmla="*/ 12 h 759"/>
                <a:gd name="T104" fmla="*/ 50 w 824"/>
                <a:gd name="T105" fmla="*/ 15 h 759"/>
                <a:gd name="T106" fmla="*/ 49 w 824"/>
                <a:gd name="T107" fmla="*/ 16 h 759"/>
                <a:gd name="T108" fmla="*/ 48 w 824"/>
                <a:gd name="T109" fmla="*/ 17 h 759"/>
                <a:gd name="T110" fmla="*/ 48 w 824"/>
                <a:gd name="T111" fmla="*/ 17 h 75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824"/>
                <a:gd name="T169" fmla="*/ 0 h 759"/>
                <a:gd name="T170" fmla="*/ 824 w 824"/>
                <a:gd name="T171" fmla="*/ 759 h 759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824" h="759">
                  <a:moveTo>
                    <a:pt x="758" y="273"/>
                  </a:moveTo>
                  <a:lnTo>
                    <a:pt x="809" y="353"/>
                  </a:lnTo>
                  <a:lnTo>
                    <a:pt x="824" y="442"/>
                  </a:lnTo>
                  <a:lnTo>
                    <a:pt x="817" y="532"/>
                  </a:lnTo>
                  <a:lnTo>
                    <a:pt x="795" y="626"/>
                  </a:lnTo>
                  <a:lnTo>
                    <a:pt x="805" y="676"/>
                  </a:lnTo>
                  <a:lnTo>
                    <a:pt x="796" y="715"/>
                  </a:lnTo>
                  <a:lnTo>
                    <a:pt x="772" y="742"/>
                  </a:lnTo>
                  <a:lnTo>
                    <a:pt x="737" y="757"/>
                  </a:lnTo>
                  <a:lnTo>
                    <a:pt x="652" y="759"/>
                  </a:lnTo>
                  <a:lnTo>
                    <a:pt x="579" y="727"/>
                  </a:lnTo>
                  <a:lnTo>
                    <a:pt x="545" y="686"/>
                  </a:lnTo>
                  <a:lnTo>
                    <a:pt x="528" y="640"/>
                  </a:lnTo>
                  <a:lnTo>
                    <a:pt x="510" y="539"/>
                  </a:lnTo>
                  <a:lnTo>
                    <a:pt x="499" y="502"/>
                  </a:lnTo>
                  <a:lnTo>
                    <a:pt x="480" y="469"/>
                  </a:lnTo>
                  <a:lnTo>
                    <a:pt x="449" y="401"/>
                  </a:lnTo>
                  <a:lnTo>
                    <a:pt x="303" y="414"/>
                  </a:lnTo>
                  <a:lnTo>
                    <a:pt x="231" y="411"/>
                  </a:lnTo>
                  <a:lnTo>
                    <a:pt x="159" y="387"/>
                  </a:lnTo>
                  <a:lnTo>
                    <a:pt x="87" y="331"/>
                  </a:lnTo>
                  <a:lnTo>
                    <a:pt x="39" y="257"/>
                  </a:lnTo>
                  <a:lnTo>
                    <a:pt x="0" y="82"/>
                  </a:lnTo>
                  <a:lnTo>
                    <a:pt x="11" y="24"/>
                  </a:lnTo>
                  <a:lnTo>
                    <a:pt x="48" y="0"/>
                  </a:lnTo>
                  <a:lnTo>
                    <a:pt x="87" y="11"/>
                  </a:lnTo>
                  <a:lnTo>
                    <a:pt x="112" y="63"/>
                  </a:lnTo>
                  <a:lnTo>
                    <a:pt x="126" y="143"/>
                  </a:lnTo>
                  <a:lnTo>
                    <a:pt x="136" y="179"/>
                  </a:lnTo>
                  <a:lnTo>
                    <a:pt x="152" y="211"/>
                  </a:lnTo>
                  <a:lnTo>
                    <a:pt x="174" y="236"/>
                  </a:lnTo>
                  <a:lnTo>
                    <a:pt x="203" y="254"/>
                  </a:lnTo>
                  <a:lnTo>
                    <a:pt x="242" y="261"/>
                  </a:lnTo>
                  <a:lnTo>
                    <a:pt x="293" y="259"/>
                  </a:lnTo>
                  <a:lnTo>
                    <a:pt x="287" y="216"/>
                  </a:lnTo>
                  <a:lnTo>
                    <a:pt x="319" y="170"/>
                  </a:lnTo>
                  <a:lnTo>
                    <a:pt x="302" y="128"/>
                  </a:lnTo>
                  <a:lnTo>
                    <a:pt x="313" y="85"/>
                  </a:lnTo>
                  <a:lnTo>
                    <a:pt x="328" y="67"/>
                  </a:lnTo>
                  <a:lnTo>
                    <a:pt x="348" y="54"/>
                  </a:lnTo>
                  <a:lnTo>
                    <a:pt x="400" y="53"/>
                  </a:lnTo>
                  <a:lnTo>
                    <a:pt x="482" y="76"/>
                  </a:lnTo>
                  <a:lnTo>
                    <a:pt x="564" y="102"/>
                  </a:lnTo>
                  <a:lnTo>
                    <a:pt x="618" y="148"/>
                  </a:lnTo>
                  <a:lnTo>
                    <a:pt x="645" y="170"/>
                  </a:lnTo>
                  <a:lnTo>
                    <a:pt x="673" y="182"/>
                  </a:lnTo>
                  <a:lnTo>
                    <a:pt x="680" y="165"/>
                  </a:lnTo>
                  <a:lnTo>
                    <a:pt x="684" y="140"/>
                  </a:lnTo>
                  <a:lnTo>
                    <a:pt x="707" y="125"/>
                  </a:lnTo>
                  <a:lnTo>
                    <a:pt x="734" y="121"/>
                  </a:lnTo>
                  <a:lnTo>
                    <a:pt x="786" y="143"/>
                  </a:lnTo>
                  <a:lnTo>
                    <a:pt x="806" y="196"/>
                  </a:lnTo>
                  <a:lnTo>
                    <a:pt x="793" y="231"/>
                  </a:lnTo>
                  <a:lnTo>
                    <a:pt x="779" y="251"/>
                  </a:lnTo>
                  <a:lnTo>
                    <a:pt x="758" y="273"/>
                  </a:lnTo>
                  <a:close/>
                </a:path>
              </a:pathLst>
            </a:cu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39" name="Freeform 114"/>
            <p:cNvSpPr>
              <a:spLocks/>
            </p:cNvSpPr>
            <p:nvPr/>
          </p:nvSpPr>
          <p:spPr bwMode="auto">
            <a:xfrm>
              <a:off x="4658" y="2061"/>
              <a:ext cx="120" cy="161"/>
            </a:xfrm>
            <a:custGeom>
              <a:avLst/>
              <a:gdLst>
                <a:gd name="T0" fmla="*/ 8 w 479"/>
                <a:gd name="T1" fmla="*/ 11 h 641"/>
                <a:gd name="T2" fmla="*/ 4 w 479"/>
                <a:gd name="T3" fmla="*/ 12 h 641"/>
                <a:gd name="T4" fmla="*/ 2 w 479"/>
                <a:gd name="T5" fmla="*/ 12 h 641"/>
                <a:gd name="T6" fmla="*/ 0 w 479"/>
                <a:gd name="T7" fmla="*/ 10 h 641"/>
                <a:gd name="T8" fmla="*/ 0 w 479"/>
                <a:gd name="T9" fmla="*/ 9 h 641"/>
                <a:gd name="T10" fmla="*/ 1 w 479"/>
                <a:gd name="T11" fmla="*/ 7 h 641"/>
                <a:gd name="T12" fmla="*/ 2 w 479"/>
                <a:gd name="T13" fmla="*/ 5 h 641"/>
                <a:gd name="T14" fmla="*/ 4 w 479"/>
                <a:gd name="T15" fmla="*/ 3 h 641"/>
                <a:gd name="T16" fmla="*/ 6 w 479"/>
                <a:gd name="T17" fmla="*/ 3 h 641"/>
                <a:gd name="T18" fmla="*/ 10 w 479"/>
                <a:gd name="T19" fmla="*/ 2 h 641"/>
                <a:gd name="T20" fmla="*/ 13 w 479"/>
                <a:gd name="T21" fmla="*/ 1 h 641"/>
                <a:gd name="T22" fmla="*/ 15 w 479"/>
                <a:gd name="T23" fmla="*/ 0 h 641"/>
                <a:gd name="T24" fmla="*/ 19 w 479"/>
                <a:gd name="T25" fmla="*/ 1 h 641"/>
                <a:gd name="T26" fmla="*/ 20 w 479"/>
                <a:gd name="T27" fmla="*/ 2 h 641"/>
                <a:gd name="T28" fmla="*/ 20 w 479"/>
                <a:gd name="T29" fmla="*/ 5 h 641"/>
                <a:gd name="T30" fmla="*/ 24 w 479"/>
                <a:gd name="T31" fmla="*/ 4 h 641"/>
                <a:gd name="T32" fmla="*/ 26 w 479"/>
                <a:gd name="T33" fmla="*/ 5 h 641"/>
                <a:gd name="T34" fmla="*/ 30 w 479"/>
                <a:gd name="T35" fmla="*/ 10 h 641"/>
                <a:gd name="T36" fmla="*/ 30 w 479"/>
                <a:gd name="T37" fmla="*/ 15 h 641"/>
                <a:gd name="T38" fmla="*/ 29 w 479"/>
                <a:gd name="T39" fmla="*/ 17 h 641"/>
                <a:gd name="T40" fmla="*/ 26 w 479"/>
                <a:gd name="T41" fmla="*/ 18 h 641"/>
                <a:gd name="T42" fmla="*/ 24 w 479"/>
                <a:gd name="T43" fmla="*/ 17 h 641"/>
                <a:gd name="T44" fmla="*/ 22 w 479"/>
                <a:gd name="T45" fmla="*/ 16 h 641"/>
                <a:gd name="T46" fmla="*/ 18 w 479"/>
                <a:gd name="T47" fmla="*/ 17 h 641"/>
                <a:gd name="T48" fmla="*/ 16 w 479"/>
                <a:gd name="T49" fmla="*/ 21 h 641"/>
                <a:gd name="T50" fmla="*/ 15 w 479"/>
                <a:gd name="T51" fmla="*/ 25 h 641"/>
                <a:gd name="T52" fmla="*/ 14 w 479"/>
                <a:gd name="T53" fmla="*/ 28 h 641"/>
                <a:gd name="T54" fmla="*/ 14 w 479"/>
                <a:gd name="T55" fmla="*/ 30 h 641"/>
                <a:gd name="T56" fmla="*/ 15 w 479"/>
                <a:gd name="T57" fmla="*/ 36 h 641"/>
                <a:gd name="T58" fmla="*/ 14 w 479"/>
                <a:gd name="T59" fmla="*/ 38 h 641"/>
                <a:gd name="T60" fmla="*/ 13 w 479"/>
                <a:gd name="T61" fmla="*/ 39 h 641"/>
                <a:gd name="T62" fmla="*/ 12 w 479"/>
                <a:gd name="T63" fmla="*/ 40 h 641"/>
                <a:gd name="T64" fmla="*/ 10 w 479"/>
                <a:gd name="T65" fmla="*/ 40 h 641"/>
                <a:gd name="T66" fmla="*/ 7 w 479"/>
                <a:gd name="T67" fmla="*/ 39 h 641"/>
                <a:gd name="T68" fmla="*/ 5 w 479"/>
                <a:gd name="T69" fmla="*/ 36 h 641"/>
                <a:gd name="T70" fmla="*/ 5 w 479"/>
                <a:gd name="T71" fmla="*/ 31 h 641"/>
                <a:gd name="T72" fmla="*/ 3 w 479"/>
                <a:gd name="T73" fmla="*/ 26 h 641"/>
                <a:gd name="T74" fmla="*/ 2 w 479"/>
                <a:gd name="T75" fmla="*/ 21 h 641"/>
                <a:gd name="T76" fmla="*/ 3 w 479"/>
                <a:gd name="T77" fmla="*/ 18 h 641"/>
                <a:gd name="T78" fmla="*/ 4 w 479"/>
                <a:gd name="T79" fmla="*/ 16 h 641"/>
                <a:gd name="T80" fmla="*/ 6 w 479"/>
                <a:gd name="T81" fmla="*/ 13 h 641"/>
                <a:gd name="T82" fmla="*/ 8 w 479"/>
                <a:gd name="T83" fmla="*/ 11 h 641"/>
                <a:gd name="T84" fmla="*/ 8 w 479"/>
                <a:gd name="T85" fmla="*/ 11 h 64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479"/>
                <a:gd name="T130" fmla="*/ 0 h 641"/>
                <a:gd name="T131" fmla="*/ 479 w 479"/>
                <a:gd name="T132" fmla="*/ 641 h 64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479" h="641">
                  <a:moveTo>
                    <a:pt x="127" y="170"/>
                  </a:moveTo>
                  <a:lnTo>
                    <a:pt x="66" y="189"/>
                  </a:lnTo>
                  <a:lnTo>
                    <a:pt x="26" y="185"/>
                  </a:lnTo>
                  <a:lnTo>
                    <a:pt x="5" y="165"/>
                  </a:lnTo>
                  <a:lnTo>
                    <a:pt x="0" y="136"/>
                  </a:lnTo>
                  <a:lnTo>
                    <a:pt x="8" y="102"/>
                  </a:lnTo>
                  <a:lnTo>
                    <a:pt x="30" y="71"/>
                  </a:lnTo>
                  <a:lnTo>
                    <a:pt x="60" y="48"/>
                  </a:lnTo>
                  <a:lnTo>
                    <a:pt x="98" y="39"/>
                  </a:lnTo>
                  <a:lnTo>
                    <a:pt x="160" y="23"/>
                  </a:lnTo>
                  <a:lnTo>
                    <a:pt x="198" y="10"/>
                  </a:lnTo>
                  <a:lnTo>
                    <a:pt x="237" y="0"/>
                  </a:lnTo>
                  <a:lnTo>
                    <a:pt x="301" y="6"/>
                  </a:lnTo>
                  <a:lnTo>
                    <a:pt x="319" y="31"/>
                  </a:lnTo>
                  <a:lnTo>
                    <a:pt x="323" y="77"/>
                  </a:lnTo>
                  <a:lnTo>
                    <a:pt x="377" y="63"/>
                  </a:lnTo>
                  <a:lnTo>
                    <a:pt x="421" y="76"/>
                  </a:lnTo>
                  <a:lnTo>
                    <a:pt x="475" y="154"/>
                  </a:lnTo>
                  <a:lnTo>
                    <a:pt x="479" y="243"/>
                  </a:lnTo>
                  <a:lnTo>
                    <a:pt x="458" y="271"/>
                  </a:lnTo>
                  <a:lnTo>
                    <a:pt x="421" y="279"/>
                  </a:lnTo>
                  <a:lnTo>
                    <a:pt x="383" y="265"/>
                  </a:lnTo>
                  <a:lnTo>
                    <a:pt x="343" y="258"/>
                  </a:lnTo>
                  <a:lnTo>
                    <a:pt x="283" y="270"/>
                  </a:lnTo>
                  <a:lnTo>
                    <a:pt x="261" y="334"/>
                  </a:lnTo>
                  <a:lnTo>
                    <a:pt x="241" y="400"/>
                  </a:lnTo>
                  <a:lnTo>
                    <a:pt x="217" y="446"/>
                  </a:lnTo>
                  <a:lnTo>
                    <a:pt x="215" y="482"/>
                  </a:lnTo>
                  <a:lnTo>
                    <a:pt x="230" y="568"/>
                  </a:lnTo>
                  <a:lnTo>
                    <a:pt x="224" y="600"/>
                  </a:lnTo>
                  <a:lnTo>
                    <a:pt x="206" y="623"/>
                  </a:lnTo>
                  <a:lnTo>
                    <a:pt x="184" y="636"/>
                  </a:lnTo>
                  <a:lnTo>
                    <a:pt x="157" y="641"/>
                  </a:lnTo>
                  <a:lnTo>
                    <a:pt x="107" y="623"/>
                  </a:lnTo>
                  <a:lnTo>
                    <a:pt x="84" y="568"/>
                  </a:lnTo>
                  <a:lnTo>
                    <a:pt x="70" y="486"/>
                  </a:lnTo>
                  <a:lnTo>
                    <a:pt x="47" y="405"/>
                  </a:lnTo>
                  <a:lnTo>
                    <a:pt x="37" y="327"/>
                  </a:lnTo>
                  <a:lnTo>
                    <a:pt x="45" y="288"/>
                  </a:lnTo>
                  <a:lnTo>
                    <a:pt x="64" y="250"/>
                  </a:lnTo>
                  <a:lnTo>
                    <a:pt x="94" y="208"/>
                  </a:lnTo>
                  <a:lnTo>
                    <a:pt x="127" y="170"/>
                  </a:lnTo>
                  <a:close/>
                </a:path>
              </a:pathLst>
            </a:cu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40" name="Freeform 115"/>
            <p:cNvSpPr>
              <a:spLocks/>
            </p:cNvSpPr>
            <p:nvPr/>
          </p:nvSpPr>
          <p:spPr bwMode="auto">
            <a:xfrm>
              <a:off x="4791" y="2076"/>
              <a:ext cx="114" cy="114"/>
            </a:xfrm>
            <a:custGeom>
              <a:avLst/>
              <a:gdLst>
                <a:gd name="T0" fmla="*/ 3 w 457"/>
                <a:gd name="T1" fmla="*/ 11 h 458"/>
                <a:gd name="T2" fmla="*/ 1 w 457"/>
                <a:gd name="T3" fmla="*/ 9 h 458"/>
                <a:gd name="T4" fmla="*/ 0 w 457"/>
                <a:gd name="T5" fmla="*/ 6 h 458"/>
                <a:gd name="T6" fmla="*/ 0 w 457"/>
                <a:gd name="T7" fmla="*/ 2 h 458"/>
                <a:gd name="T8" fmla="*/ 1 w 457"/>
                <a:gd name="T9" fmla="*/ 1 h 458"/>
                <a:gd name="T10" fmla="*/ 3 w 457"/>
                <a:gd name="T11" fmla="*/ 0 h 458"/>
                <a:gd name="T12" fmla="*/ 6 w 457"/>
                <a:gd name="T13" fmla="*/ 0 h 458"/>
                <a:gd name="T14" fmla="*/ 10 w 457"/>
                <a:gd name="T15" fmla="*/ 1 h 458"/>
                <a:gd name="T16" fmla="*/ 14 w 457"/>
                <a:gd name="T17" fmla="*/ 3 h 458"/>
                <a:gd name="T18" fmla="*/ 18 w 457"/>
                <a:gd name="T19" fmla="*/ 5 h 458"/>
                <a:gd name="T20" fmla="*/ 21 w 457"/>
                <a:gd name="T21" fmla="*/ 8 h 458"/>
                <a:gd name="T22" fmla="*/ 24 w 457"/>
                <a:gd name="T23" fmla="*/ 11 h 458"/>
                <a:gd name="T24" fmla="*/ 28 w 457"/>
                <a:gd name="T25" fmla="*/ 17 h 458"/>
                <a:gd name="T26" fmla="*/ 28 w 457"/>
                <a:gd name="T27" fmla="*/ 20 h 458"/>
                <a:gd name="T28" fmla="*/ 27 w 457"/>
                <a:gd name="T29" fmla="*/ 23 h 458"/>
                <a:gd name="T30" fmla="*/ 25 w 457"/>
                <a:gd name="T31" fmla="*/ 26 h 458"/>
                <a:gd name="T32" fmla="*/ 24 w 457"/>
                <a:gd name="T33" fmla="*/ 28 h 458"/>
                <a:gd name="T34" fmla="*/ 22 w 457"/>
                <a:gd name="T35" fmla="*/ 28 h 458"/>
                <a:gd name="T36" fmla="*/ 19 w 457"/>
                <a:gd name="T37" fmla="*/ 28 h 458"/>
                <a:gd name="T38" fmla="*/ 17 w 457"/>
                <a:gd name="T39" fmla="*/ 24 h 458"/>
                <a:gd name="T40" fmla="*/ 18 w 457"/>
                <a:gd name="T41" fmla="*/ 21 h 458"/>
                <a:gd name="T42" fmla="*/ 19 w 457"/>
                <a:gd name="T43" fmla="*/ 19 h 458"/>
                <a:gd name="T44" fmla="*/ 20 w 457"/>
                <a:gd name="T45" fmla="*/ 18 h 458"/>
                <a:gd name="T46" fmla="*/ 18 w 457"/>
                <a:gd name="T47" fmla="*/ 17 h 458"/>
                <a:gd name="T48" fmla="*/ 15 w 457"/>
                <a:gd name="T49" fmla="*/ 18 h 458"/>
                <a:gd name="T50" fmla="*/ 12 w 457"/>
                <a:gd name="T51" fmla="*/ 18 h 458"/>
                <a:gd name="T52" fmla="*/ 8 w 457"/>
                <a:gd name="T53" fmla="*/ 18 h 458"/>
                <a:gd name="T54" fmla="*/ 6 w 457"/>
                <a:gd name="T55" fmla="*/ 19 h 458"/>
                <a:gd name="T56" fmla="*/ 7 w 457"/>
                <a:gd name="T57" fmla="*/ 20 h 458"/>
                <a:gd name="T58" fmla="*/ 8 w 457"/>
                <a:gd name="T59" fmla="*/ 20 h 458"/>
                <a:gd name="T60" fmla="*/ 11 w 457"/>
                <a:gd name="T61" fmla="*/ 22 h 458"/>
                <a:gd name="T62" fmla="*/ 12 w 457"/>
                <a:gd name="T63" fmla="*/ 25 h 458"/>
                <a:gd name="T64" fmla="*/ 11 w 457"/>
                <a:gd name="T65" fmla="*/ 28 h 458"/>
                <a:gd name="T66" fmla="*/ 9 w 457"/>
                <a:gd name="T67" fmla="*/ 28 h 458"/>
                <a:gd name="T68" fmla="*/ 8 w 457"/>
                <a:gd name="T69" fmla="*/ 28 h 458"/>
                <a:gd name="T70" fmla="*/ 5 w 457"/>
                <a:gd name="T71" fmla="*/ 28 h 458"/>
                <a:gd name="T72" fmla="*/ 2 w 457"/>
                <a:gd name="T73" fmla="*/ 26 h 458"/>
                <a:gd name="T74" fmla="*/ 0 w 457"/>
                <a:gd name="T75" fmla="*/ 22 h 458"/>
                <a:gd name="T76" fmla="*/ 0 w 457"/>
                <a:gd name="T77" fmla="*/ 16 h 458"/>
                <a:gd name="T78" fmla="*/ 1 w 457"/>
                <a:gd name="T79" fmla="*/ 14 h 458"/>
                <a:gd name="T80" fmla="*/ 3 w 457"/>
                <a:gd name="T81" fmla="*/ 11 h 458"/>
                <a:gd name="T82" fmla="*/ 3 w 457"/>
                <a:gd name="T83" fmla="*/ 11 h 45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57"/>
                <a:gd name="T127" fmla="*/ 0 h 458"/>
                <a:gd name="T128" fmla="*/ 457 w 457"/>
                <a:gd name="T129" fmla="*/ 458 h 458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57" h="458">
                  <a:moveTo>
                    <a:pt x="45" y="182"/>
                  </a:moveTo>
                  <a:lnTo>
                    <a:pt x="14" y="144"/>
                  </a:lnTo>
                  <a:lnTo>
                    <a:pt x="0" y="93"/>
                  </a:lnTo>
                  <a:lnTo>
                    <a:pt x="3" y="33"/>
                  </a:lnTo>
                  <a:lnTo>
                    <a:pt x="23" y="13"/>
                  </a:lnTo>
                  <a:lnTo>
                    <a:pt x="55" y="0"/>
                  </a:lnTo>
                  <a:lnTo>
                    <a:pt x="103" y="0"/>
                  </a:lnTo>
                  <a:lnTo>
                    <a:pt x="161" y="18"/>
                  </a:lnTo>
                  <a:lnTo>
                    <a:pt x="223" y="48"/>
                  </a:lnTo>
                  <a:lnTo>
                    <a:pt x="286" y="87"/>
                  </a:lnTo>
                  <a:lnTo>
                    <a:pt x="344" y="134"/>
                  </a:lnTo>
                  <a:lnTo>
                    <a:pt x="394" y="183"/>
                  </a:lnTo>
                  <a:lnTo>
                    <a:pt x="451" y="274"/>
                  </a:lnTo>
                  <a:lnTo>
                    <a:pt x="457" y="325"/>
                  </a:lnTo>
                  <a:lnTo>
                    <a:pt x="437" y="371"/>
                  </a:lnTo>
                  <a:lnTo>
                    <a:pt x="407" y="426"/>
                  </a:lnTo>
                  <a:lnTo>
                    <a:pt x="385" y="445"/>
                  </a:lnTo>
                  <a:lnTo>
                    <a:pt x="358" y="454"/>
                  </a:lnTo>
                  <a:lnTo>
                    <a:pt x="305" y="444"/>
                  </a:lnTo>
                  <a:lnTo>
                    <a:pt x="281" y="388"/>
                  </a:lnTo>
                  <a:lnTo>
                    <a:pt x="289" y="343"/>
                  </a:lnTo>
                  <a:lnTo>
                    <a:pt x="302" y="315"/>
                  </a:lnTo>
                  <a:lnTo>
                    <a:pt x="320" y="285"/>
                  </a:lnTo>
                  <a:lnTo>
                    <a:pt x="297" y="272"/>
                  </a:lnTo>
                  <a:lnTo>
                    <a:pt x="248" y="286"/>
                  </a:lnTo>
                  <a:lnTo>
                    <a:pt x="190" y="286"/>
                  </a:lnTo>
                  <a:lnTo>
                    <a:pt x="137" y="289"/>
                  </a:lnTo>
                  <a:lnTo>
                    <a:pt x="100" y="310"/>
                  </a:lnTo>
                  <a:lnTo>
                    <a:pt x="110" y="324"/>
                  </a:lnTo>
                  <a:lnTo>
                    <a:pt x="132" y="328"/>
                  </a:lnTo>
                  <a:lnTo>
                    <a:pt x="171" y="359"/>
                  </a:lnTo>
                  <a:lnTo>
                    <a:pt x="187" y="406"/>
                  </a:lnTo>
                  <a:lnTo>
                    <a:pt x="173" y="445"/>
                  </a:lnTo>
                  <a:lnTo>
                    <a:pt x="153" y="455"/>
                  </a:lnTo>
                  <a:lnTo>
                    <a:pt x="124" y="458"/>
                  </a:lnTo>
                  <a:lnTo>
                    <a:pt x="77" y="445"/>
                  </a:lnTo>
                  <a:lnTo>
                    <a:pt x="42" y="423"/>
                  </a:lnTo>
                  <a:lnTo>
                    <a:pt x="6" y="352"/>
                  </a:lnTo>
                  <a:lnTo>
                    <a:pt x="8" y="266"/>
                  </a:lnTo>
                  <a:lnTo>
                    <a:pt x="22" y="222"/>
                  </a:lnTo>
                  <a:lnTo>
                    <a:pt x="45" y="182"/>
                  </a:lnTo>
                  <a:close/>
                </a:path>
              </a:pathLst>
            </a:cu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41" name="Freeform 116"/>
            <p:cNvSpPr>
              <a:spLocks/>
            </p:cNvSpPr>
            <p:nvPr/>
          </p:nvSpPr>
          <p:spPr bwMode="auto">
            <a:xfrm>
              <a:off x="4458" y="2032"/>
              <a:ext cx="71" cy="75"/>
            </a:xfrm>
            <a:custGeom>
              <a:avLst/>
              <a:gdLst>
                <a:gd name="T0" fmla="*/ 6 w 285"/>
                <a:gd name="T1" fmla="*/ 1 h 297"/>
                <a:gd name="T2" fmla="*/ 8 w 285"/>
                <a:gd name="T3" fmla="*/ 4 h 297"/>
                <a:gd name="T4" fmla="*/ 9 w 285"/>
                <a:gd name="T5" fmla="*/ 6 h 297"/>
                <a:gd name="T6" fmla="*/ 10 w 285"/>
                <a:gd name="T7" fmla="*/ 8 h 297"/>
                <a:gd name="T8" fmla="*/ 15 w 285"/>
                <a:gd name="T9" fmla="*/ 8 h 297"/>
                <a:gd name="T10" fmla="*/ 18 w 285"/>
                <a:gd name="T11" fmla="*/ 9 h 297"/>
                <a:gd name="T12" fmla="*/ 17 w 285"/>
                <a:gd name="T13" fmla="*/ 13 h 297"/>
                <a:gd name="T14" fmla="*/ 16 w 285"/>
                <a:gd name="T15" fmla="*/ 15 h 297"/>
                <a:gd name="T16" fmla="*/ 14 w 285"/>
                <a:gd name="T17" fmla="*/ 18 h 297"/>
                <a:gd name="T18" fmla="*/ 11 w 285"/>
                <a:gd name="T19" fmla="*/ 19 h 297"/>
                <a:gd name="T20" fmla="*/ 8 w 285"/>
                <a:gd name="T21" fmla="*/ 19 h 297"/>
                <a:gd name="T22" fmla="*/ 5 w 285"/>
                <a:gd name="T23" fmla="*/ 16 h 297"/>
                <a:gd name="T24" fmla="*/ 3 w 285"/>
                <a:gd name="T25" fmla="*/ 12 h 297"/>
                <a:gd name="T26" fmla="*/ 0 w 285"/>
                <a:gd name="T27" fmla="*/ 8 h 297"/>
                <a:gd name="T28" fmla="*/ 0 w 285"/>
                <a:gd name="T29" fmla="*/ 4 h 297"/>
                <a:gd name="T30" fmla="*/ 1 w 285"/>
                <a:gd name="T31" fmla="*/ 2 h 297"/>
                <a:gd name="T32" fmla="*/ 2 w 285"/>
                <a:gd name="T33" fmla="*/ 1 h 297"/>
                <a:gd name="T34" fmla="*/ 4 w 285"/>
                <a:gd name="T35" fmla="*/ 0 h 297"/>
                <a:gd name="T36" fmla="*/ 6 w 285"/>
                <a:gd name="T37" fmla="*/ 1 h 297"/>
                <a:gd name="T38" fmla="*/ 6 w 285"/>
                <a:gd name="T39" fmla="*/ 1 h 29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85"/>
                <a:gd name="T61" fmla="*/ 0 h 297"/>
                <a:gd name="T62" fmla="*/ 285 w 285"/>
                <a:gd name="T63" fmla="*/ 297 h 297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85" h="297">
                  <a:moveTo>
                    <a:pt x="97" y="12"/>
                  </a:moveTo>
                  <a:lnTo>
                    <a:pt x="132" y="65"/>
                  </a:lnTo>
                  <a:lnTo>
                    <a:pt x="145" y="93"/>
                  </a:lnTo>
                  <a:lnTo>
                    <a:pt x="165" y="117"/>
                  </a:lnTo>
                  <a:lnTo>
                    <a:pt x="247" y="117"/>
                  </a:lnTo>
                  <a:lnTo>
                    <a:pt x="285" y="137"/>
                  </a:lnTo>
                  <a:lnTo>
                    <a:pt x="279" y="198"/>
                  </a:lnTo>
                  <a:lnTo>
                    <a:pt x="256" y="239"/>
                  </a:lnTo>
                  <a:lnTo>
                    <a:pt x="222" y="276"/>
                  </a:lnTo>
                  <a:lnTo>
                    <a:pt x="180" y="297"/>
                  </a:lnTo>
                  <a:lnTo>
                    <a:pt x="132" y="294"/>
                  </a:lnTo>
                  <a:lnTo>
                    <a:pt x="88" y="257"/>
                  </a:lnTo>
                  <a:lnTo>
                    <a:pt x="43" y="194"/>
                  </a:lnTo>
                  <a:lnTo>
                    <a:pt x="10" y="123"/>
                  </a:lnTo>
                  <a:lnTo>
                    <a:pt x="0" y="64"/>
                  </a:lnTo>
                  <a:lnTo>
                    <a:pt x="13" y="30"/>
                  </a:lnTo>
                  <a:lnTo>
                    <a:pt x="34" y="7"/>
                  </a:lnTo>
                  <a:lnTo>
                    <a:pt x="63" y="0"/>
                  </a:lnTo>
                  <a:lnTo>
                    <a:pt x="97" y="12"/>
                  </a:lnTo>
                  <a:close/>
                </a:path>
              </a:pathLst>
            </a:custGeom>
            <a:solidFill>
              <a:srgbClr val="BFBF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42" name="Freeform 117"/>
            <p:cNvSpPr>
              <a:spLocks/>
            </p:cNvSpPr>
            <p:nvPr/>
          </p:nvSpPr>
          <p:spPr bwMode="auto">
            <a:xfrm>
              <a:off x="4484" y="2103"/>
              <a:ext cx="123" cy="44"/>
            </a:xfrm>
            <a:custGeom>
              <a:avLst/>
              <a:gdLst>
                <a:gd name="T0" fmla="*/ 4 w 495"/>
                <a:gd name="T1" fmla="*/ 1 h 175"/>
                <a:gd name="T2" fmla="*/ 10 w 495"/>
                <a:gd name="T3" fmla="*/ 1 h 175"/>
                <a:gd name="T4" fmla="*/ 18 w 495"/>
                <a:gd name="T5" fmla="*/ 0 h 175"/>
                <a:gd name="T6" fmla="*/ 25 w 495"/>
                <a:gd name="T7" fmla="*/ 1 h 175"/>
                <a:gd name="T8" fmla="*/ 30 w 495"/>
                <a:gd name="T9" fmla="*/ 5 h 175"/>
                <a:gd name="T10" fmla="*/ 31 w 495"/>
                <a:gd name="T11" fmla="*/ 8 h 175"/>
                <a:gd name="T12" fmla="*/ 30 w 495"/>
                <a:gd name="T13" fmla="*/ 9 h 175"/>
                <a:gd name="T14" fmla="*/ 29 w 495"/>
                <a:gd name="T15" fmla="*/ 10 h 175"/>
                <a:gd name="T16" fmla="*/ 28 w 495"/>
                <a:gd name="T17" fmla="*/ 11 h 175"/>
                <a:gd name="T18" fmla="*/ 27 w 495"/>
                <a:gd name="T19" fmla="*/ 11 h 175"/>
                <a:gd name="T20" fmla="*/ 24 w 495"/>
                <a:gd name="T21" fmla="*/ 10 h 175"/>
                <a:gd name="T22" fmla="*/ 21 w 495"/>
                <a:gd name="T23" fmla="*/ 8 h 175"/>
                <a:gd name="T24" fmla="*/ 19 w 495"/>
                <a:gd name="T25" fmla="*/ 7 h 175"/>
                <a:gd name="T26" fmla="*/ 14 w 495"/>
                <a:gd name="T27" fmla="*/ 7 h 175"/>
                <a:gd name="T28" fmla="*/ 9 w 495"/>
                <a:gd name="T29" fmla="*/ 8 h 175"/>
                <a:gd name="T30" fmla="*/ 4 w 495"/>
                <a:gd name="T31" fmla="*/ 9 h 175"/>
                <a:gd name="T32" fmla="*/ 1 w 495"/>
                <a:gd name="T33" fmla="*/ 7 h 175"/>
                <a:gd name="T34" fmla="*/ 0 w 495"/>
                <a:gd name="T35" fmla="*/ 5 h 175"/>
                <a:gd name="T36" fmla="*/ 1 w 495"/>
                <a:gd name="T37" fmla="*/ 2 h 175"/>
                <a:gd name="T38" fmla="*/ 2 w 495"/>
                <a:gd name="T39" fmla="*/ 1 h 175"/>
                <a:gd name="T40" fmla="*/ 4 w 495"/>
                <a:gd name="T41" fmla="*/ 1 h 175"/>
                <a:gd name="T42" fmla="*/ 4 w 495"/>
                <a:gd name="T43" fmla="*/ 1 h 175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495"/>
                <a:gd name="T67" fmla="*/ 0 h 175"/>
                <a:gd name="T68" fmla="*/ 495 w 495"/>
                <a:gd name="T69" fmla="*/ 175 h 175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495" h="175">
                  <a:moveTo>
                    <a:pt x="66" y="15"/>
                  </a:moveTo>
                  <a:lnTo>
                    <a:pt x="171" y="6"/>
                  </a:lnTo>
                  <a:lnTo>
                    <a:pt x="288" y="0"/>
                  </a:lnTo>
                  <a:lnTo>
                    <a:pt x="399" y="16"/>
                  </a:lnTo>
                  <a:lnTo>
                    <a:pt x="482" y="75"/>
                  </a:lnTo>
                  <a:lnTo>
                    <a:pt x="495" y="123"/>
                  </a:lnTo>
                  <a:lnTo>
                    <a:pt x="488" y="145"/>
                  </a:lnTo>
                  <a:lnTo>
                    <a:pt x="475" y="161"/>
                  </a:lnTo>
                  <a:lnTo>
                    <a:pt x="456" y="172"/>
                  </a:lnTo>
                  <a:lnTo>
                    <a:pt x="433" y="175"/>
                  </a:lnTo>
                  <a:lnTo>
                    <a:pt x="387" y="152"/>
                  </a:lnTo>
                  <a:lnTo>
                    <a:pt x="347" y="122"/>
                  </a:lnTo>
                  <a:lnTo>
                    <a:pt x="308" y="107"/>
                  </a:lnTo>
                  <a:lnTo>
                    <a:pt x="229" y="109"/>
                  </a:lnTo>
                  <a:lnTo>
                    <a:pt x="147" y="131"/>
                  </a:lnTo>
                  <a:lnTo>
                    <a:pt x="60" y="137"/>
                  </a:lnTo>
                  <a:lnTo>
                    <a:pt x="14" y="114"/>
                  </a:lnTo>
                  <a:lnTo>
                    <a:pt x="0" y="74"/>
                  </a:lnTo>
                  <a:lnTo>
                    <a:pt x="18" y="35"/>
                  </a:lnTo>
                  <a:lnTo>
                    <a:pt x="38" y="21"/>
                  </a:lnTo>
                  <a:lnTo>
                    <a:pt x="66" y="15"/>
                  </a:lnTo>
                  <a:close/>
                </a:path>
              </a:pathLst>
            </a:custGeom>
            <a:solidFill>
              <a:srgbClr val="BFBF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43" name="Freeform 118"/>
            <p:cNvSpPr>
              <a:spLocks/>
            </p:cNvSpPr>
            <p:nvPr/>
          </p:nvSpPr>
          <p:spPr bwMode="auto">
            <a:xfrm>
              <a:off x="4661" y="2096"/>
              <a:ext cx="44" cy="124"/>
            </a:xfrm>
            <a:custGeom>
              <a:avLst/>
              <a:gdLst>
                <a:gd name="T0" fmla="*/ 11 w 177"/>
                <a:gd name="T1" fmla="*/ 5 h 496"/>
                <a:gd name="T2" fmla="*/ 8 w 177"/>
                <a:gd name="T3" fmla="*/ 16 h 496"/>
                <a:gd name="T4" fmla="*/ 8 w 177"/>
                <a:gd name="T5" fmla="*/ 27 h 496"/>
                <a:gd name="T6" fmla="*/ 8 w 177"/>
                <a:gd name="T7" fmla="*/ 28 h 496"/>
                <a:gd name="T8" fmla="*/ 7 w 177"/>
                <a:gd name="T9" fmla="*/ 30 h 496"/>
                <a:gd name="T10" fmla="*/ 5 w 177"/>
                <a:gd name="T11" fmla="*/ 31 h 496"/>
                <a:gd name="T12" fmla="*/ 2 w 177"/>
                <a:gd name="T13" fmla="*/ 31 h 496"/>
                <a:gd name="T14" fmla="*/ 1 w 177"/>
                <a:gd name="T15" fmla="*/ 28 h 496"/>
                <a:gd name="T16" fmla="*/ 0 w 177"/>
                <a:gd name="T17" fmla="*/ 22 h 496"/>
                <a:gd name="T18" fmla="*/ 0 w 177"/>
                <a:gd name="T19" fmla="*/ 15 h 496"/>
                <a:gd name="T20" fmla="*/ 1 w 177"/>
                <a:gd name="T21" fmla="*/ 8 h 496"/>
                <a:gd name="T22" fmla="*/ 3 w 177"/>
                <a:gd name="T23" fmla="*/ 5 h 496"/>
                <a:gd name="T24" fmla="*/ 4 w 177"/>
                <a:gd name="T25" fmla="*/ 2 h 496"/>
                <a:gd name="T26" fmla="*/ 5 w 177"/>
                <a:gd name="T27" fmla="*/ 1 h 496"/>
                <a:gd name="T28" fmla="*/ 6 w 177"/>
                <a:gd name="T29" fmla="*/ 0 h 496"/>
                <a:gd name="T30" fmla="*/ 9 w 177"/>
                <a:gd name="T31" fmla="*/ 0 h 496"/>
                <a:gd name="T32" fmla="*/ 11 w 177"/>
                <a:gd name="T33" fmla="*/ 2 h 496"/>
                <a:gd name="T34" fmla="*/ 11 w 177"/>
                <a:gd name="T35" fmla="*/ 5 h 496"/>
                <a:gd name="T36" fmla="*/ 11 w 177"/>
                <a:gd name="T37" fmla="*/ 5 h 49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77"/>
                <a:gd name="T58" fmla="*/ 0 h 496"/>
                <a:gd name="T59" fmla="*/ 177 w 177"/>
                <a:gd name="T60" fmla="*/ 496 h 49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77" h="496">
                  <a:moveTo>
                    <a:pt x="177" y="85"/>
                  </a:moveTo>
                  <a:lnTo>
                    <a:pt x="127" y="251"/>
                  </a:lnTo>
                  <a:lnTo>
                    <a:pt x="134" y="425"/>
                  </a:lnTo>
                  <a:lnTo>
                    <a:pt x="131" y="453"/>
                  </a:lnTo>
                  <a:lnTo>
                    <a:pt x="120" y="475"/>
                  </a:lnTo>
                  <a:lnTo>
                    <a:pt x="83" y="496"/>
                  </a:lnTo>
                  <a:lnTo>
                    <a:pt x="41" y="487"/>
                  </a:lnTo>
                  <a:lnTo>
                    <a:pt x="12" y="444"/>
                  </a:lnTo>
                  <a:lnTo>
                    <a:pt x="0" y="342"/>
                  </a:lnTo>
                  <a:lnTo>
                    <a:pt x="4" y="234"/>
                  </a:lnTo>
                  <a:lnTo>
                    <a:pt x="26" y="128"/>
                  </a:lnTo>
                  <a:lnTo>
                    <a:pt x="44" y="79"/>
                  </a:lnTo>
                  <a:lnTo>
                    <a:pt x="65" y="33"/>
                  </a:lnTo>
                  <a:lnTo>
                    <a:pt x="83" y="12"/>
                  </a:lnTo>
                  <a:lnTo>
                    <a:pt x="103" y="0"/>
                  </a:lnTo>
                  <a:lnTo>
                    <a:pt x="146" y="3"/>
                  </a:lnTo>
                  <a:lnTo>
                    <a:pt x="177" y="34"/>
                  </a:lnTo>
                  <a:lnTo>
                    <a:pt x="177" y="85"/>
                  </a:lnTo>
                  <a:close/>
                </a:path>
              </a:pathLst>
            </a:custGeom>
            <a:solidFill>
              <a:srgbClr val="BFBF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44" name="Freeform 119"/>
            <p:cNvSpPr>
              <a:spLocks/>
            </p:cNvSpPr>
            <p:nvPr/>
          </p:nvSpPr>
          <p:spPr bwMode="auto">
            <a:xfrm>
              <a:off x="4790" y="2150"/>
              <a:ext cx="108" cy="41"/>
            </a:xfrm>
            <a:custGeom>
              <a:avLst/>
              <a:gdLst>
                <a:gd name="T0" fmla="*/ 5 w 433"/>
                <a:gd name="T1" fmla="*/ 0 h 167"/>
                <a:gd name="T2" fmla="*/ 9 w 433"/>
                <a:gd name="T3" fmla="*/ 2 h 167"/>
                <a:gd name="T4" fmla="*/ 13 w 433"/>
                <a:gd name="T5" fmla="*/ 2 h 167"/>
                <a:gd name="T6" fmla="*/ 16 w 433"/>
                <a:gd name="T7" fmla="*/ 2 h 167"/>
                <a:gd name="T8" fmla="*/ 21 w 433"/>
                <a:gd name="T9" fmla="*/ 0 h 167"/>
                <a:gd name="T10" fmla="*/ 24 w 433"/>
                <a:gd name="T11" fmla="*/ 0 h 167"/>
                <a:gd name="T12" fmla="*/ 26 w 433"/>
                <a:gd name="T13" fmla="*/ 1 h 167"/>
                <a:gd name="T14" fmla="*/ 27 w 433"/>
                <a:gd name="T15" fmla="*/ 4 h 167"/>
                <a:gd name="T16" fmla="*/ 26 w 433"/>
                <a:gd name="T17" fmla="*/ 5 h 167"/>
                <a:gd name="T18" fmla="*/ 25 w 433"/>
                <a:gd name="T19" fmla="*/ 7 h 167"/>
                <a:gd name="T20" fmla="*/ 23 w 433"/>
                <a:gd name="T21" fmla="*/ 8 h 167"/>
                <a:gd name="T22" fmla="*/ 20 w 433"/>
                <a:gd name="T23" fmla="*/ 9 h 167"/>
                <a:gd name="T24" fmla="*/ 15 w 433"/>
                <a:gd name="T25" fmla="*/ 10 h 167"/>
                <a:gd name="T26" fmla="*/ 3 w 433"/>
                <a:gd name="T27" fmla="*/ 10 h 167"/>
                <a:gd name="T28" fmla="*/ 0 w 433"/>
                <a:gd name="T29" fmla="*/ 8 h 167"/>
                <a:gd name="T30" fmla="*/ 0 w 433"/>
                <a:gd name="T31" fmla="*/ 4 h 167"/>
                <a:gd name="T32" fmla="*/ 0 w 433"/>
                <a:gd name="T33" fmla="*/ 3 h 167"/>
                <a:gd name="T34" fmla="*/ 1 w 433"/>
                <a:gd name="T35" fmla="*/ 1 h 167"/>
                <a:gd name="T36" fmla="*/ 3 w 433"/>
                <a:gd name="T37" fmla="*/ 1 h 167"/>
                <a:gd name="T38" fmla="*/ 5 w 433"/>
                <a:gd name="T39" fmla="*/ 0 h 167"/>
                <a:gd name="T40" fmla="*/ 5 w 433"/>
                <a:gd name="T41" fmla="*/ 0 h 16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33"/>
                <a:gd name="T64" fmla="*/ 0 h 167"/>
                <a:gd name="T65" fmla="*/ 433 w 433"/>
                <a:gd name="T66" fmla="*/ 167 h 167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33" h="167">
                  <a:moveTo>
                    <a:pt x="75" y="10"/>
                  </a:moveTo>
                  <a:lnTo>
                    <a:pt x="147" y="28"/>
                  </a:lnTo>
                  <a:lnTo>
                    <a:pt x="206" y="40"/>
                  </a:lnTo>
                  <a:lnTo>
                    <a:pt x="265" y="38"/>
                  </a:lnTo>
                  <a:lnTo>
                    <a:pt x="339" y="9"/>
                  </a:lnTo>
                  <a:lnTo>
                    <a:pt x="389" y="0"/>
                  </a:lnTo>
                  <a:lnTo>
                    <a:pt x="423" y="25"/>
                  </a:lnTo>
                  <a:lnTo>
                    <a:pt x="433" y="67"/>
                  </a:lnTo>
                  <a:lnTo>
                    <a:pt x="424" y="90"/>
                  </a:lnTo>
                  <a:lnTo>
                    <a:pt x="407" y="110"/>
                  </a:lnTo>
                  <a:lnTo>
                    <a:pt x="368" y="134"/>
                  </a:lnTo>
                  <a:lnTo>
                    <a:pt x="326" y="151"/>
                  </a:lnTo>
                  <a:lnTo>
                    <a:pt x="240" y="167"/>
                  </a:lnTo>
                  <a:lnTo>
                    <a:pt x="50" y="157"/>
                  </a:lnTo>
                  <a:lnTo>
                    <a:pt x="7" y="128"/>
                  </a:lnTo>
                  <a:lnTo>
                    <a:pt x="0" y="73"/>
                  </a:lnTo>
                  <a:lnTo>
                    <a:pt x="9" y="47"/>
                  </a:lnTo>
                  <a:lnTo>
                    <a:pt x="26" y="24"/>
                  </a:lnTo>
                  <a:lnTo>
                    <a:pt x="47" y="11"/>
                  </a:lnTo>
                  <a:lnTo>
                    <a:pt x="75" y="10"/>
                  </a:lnTo>
                  <a:close/>
                </a:path>
              </a:pathLst>
            </a:custGeom>
            <a:solidFill>
              <a:srgbClr val="BFBF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45" name="Freeform 120"/>
            <p:cNvSpPr>
              <a:spLocks/>
            </p:cNvSpPr>
            <p:nvPr/>
          </p:nvSpPr>
          <p:spPr bwMode="auto">
            <a:xfrm>
              <a:off x="4660" y="2058"/>
              <a:ext cx="45" cy="49"/>
            </a:xfrm>
            <a:custGeom>
              <a:avLst/>
              <a:gdLst>
                <a:gd name="T0" fmla="*/ 0 w 182"/>
                <a:gd name="T1" fmla="*/ 7 h 197"/>
                <a:gd name="T2" fmla="*/ 1 w 182"/>
                <a:gd name="T3" fmla="*/ 5 h 197"/>
                <a:gd name="T4" fmla="*/ 2 w 182"/>
                <a:gd name="T5" fmla="*/ 3 h 197"/>
                <a:gd name="T6" fmla="*/ 5 w 182"/>
                <a:gd name="T7" fmla="*/ 1 h 197"/>
                <a:gd name="T8" fmla="*/ 7 w 182"/>
                <a:gd name="T9" fmla="*/ 0 h 197"/>
                <a:gd name="T10" fmla="*/ 9 w 182"/>
                <a:gd name="T11" fmla="*/ 0 h 197"/>
                <a:gd name="T12" fmla="*/ 11 w 182"/>
                <a:gd name="T13" fmla="*/ 3 h 197"/>
                <a:gd name="T14" fmla="*/ 11 w 182"/>
                <a:gd name="T15" fmla="*/ 4 h 197"/>
                <a:gd name="T16" fmla="*/ 10 w 182"/>
                <a:gd name="T17" fmla="*/ 6 h 197"/>
                <a:gd name="T18" fmla="*/ 7 w 182"/>
                <a:gd name="T19" fmla="*/ 10 h 197"/>
                <a:gd name="T20" fmla="*/ 6 w 182"/>
                <a:gd name="T21" fmla="*/ 11 h 197"/>
                <a:gd name="T22" fmla="*/ 4 w 182"/>
                <a:gd name="T23" fmla="*/ 12 h 197"/>
                <a:gd name="T24" fmla="*/ 2 w 182"/>
                <a:gd name="T25" fmla="*/ 12 h 197"/>
                <a:gd name="T26" fmla="*/ 0 w 182"/>
                <a:gd name="T27" fmla="*/ 10 h 197"/>
                <a:gd name="T28" fmla="*/ 0 w 182"/>
                <a:gd name="T29" fmla="*/ 7 h 197"/>
                <a:gd name="T30" fmla="*/ 0 w 182"/>
                <a:gd name="T31" fmla="*/ 7 h 19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82"/>
                <a:gd name="T49" fmla="*/ 0 h 197"/>
                <a:gd name="T50" fmla="*/ 182 w 182"/>
                <a:gd name="T51" fmla="*/ 197 h 19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82" h="197">
                  <a:moveTo>
                    <a:pt x="2" y="111"/>
                  </a:moveTo>
                  <a:lnTo>
                    <a:pt x="21" y="75"/>
                  </a:lnTo>
                  <a:lnTo>
                    <a:pt x="39" y="49"/>
                  </a:lnTo>
                  <a:lnTo>
                    <a:pt x="78" y="14"/>
                  </a:lnTo>
                  <a:lnTo>
                    <a:pt x="113" y="0"/>
                  </a:lnTo>
                  <a:lnTo>
                    <a:pt x="145" y="2"/>
                  </a:lnTo>
                  <a:lnTo>
                    <a:pt x="182" y="44"/>
                  </a:lnTo>
                  <a:lnTo>
                    <a:pt x="180" y="74"/>
                  </a:lnTo>
                  <a:lnTo>
                    <a:pt x="161" y="103"/>
                  </a:lnTo>
                  <a:lnTo>
                    <a:pt x="112" y="165"/>
                  </a:lnTo>
                  <a:lnTo>
                    <a:pt x="94" y="186"/>
                  </a:lnTo>
                  <a:lnTo>
                    <a:pt x="73" y="197"/>
                  </a:lnTo>
                  <a:lnTo>
                    <a:pt x="29" y="193"/>
                  </a:lnTo>
                  <a:lnTo>
                    <a:pt x="0" y="160"/>
                  </a:lnTo>
                  <a:lnTo>
                    <a:pt x="2" y="111"/>
                  </a:lnTo>
                  <a:close/>
                </a:path>
              </a:pathLst>
            </a:custGeom>
            <a:solidFill>
              <a:srgbClr val="BFBF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46" name="Freeform 121"/>
            <p:cNvSpPr>
              <a:spLocks/>
            </p:cNvSpPr>
            <p:nvPr/>
          </p:nvSpPr>
          <p:spPr bwMode="auto">
            <a:xfrm>
              <a:off x="4643" y="2087"/>
              <a:ext cx="40" cy="128"/>
            </a:xfrm>
            <a:custGeom>
              <a:avLst/>
              <a:gdLst>
                <a:gd name="T0" fmla="*/ 10 w 162"/>
                <a:gd name="T1" fmla="*/ 3 h 510"/>
                <a:gd name="T2" fmla="*/ 8 w 162"/>
                <a:gd name="T3" fmla="*/ 7 h 510"/>
                <a:gd name="T4" fmla="*/ 9 w 162"/>
                <a:gd name="T5" fmla="*/ 12 h 510"/>
                <a:gd name="T6" fmla="*/ 8 w 162"/>
                <a:gd name="T7" fmla="*/ 28 h 510"/>
                <a:gd name="T8" fmla="*/ 8 w 162"/>
                <a:gd name="T9" fmla="*/ 31 h 510"/>
                <a:gd name="T10" fmla="*/ 6 w 162"/>
                <a:gd name="T11" fmla="*/ 32 h 510"/>
                <a:gd name="T12" fmla="*/ 4 w 162"/>
                <a:gd name="T13" fmla="*/ 32 h 510"/>
                <a:gd name="T14" fmla="*/ 2 w 162"/>
                <a:gd name="T15" fmla="*/ 30 h 510"/>
                <a:gd name="T16" fmla="*/ 1 w 162"/>
                <a:gd name="T17" fmla="*/ 11 h 510"/>
                <a:gd name="T18" fmla="*/ 0 w 162"/>
                <a:gd name="T19" fmla="*/ 4 h 510"/>
                <a:gd name="T20" fmla="*/ 0 w 162"/>
                <a:gd name="T21" fmla="*/ 2 h 510"/>
                <a:gd name="T22" fmla="*/ 1 w 162"/>
                <a:gd name="T23" fmla="*/ 1 h 510"/>
                <a:gd name="T24" fmla="*/ 3 w 162"/>
                <a:gd name="T25" fmla="*/ 0 h 510"/>
                <a:gd name="T26" fmla="*/ 5 w 162"/>
                <a:gd name="T27" fmla="*/ 0 h 510"/>
                <a:gd name="T28" fmla="*/ 8 w 162"/>
                <a:gd name="T29" fmla="*/ 1 h 510"/>
                <a:gd name="T30" fmla="*/ 10 w 162"/>
                <a:gd name="T31" fmla="*/ 3 h 510"/>
                <a:gd name="T32" fmla="*/ 10 w 162"/>
                <a:gd name="T33" fmla="*/ 3 h 51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62"/>
                <a:gd name="T52" fmla="*/ 0 h 510"/>
                <a:gd name="T53" fmla="*/ 162 w 162"/>
                <a:gd name="T54" fmla="*/ 510 h 51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62" h="510">
                  <a:moveTo>
                    <a:pt x="162" y="43"/>
                  </a:moveTo>
                  <a:lnTo>
                    <a:pt x="127" y="113"/>
                  </a:lnTo>
                  <a:lnTo>
                    <a:pt x="140" y="190"/>
                  </a:lnTo>
                  <a:lnTo>
                    <a:pt x="130" y="448"/>
                  </a:lnTo>
                  <a:lnTo>
                    <a:pt x="125" y="489"/>
                  </a:lnTo>
                  <a:lnTo>
                    <a:pt x="98" y="510"/>
                  </a:lnTo>
                  <a:lnTo>
                    <a:pt x="62" y="507"/>
                  </a:lnTo>
                  <a:lnTo>
                    <a:pt x="37" y="477"/>
                  </a:lnTo>
                  <a:lnTo>
                    <a:pt x="11" y="181"/>
                  </a:lnTo>
                  <a:lnTo>
                    <a:pt x="0" y="55"/>
                  </a:lnTo>
                  <a:lnTo>
                    <a:pt x="7" y="33"/>
                  </a:lnTo>
                  <a:lnTo>
                    <a:pt x="26" y="17"/>
                  </a:lnTo>
                  <a:lnTo>
                    <a:pt x="51" y="5"/>
                  </a:lnTo>
                  <a:lnTo>
                    <a:pt x="81" y="0"/>
                  </a:lnTo>
                  <a:lnTo>
                    <a:pt x="137" y="8"/>
                  </a:lnTo>
                  <a:lnTo>
                    <a:pt x="162" y="43"/>
                  </a:lnTo>
                  <a:close/>
                </a:path>
              </a:pathLst>
            </a:custGeom>
            <a:solidFill>
              <a:srgbClr val="7F7F7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47" name="Freeform 122"/>
            <p:cNvSpPr>
              <a:spLocks/>
            </p:cNvSpPr>
            <p:nvPr/>
          </p:nvSpPr>
          <p:spPr bwMode="auto">
            <a:xfrm>
              <a:off x="4646" y="2148"/>
              <a:ext cx="226" cy="184"/>
            </a:xfrm>
            <a:custGeom>
              <a:avLst/>
              <a:gdLst>
                <a:gd name="T0" fmla="*/ 11 w 903"/>
                <a:gd name="T1" fmla="*/ 38 h 735"/>
                <a:gd name="T2" fmla="*/ 6 w 903"/>
                <a:gd name="T3" fmla="*/ 39 h 735"/>
                <a:gd name="T4" fmla="*/ 2 w 903"/>
                <a:gd name="T5" fmla="*/ 33 h 735"/>
                <a:gd name="T6" fmla="*/ 6 w 903"/>
                <a:gd name="T7" fmla="*/ 30 h 735"/>
                <a:gd name="T8" fmla="*/ 10 w 903"/>
                <a:gd name="T9" fmla="*/ 28 h 735"/>
                <a:gd name="T10" fmla="*/ 1 w 903"/>
                <a:gd name="T11" fmla="*/ 27 h 735"/>
                <a:gd name="T12" fmla="*/ 0 w 903"/>
                <a:gd name="T13" fmla="*/ 23 h 735"/>
                <a:gd name="T14" fmla="*/ 3 w 903"/>
                <a:gd name="T15" fmla="*/ 21 h 735"/>
                <a:gd name="T16" fmla="*/ 25 w 903"/>
                <a:gd name="T17" fmla="*/ 23 h 735"/>
                <a:gd name="T18" fmla="*/ 30 w 903"/>
                <a:gd name="T19" fmla="*/ 19 h 735"/>
                <a:gd name="T20" fmla="*/ 35 w 903"/>
                <a:gd name="T21" fmla="*/ 17 h 735"/>
                <a:gd name="T22" fmla="*/ 41 w 903"/>
                <a:gd name="T23" fmla="*/ 15 h 735"/>
                <a:gd name="T24" fmla="*/ 47 w 903"/>
                <a:gd name="T25" fmla="*/ 14 h 735"/>
                <a:gd name="T26" fmla="*/ 46 w 903"/>
                <a:gd name="T27" fmla="*/ 9 h 735"/>
                <a:gd name="T28" fmla="*/ 45 w 903"/>
                <a:gd name="T29" fmla="*/ 2 h 735"/>
                <a:gd name="T30" fmla="*/ 48 w 903"/>
                <a:gd name="T31" fmla="*/ 0 h 735"/>
                <a:gd name="T32" fmla="*/ 53 w 903"/>
                <a:gd name="T33" fmla="*/ 3 h 735"/>
                <a:gd name="T34" fmla="*/ 57 w 903"/>
                <a:gd name="T35" fmla="*/ 10 h 735"/>
                <a:gd name="T36" fmla="*/ 56 w 903"/>
                <a:gd name="T37" fmla="*/ 17 h 735"/>
                <a:gd name="T38" fmla="*/ 54 w 903"/>
                <a:gd name="T39" fmla="*/ 20 h 735"/>
                <a:gd name="T40" fmla="*/ 51 w 903"/>
                <a:gd name="T41" fmla="*/ 22 h 735"/>
                <a:gd name="T42" fmla="*/ 45 w 903"/>
                <a:gd name="T43" fmla="*/ 24 h 735"/>
                <a:gd name="T44" fmla="*/ 35 w 903"/>
                <a:gd name="T45" fmla="*/ 27 h 735"/>
                <a:gd name="T46" fmla="*/ 34 w 903"/>
                <a:gd name="T47" fmla="*/ 32 h 735"/>
                <a:gd name="T48" fmla="*/ 37 w 903"/>
                <a:gd name="T49" fmla="*/ 42 h 735"/>
                <a:gd name="T50" fmla="*/ 36 w 903"/>
                <a:gd name="T51" fmla="*/ 45 h 735"/>
                <a:gd name="T52" fmla="*/ 33 w 903"/>
                <a:gd name="T53" fmla="*/ 46 h 735"/>
                <a:gd name="T54" fmla="*/ 29 w 903"/>
                <a:gd name="T55" fmla="*/ 42 h 735"/>
                <a:gd name="T56" fmla="*/ 27 w 903"/>
                <a:gd name="T57" fmla="*/ 38 h 735"/>
                <a:gd name="T58" fmla="*/ 24 w 903"/>
                <a:gd name="T59" fmla="*/ 39 h 735"/>
                <a:gd name="T60" fmla="*/ 20 w 903"/>
                <a:gd name="T61" fmla="*/ 44 h 735"/>
                <a:gd name="T62" fmla="*/ 17 w 903"/>
                <a:gd name="T63" fmla="*/ 43 h 735"/>
                <a:gd name="T64" fmla="*/ 16 w 903"/>
                <a:gd name="T65" fmla="*/ 36 h 73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903"/>
                <a:gd name="T100" fmla="*/ 0 h 735"/>
                <a:gd name="T101" fmla="*/ 903 w 903"/>
                <a:gd name="T102" fmla="*/ 735 h 735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903" h="735">
                  <a:moveTo>
                    <a:pt x="251" y="569"/>
                  </a:moveTo>
                  <a:lnTo>
                    <a:pt x="169" y="612"/>
                  </a:lnTo>
                  <a:lnTo>
                    <a:pt x="127" y="631"/>
                  </a:lnTo>
                  <a:lnTo>
                    <a:pt x="92" y="629"/>
                  </a:lnTo>
                  <a:lnTo>
                    <a:pt x="22" y="556"/>
                  </a:lnTo>
                  <a:lnTo>
                    <a:pt x="26" y="531"/>
                  </a:lnTo>
                  <a:lnTo>
                    <a:pt x="48" y="503"/>
                  </a:lnTo>
                  <a:lnTo>
                    <a:pt x="92" y="477"/>
                  </a:lnTo>
                  <a:lnTo>
                    <a:pt x="124" y="464"/>
                  </a:lnTo>
                  <a:lnTo>
                    <a:pt x="164" y="450"/>
                  </a:lnTo>
                  <a:lnTo>
                    <a:pt x="69" y="440"/>
                  </a:lnTo>
                  <a:lnTo>
                    <a:pt x="16" y="424"/>
                  </a:lnTo>
                  <a:lnTo>
                    <a:pt x="0" y="387"/>
                  </a:lnTo>
                  <a:lnTo>
                    <a:pt x="5" y="368"/>
                  </a:lnTo>
                  <a:lnTo>
                    <a:pt x="18" y="350"/>
                  </a:lnTo>
                  <a:lnTo>
                    <a:pt x="41" y="339"/>
                  </a:lnTo>
                  <a:lnTo>
                    <a:pt x="74" y="334"/>
                  </a:lnTo>
                  <a:lnTo>
                    <a:pt x="398" y="358"/>
                  </a:lnTo>
                  <a:lnTo>
                    <a:pt x="432" y="329"/>
                  </a:lnTo>
                  <a:lnTo>
                    <a:pt x="470" y="306"/>
                  </a:lnTo>
                  <a:lnTo>
                    <a:pt x="513" y="286"/>
                  </a:lnTo>
                  <a:lnTo>
                    <a:pt x="559" y="270"/>
                  </a:lnTo>
                  <a:lnTo>
                    <a:pt x="605" y="256"/>
                  </a:lnTo>
                  <a:lnTo>
                    <a:pt x="651" y="243"/>
                  </a:lnTo>
                  <a:lnTo>
                    <a:pt x="739" y="219"/>
                  </a:lnTo>
                  <a:lnTo>
                    <a:pt x="754" y="228"/>
                  </a:lnTo>
                  <a:lnTo>
                    <a:pt x="752" y="185"/>
                  </a:lnTo>
                  <a:lnTo>
                    <a:pt x="739" y="145"/>
                  </a:lnTo>
                  <a:lnTo>
                    <a:pt x="709" y="64"/>
                  </a:lnTo>
                  <a:lnTo>
                    <a:pt x="710" y="29"/>
                  </a:lnTo>
                  <a:lnTo>
                    <a:pt x="733" y="6"/>
                  </a:lnTo>
                  <a:lnTo>
                    <a:pt x="768" y="0"/>
                  </a:lnTo>
                  <a:lnTo>
                    <a:pt x="810" y="10"/>
                  </a:lnTo>
                  <a:lnTo>
                    <a:pt x="850" y="38"/>
                  </a:lnTo>
                  <a:lnTo>
                    <a:pt x="884" y="86"/>
                  </a:lnTo>
                  <a:lnTo>
                    <a:pt x="903" y="154"/>
                  </a:lnTo>
                  <a:lnTo>
                    <a:pt x="899" y="243"/>
                  </a:lnTo>
                  <a:lnTo>
                    <a:pt x="892" y="274"/>
                  </a:lnTo>
                  <a:lnTo>
                    <a:pt x="877" y="297"/>
                  </a:lnTo>
                  <a:lnTo>
                    <a:pt x="858" y="319"/>
                  </a:lnTo>
                  <a:lnTo>
                    <a:pt x="834" y="337"/>
                  </a:lnTo>
                  <a:lnTo>
                    <a:pt x="806" y="350"/>
                  </a:lnTo>
                  <a:lnTo>
                    <a:pt x="777" y="362"/>
                  </a:lnTo>
                  <a:lnTo>
                    <a:pt x="714" y="379"/>
                  </a:lnTo>
                  <a:lnTo>
                    <a:pt x="596" y="411"/>
                  </a:lnTo>
                  <a:lnTo>
                    <a:pt x="556" y="432"/>
                  </a:lnTo>
                  <a:lnTo>
                    <a:pt x="537" y="464"/>
                  </a:lnTo>
                  <a:lnTo>
                    <a:pt x="541" y="514"/>
                  </a:lnTo>
                  <a:lnTo>
                    <a:pt x="559" y="564"/>
                  </a:lnTo>
                  <a:lnTo>
                    <a:pt x="588" y="662"/>
                  </a:lnTo>
                  <a:lnTo>
                    <a:pt x="583" y="694"/>
                  </a:lnTo>
                  <a:lnTo>
                    <a:pt x="567" y="716"/>
                  </a:lnTo>
                  <a:lnTo>
                    <a:pt x="547" y="730"/>
                  </a:lnTo>
                  <a:lnTo>
                    <a:pt x="524" y="735"/>
                  </a:lnTo>
                  <a:lnTo>
                    <a:pt x="480" y="718"/>
                  </a:lnTo>
                  <a:lnTo>
                    <a:pt x="460" y="663"/>
                  </a:lnTo>
                  <a:lnTo>
                    <a:pt x="453" y="631"/>
                  </a:lnTo>
                  <a:lnTo>
                    <a:pt x="432" y="608"/>
                  </a:lnTo>
                  <a:lnTo>
                    <a:pt x="410" y="608"/>
                  </a:lnTo>
                  <a:lnTo>
                    <a:pt x="384" y="624"/>
                  </a:lnTo>
                  <a:lnTo>
                    <a:pt x="336" y="680"/>
                  </a:lnTo>
                  <a:lnTo>
                    <a:pt x="316" y="704"/>
                  </a:lnTo>
                  <a:lnTo>
                    <a:pt x="299" y="711"/>
                  </a:lnTo>
                  <a:lnTo>
                    <a:pt x="271" y="691"/>
                  </a:lnTo>
                  <a:lnTo>
                    <a:pt x="251" y="569"/>
                  </a:lnTo>
                  <a:close/>
                </a:path>
              </a:pathLst>
            </a:custGeom>
            <a:solidFill>
              <a:srgbClr val="FFD9D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48" name="Freeform 123"/>
            <p:cNvSpPr>
              <a:spLocks/>
            </p:cNvSpPr>
            <p:nvPr/>
          </p:nvSpPr>
          <p:spPr bwMode="auto">
            <a:xfrm>
              <a:off x="4568" y="1752"/>
              <a:ext cx="91" cy="71"/>
            </a:xfrm>
            <a:custGeom>
              <a:avLst/>
              <a:gdLst>
                <a:gd name="T0" fmla="*/ 4 w 364"/>
                <a:gd name="T1" fmla="*/ 9 h 287"/>
                <a:gd name="T2" fmla="*/ 8 w 364"/>
                <a:gd name="T3" fmla="*/ 7 h 287"/>
                <a:gd name="T4" fmla="*/ 11 w 364"/>
                <a:gd name="T5" fmla="*/ 5 h 287"/>
                <a:gd name="T6" fmla="*/ 12 w 364"/>
                <a:gd name="T7" fmla="*/ 3 h 287"/>
                <a:gd name="T8" fmla="*/ 14 w 364"/>
                <a:gd name="T9" fmla="*/ 2 h 287"/>
                <a:gd name="T10" fmla="*/ 15 w 364"/>
                <a:gd name="T11" fmla="*/ 1 h 287"/>
                <a:gd name="T12" fmla="*/ 17 w 364"/>
                <a:gd name="T13" fmla="*/ 0 h 287"/>
                <a:gd name="T14" fmla="*/ 21 w 364"/>
                <a:gd name="T15" fmla="*/ 0 h 287"/>
                <a:gd name="T16" fmla="*/ 23 w 364"/>
                <a:gd name="T17" fmla="*/ 3 h 287"/>
                <a:gd name="T18" fmla="*/ 23 w 364"/>
                <a:gd name="T19" fmla="*/ 6 h 287"/>
                <a:gd name="T20" fmla="*/ 22 w 364"/>
                <a:gd name="T21" fmla="*/ 8 h 287"/>
                <a:gd name="T22" fmla="*/ 20 w 364"/>
                <a:gd name="T23" fmla="*/ 9 h 287"/>
                <a:gd name="T24" fmla="*/ 16 w 364"/>
                <a:gd name="T25" fmla="*/ 11 h 287"/>
                <a:gd name="T26" fmla="*/ 12 w 364"/>
                <a:gd name="T27" fmla="*/ 14 h 287"/>
                <a:gd name="T28" fmla="*/ 11 w 364"/>
                <a:gd name="T29" fmla="*/ 15 h 287"/>
                <a:gd name="T30" fmla="*/ 9 w 364"/>
                <a:gd name="T31" fmla="*/ 16 h 287"/>
                <a:gd name="T32" fmla="*/ 7 w 364"/>
                <a:gd name="T33" fmla="*/ 17 h 287"/>
                <a:gd name="T34" fmla="*/ 5 w 364"/>
                <a:gd name="T35" fmla="*/ 18 h 287"/>
                <a:gd name="T36" fmla="*/ 3 w 364"/>
                <a:gd name="T37" fmla="*/ 17 h 287"/>
                <a:gd name="T38" fmla="*/ 2 w 364"/>
                <a:gd name="T39" fmla="*/ 17 h 287"/>
                <a:gd name="T40" fmla="*/ 0 w 364"/>
                <a:gd name="T41" fmla="*/ 14 h 287"/>
                <a:gd name="T42" fmla="*/ 1 w 364"/>
                <a:gd name="T43" fmla="*/ 10 h 287"/>
                <a:gd name="T44" fmla="*/ 2 w 364"/>
                <a:gd name="T45" fmla="*/ 9 h 287"/>
                <a:gd name="T46" fmla="*/ 4 w 364"/>
                <a:gd name="T47" fmla="*/ 9 h 287"/>
                <a:gd name="T48" fmla="*/ 4 w 364"/>
                <a:gd name="T49" fmla="*/ 9 h 2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64"/>
                <a:gd name="T76" fmla="*/ 0 h 287"/>
                <a:gd name="T77" fmla="*/ 364 w 364"/>
                <a:gd name="T78" fmla="*/ 287 h 28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64" h="287">
                  <a:moveTo>
                    <a:pt x="66" y="141"/>
                  </a:moveTo>
                  <a:lnTo>
                    <a:pt x="125" y="119"/>
                  </a:lnTo>
                  <a:lnTo>
                    <a:pt x="171" y="77"/>
                  </a:lnTo>
                  <a:lnTo>
                    <a:pt x="192" y="54"/>
                  </a:lnTo>
                  <a:lnTo>
                    <a:pt x="215" y="33"/>
                  </a:lnTo>
                  <a:lnTo>
                    <a:pt x="241" y="14"/>
                  </a:lnTo>
                  <a:lnTo>
                    <a:pt x="273" y="0"/>
                  </a:lnTo>
                  <a:lnTo>
                    <a:pt x="332" y="8"/>
                  </a:lnTo>
                  <a:lnTo>
                    <a:pt x="364" y="51"/>
                  </a:lnTo>
                  <a:lnTo>
                    <a:pt x="361" y="104"/>
                  </a:lnTo>
                  <a:lnTo>
                    <a:pt x="344" y="126"/>
                  </a:lnTo>
                  <a:lnTo>
                    <a:pt x="315" y="141"/>
                  </a:lnTo>
                  <a:lnTo>
                    <a:pt x="249" y="176"/>
                  </a:lnTo>
                  <a:lnTo>
                    <a:pt x="198" y="221"/>
                  </a:lnTo>
                  <a:lnTo>
                    <a:pt x="174" y="244"/>
                  </a:lnTo>
                  <a:lnTo>
                    <a:pt x="148" y="264"/>
                  </a:lnTo>
                  <a:lnTo>
                    <a:pt x="118" y="278"/>
                  </a:lnTo>
                  <a:lnTo>
                    <a:pt x="81" y="287"/>
                  </a:lnTo>
                  <a:lnTo>
                    <a:pt x="48" y="284"/>
                  </a:lnTo>
                  <a:lnTo>
                    <a:pt x="24" y="270"/>
                  </a:lnTo>
                  <a:lnTo>
                    <a:pt x="0" y="221"/>
                  </a:lnTo>
                  <a:lnTo>
                    <a:pt x="13" y="169"/>
                  </a:lnTo>
                  <a:lnTo>
                    <a:pt x="34" y="150"/>
                  </a:lnTo>
                  <a:lnTo>
                    <a:pt x="66" y="141"/>
                  </a:lnTo>
                  <a:close/>
                </a:path>
              </a:pathLst>
            </a:custGeom>
            <a:solidFill>
              <a:srgbClr val="FFCCCC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49" name="Freeform 124"/>
            <p:cNvSpPr>
              <a:spLocks/>
            </p:cNvSpPr>
            <p:nvPr/>
          </p:nvSpPr>
          <p:spPr bwMode="auto">
            <a:xfrm>
              <a:off x="4448" y="1704"/>
              <a:ext cx="248" cy="361"/>
            </a:xfrm>
            <a:custGeom>
              <a:avLst/>
              <a:gdLst>
                <a:gd name="T0" fmla="*/ 23 w 992"/>
                <a:gd name="T1" fmla="*/ 11 h 1442"/>
                <a:gd name="T2" fmla="*/ 26 w 992"/>
                <a:gd name="T3" fmla="*/ 8 h 1442"/>
                <a:gd name="T4" fmla="*/ 29 w 992"/>
                <a:gd name="T5" fmla="*/ 5 h 1442"/>
                <a:gd name="T6" fmla="*/ 36 w 992"/>
                <a:gd name="T7" fmla="*/ 2 h 1442"/>
                <a:gd name="T8" fmla="*/ 48 w 992"/>
                <a:gd name="T9" fmla="*/ 0 h 1442"/>
                <a:gd name="T10" fmla="*/ 51 w 992"/>
                <a:gd name="T11" fmla="*/ 2 h 1442"/>
                <a:gd name="T12" fmla="*/ 56 w 992"/>
                <a:gd name="T13" fmla="*/ 9 h 1442"/>
                <a:gd name="T14" fmla="*/ 60 w 992"/>
                <a:gd name="T15" fmla="*/ 13 h 1442"/>
                <a:gd name="T16" fmla="*/ 62 w 992"/>
                <a:gd name="T17" fmla="*/ 19 h 1442"/>
                <a:gd name="T18" fmla="*/ 59 w 992"/>
                <a:gd name="T19" fmla="*/ 21 h 1442"/>
                <a:gd name="T20" fmla="*/ 53 w 992"/>
                <a:gd name="T21" fmla="*/ 19 h 1442"/>
                <a:gd name="T22" fmla="*/ 50 w 992"/>
                <a:gd name="T23" fmla="*/ 19 h 1442"/>
                <a:gd name="T24" fmla="*/ 48 w 992"/>
                <a:gd name="T25" fmla="*/ 24 h 1442"/>
                <a:gd name="T26" fmla="*/ 43 w 992"/>
                <a:gd name="T27" fmla="*/ 27 h 1442"/>
                <a:gd name="T28" fmla="*/ 31 w 992"/>
                <a:gd name="T29" fmla="*/ 26 h 1442"/>
                <a:gd name="T30" fmla="*/ 28 w 992"/>
                <a:gd name="T31" fmla="*/ 31 h 1442"/>
                <a:gd name="T32" fmla="*/ 25 w 992"/>
                <a:gd name="T33" fmla="*/ 36 h 1442"/>
                <a:gd name="T34" fmla="*/ 22 w 992"/>
                <a:gd name="T35" fmla="*/ 42 h 1442"/>
                <a:gd name="T36" fmla="*/ 19 w 992"/>
                <a:gd name="T37" fmla="*/ 47 h 1442"/>
                <a:gd name="T38" fmla="*/ 16 w 992"/>
                <a:gd name="T39" fmla="*/ 52 h 1442"/>
                <a:gd name="T40" fmla="*/ 13 w 992"/>
                <a:gd name="T41" fmla="*/ 57 h 1442"/>
                <a:gd name="T42" fmla="*/ 10 w 992"/>
                <a:gd name="T43" fmla="*/ 62 h 1442"/>
                <a:gd name="T44" fmla="*/ 10 w 992"/>
                <a:gd name="T45" fmla="*/ 74 h 1442"/>
                <a:gd name="T46" fmla="*/ 12 w 992"/>
                <a:gd name="T47" fmla="*/ 77 h 1442"/>
                <a:gd name="T48" fmla="*/ 20 w 992"/>
                <a:gd name="T49" fmla="*/ 82 h 1442"/>
                <a:gd name="T50" fmla="*/ 22 w 992"/>
                <a:gd name="T51" fmla="*/ 88 h 1442"/>
                <a:gd name="T52" fmla="*/ 19 w 992"/>
                <a:gd name="T53" fmla="*/ 90 h 1442"/>
                <a:gd name="T54" fmla="*/ 8 w 992"/>
                <a:gd name="T55" fmla="*/ 86 h 1442"/>
                <a:gd name="T56" fmla="*/ 2 w 992"/>
                <a:gd name="T57" fmla="*/ 79 h 1442"/>
                <a:gd name="T58" fmla="*/ 1 w 992"/>
                <a:gd name="T59" fmla="*/ 68 h 1442"/>
                <a:gd name="T60" fmla="*/ 4 w 992"/>
                <a:gd name="T61" fmla="*/ 61 h 1442"/>
                <a:gd name="T62" fmla="*/ 7 w 992"/>
                <a:gd name="T63" fmla="*/ 54 h 1442"/>
                <a:gd name="T64" fmla="*/ 10 w 992"/>
                <a:gd name="T65" fmla="*/ 46 h 1442"/>
                <a:gd name="T66" fmla="*/ 14 w 992"/>
                <a:gd name="T67" fmla="*/ 39 h 1442"/>
                <a:gd name="T68" fmla="*/ 18 w 992"/>
                <a:gd name="T69" fmla="*/ 31 h 1442"/>
                <a:gd name="T70" fmla="*/ 21 w 992"/>
                <a:gd name="T71" fmla="*/ 24 h 1442"/>
                <a:gd name="T72" fmla="*/ 21 w 992"/>
                <a:gd name="T73" fmla="*/ 18 h 1442"/>
                <a:gd name="T74" fmla="*/ 21 w 992"/>
                <a:gd name="T75" fmla="*/ 15 h 144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992"/>
                <a:gd name="T115" fmla="*/ 0 h 1442"/>
                <a:gd name="T116" fmla="*/ 992 w 992"/>
                <a:gd name="T117" fmla="*/ 1442 h 144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992" h="1442">
                  <a:moveTo>
                    <a:pt x="338" y="236"/>
                  </a:moveTo>
                  <a:lnTo>
                    <a:pt x="368" y="175"/>
                  </a:lnTo>
                  <a:lnTo>
                    <a:pt x="389" y="148"/>
                  </a:lnTo>
                  <a:lnTo>
                    <a:pt x="410" y="124"/>
                  </a:lnTo>
                  <a:lnTo>
                    <a:pt x="434" y="102"/>
                  </a:lnTo>
                  <a:lnTo>
                    <a:pt x="459" y="83"/>
                  </a:lnTo>
                  <a:lnTo>
                    <a:pt x="516" y="52"/>
                  </a:lnTo>
                  <a:lnTo>
                    <a:pt x="577" y="28"/>
                  </a:lnTo>
                  <a:lnTo>
                    <a:pt x="641" y="13"/>
                  </a:lnTo>
                  <a:lnTo>
                    <a:pt x="772" y="0"/>
                  </a:lnTo>
                  <a:lnTo>
                    <a:pt x="812" y="9"/>
                  </a:lnTo>
                  <a:lnTo>
                    <a:pt x="821" y="33"/>
                  </a:lnTo>
                  <a:lnTo>
                    <a:pt x="828" y="112"/>
                  </a:lnTo>
                  <a:lnTo>
                    <a:pt x="897" y="146"/>
                  </a:lnTo>
                  <a:lnTo>
                    <a:pt x="929" y="173"/>
                  </a:lnTo>
                  <a:lnTo>
                    <a:pt x="960" y="198"/>
                  </a:lnTo>
                  <a:lnTo>
                    <a:pt x="992" y="248"/>
                  </a:lnTo>
                  <a:lnTo>
                    <a:pt x="982" y="299"/>
                  </a:lnTo>
                  <a:lnTo>
                    <a:pt x="964" y="318"/>
                  </a:lnTo>
                  <a:lnTo>
                    <a:pt x="940" y="330"/>
                  </a:lnTo>
                  <a:lnTo>
                    <a:pt x="878" y="320"/>
                  </a:lnTo>
                  <a:lnTo>
                    <a:pt x="839" y="300"/>
                  </a:lnTo>
                  <a:lnTo>
                    <a:pt x="815" y="293"/>
                  </a:lnTo>
                  <a:lnTo>
                    <a:pt x="795" y="308"/>
                  </a:lnTo>
                  <a:lnTo>
                    <a:pt x="781" y="356"/>
                  </a:lnTo>
                  <a:lnTo>
                    <a:pt x="765" y="388"/>
                  </a:lnTo>
                  <a:lnTo>
                    <a:pt x="734" y="426"/>
                  </a:lnTo>
                  <a:lnTo>
                    <a:pt x="689" y="434"/>
                  </a:lnTo>
                  <a:lnTo>
                    <a:pt x="609" y="426"/>
                  </a:lnTo>
                  <a:lnTo>
                    <a:pt x="486" y="406"/>
                  </a:lnTo>
                  <a:lnTo>
                    <a:pt x="465" y="445"/>
                  </a:lnTo>
                  <a:lnTo>
                    <a:pt x="444" y="487"/>
                  </a:lnTo>
                  <a:lnTo>
                    <a:pt x="421" y="530"/>
                  </a:lnTo>
                  <a:lnTo>
                    <a:pt x="396" y="574"/>
                  </a:lnTo>
                  <a:lnTo>
                    <a:pt x="371" y="619"/>
                  </a:lnTo>
                  <a:lnTo>
                    <a:pt x="346" y="663"/>
                  </a:lnTo>
                  <a:lnTo>
                    <a:pt x="320" y="709"/>
                  </a:lnTo>
                  <a:lnTo>
                    <a:pt x="295" y="752"/>
                  </a:lnTo>
                  <a:lnTo>
                    <a:pt x="271" y="793"/>
                  </a:lnTo>
                  <a:lnTo>
                    <a:pt x="248" y="834"/>
                  </a:lnTo>
                  <a:lnTo>
                    <a:pt x="228" y="870"/>
                  </a:lnTo>
                  <a:lnTo>
                    <a:pt x="208" y="903"/>
                  </a:lnTo>
                  <a:lnTo>
                    <a:pt x="178" y="957"/>
                  </a:lnTo>
                  <a:lnTo>
                    <a:pt x="160" y="990"/>
                  </a:lnTo>
                  <a:lnTo>
                    <a:pt x="145" y="1094"/>
                  </a:lnTo>
                  <a:lnTo>
                    <a:pt x="160" y="1184"/>
                  </a:lnTo>
                  <a:lnTo>
                    <a:pt x="175" y="1213"/>
                  </a:lnTo>
                  <a:lnTo>
                    <a:pt x="194" y="1236"/>
                  </a:lnTo>
                  <a:lnTo>
                    <a:pt x="248" y="1269"/>
                  </a:lnTo>
                  <a:lnTo>
                    <a:pt x="320" y="1308"/>
                  </a:lnTo>
                  <a:lnTo>
                    <a:pt x="356" y="1356"/>
                  </a:lnTo>
                  <a:lnTo>
                    <a:pt x="348" y="1408"/>
                  </a:lnTo>
                  <a:lnTo>
                    <a:pt x="332" y="1428"/>
                  </a:lnTo>
                  <a:lnTo>
                    <a:pt x="308" y="1442"/>
                  </a:lnTo>
                  <a:lnTo>
                    <a:pt x="247" y="1435"/>
                  </a:lnTo>
                  <a:lnTo>
                    <a:pt x="132" y="1377"/>
                  </a:lnTo>
                  <a:lnTo>
                    <a:pt x="76" y="1323"/>
                  </a:lnTo>
                  <a:lnTo>
                    <a:pt x="36" y="1260"/>
                  </a:lnTo>
                  <a:lnTo>
                    <a:pt x="0" y="1111"/>
                  </a:lnTo>
                  <a:lnTo>
                    <a:pt x="9" y="1077"/>
                  </a:lnTo>
                  <a:lnTo>
                    <a:pt x="36" y="1009"/>
                  </a:lnTo>
                  <a:lnTo>
                    <a:pt x="55" y="965"/>
                  </a:lnTo>
                  <a:lnTo>
                    <a:pt x="78" y="915"/>
                  </a:lnTo>
                  <a:lnTo>
                    <a:pt x="102" y="860"/>
                  </a:lnTo>
                  <a:lnTo>
                    <a:pt x="130" y="801"/>
                  </a:lnTo>
                  <a:lnTo>
                    <a:pt x="159" y="740"/>
                  </a:lnTo>
                  <a:lnTo>
                    <a:pt x="188" y="679"/>
                  </a:lnTo>
                  <a:lnTo>
                    <a:pt x="218" y="616"/>
                  </a:lnTo>
                  <a:lnTo>
                    <a:pt x="250" y="552"/>
                  </a:lnTo>
                  <a:lnTo>
                    <a:pt x="280" y="492"/>
                  </a:lnTo>
                  <a:lnTo>
                    <a:pt x="309" y="433"/>
                  </a:lnTo>
                  <a:lnTo>
                    <a:pt x="338" y="377"/>
                  </a:lnTo>
                  <a:lnTo>
                    <a:pt x="365" y="327"/>
                  </a:lnTo>
                  <a:lnTo>
                    <a:pt x="336" y="290"/>
                  </a:lnTo>
                  <a:lnTo>
                    <a:pt x="338" y="236"/>
                  </a:lnTo>
                  <a:close/>
                </a:path>
              </a:pathLst>
            </a:custGeom>
            <a:solidFill>
              <a:srgbClr val="FFD9D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50" name="Freeform 125"/>
            <p:cNvSpPr>
              <a:spLocks/>
            </p:cNvSpPr>
            <p:nvPr/>
          </p:nvSpPr>
          <p:spPr bwMode="auto">
            <a:xfrm>
              <a:off x="4526" y="1774"/>
              <a:ext cx="231" cy="313"/>
            </a:xfrm>
            <a:custGeom>
              <a:avLst/>
              <a:gdLst>
                <a:gd name="T0" fmla="*/ 51 w 924"/>
                <a:gd name="T1" fmla="*/ 8 h 1252"/>
                <a:gd name="T2" fmla="*/ 55 w 924"/>
                <a:gd name="T3" fmla="*/ 7 h 1252"/>
                <a:gd name="T4" fmla="*/ 58 w 924"/>
                <a:gd name="T5" fmla="*/ 13 h 1252"/>
                <a:gd name="T6" fmla="*/ 55 w 924"/>
                <a:gd name="T7" fmla="*/ 18 h 1252"/>
                <a:gd name="T8" fmla="*/ 51 w 924"/>
                <a:gd name="T9" fmla="*/ 24 h 1252"/>
                <a:gd name="T10" fmla="*/ 47 w 924"/>
                <a:gd name="T11" fmla="*/ 30 h 1252"/>
                <a:gd name="T12" fmla="*/ 46 w 924"/>
                <a:gd name="T13" fmla="*/ 43 h 1252"/>
                <a:gd name="T14" fmla="*/ 45 w 924"/>
                <a:gd name="T15" fmla="*/ 51 h 1252"/>
                <a:gd name="T16" fmla="*/ 45 w 924"/>
                <a:gd name="T17" fmla="*/ 62 h 1252"/>
                <a:gd name="T18" fmla="*/ 43 w 924"/>
                <a:gd name="T19" fmla="*/ 71 h 1252"/>
                <a:gd name="T20" fmla="*/ 38 w 924"/>
                <a:gd name="T21" fmla="*/ 73 h 1252"/>
                <a:gd name="T22" fmla="*/ 34 w 924"/>
                <a:gd name="T23" fmla="*/ 78 h 1252"/>
                <a:gd name="T24" fmla="*/ 31 w 924"/>
                <a:gd name="T25" fmla="*/ 76 h 1252"/>
                <a:gd name="T26" fmla="*/ 29 w 924"/>
                <a:gd name="T27" fmla="*/ 70 h 1252"/>
                <a:gd name="T28" fmla="*/ 31 w 924"/>
                <a:gd name="T29" fmla="*/ 62 h 1252"/>
                <a:gd name="T30" fmla="*/ 30 w 924"/>
                <a:gd name="T31" fmla="*/ 59 h 1252"/>
                <a:gd name="T32" fmla="*/ 20 w 924"/>
                <a:gd name="T33" fmla="*/ 55 h 1252"/>
                <a:gd name="T34" fmla="*/ 18 w 924"/>
                <a:gd name="T35" fmla="*/ 49 h 1252"/>
                <a:gd name="T36" fmla="*/ 15 w 924"/>
                <a:gd name="T37" fmla="*/ 32 h 1252"/>
                <a:gd name="T38" fmla="*/ 17 w 924"/>
                <a:gd name="T39" fmla="*/ 27 h 1252"/>
                <a:gd name="T40" fmla="*/ 15 w 924"/>
                <a:gd name="T41" fmla="*/ 26 h 1252"/>
                <a:gd name="T42" fmla="*/ 7 w 924"/>
                <a:gd name="T43" fmla="*/ 24 h 1252"/>
                <a:gd name="T44" fmla="*/ 1 w 924"/>
                <a:gd name="T45" fmla="*/ 23 h 1252"/>
                <a:gd name="T46" fmla="*/ 0 w 924"/>
                <a:gd name="T47" fmla="*/ 16 h 1252"/>
                <a:gd name="T48" fmla="*/ 3 w 924"/>
                <a:gd name="T49" fmla="*/ 11 h 1252"/>
                <a:gd name="T50" fmla="*/ 7 w 924"/>
                <a:gd name="T51" fmla="*/ 8 h 1252"/>
                <a:gd name="T52" fmla="*/ 28 w 924"/>
                <a:gd name="T53" fmla="*/ 10 h 1252"/>
                <a:gd name="T54" fmla="*/ 36 w 924"/>
                <a:gd name="T55" fmla="*/ 12 h 1252"/>
                <a:gd name="T56" fmla="*/ 38 w 924"/>
                <a:gd name="T57" fmla="*/ 13 h 1252"/>
                <a:gd name="T58" fmla="*/ 41 w 924"/>
                <a:gd name="T59" fmla="*/ 9 h 1252"/>
                <a:gd name="T60" fmla="*/ 39 w 924"/>
                <a:gd name="T61" fmla="*/ 2 h 1252"/>
                <a:gd name="T62" fmla="*/ 42 w 924"/>
                <a:gd name="T63" fmla="*/ 0 h 1252"/>
                <a:gd name="T64" fmla="*/ 49 w 924"/>
                <a:gd name="T65" fmla="*/ 4 h 1252"/>
                <a:gd name="T66" fmla="*/ 50 w 924"/>
                <a:gd name="T67" fmla="*/ 9 h 125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924"/>
                <a:gd name="T103" fmla="*/ 0 h 1252"/>
                <a:gd name="T104" fmla="*/ 924 w 924"/>
                <a:gd name="T105" fmla="*/ 1252 h 1252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924" h="1252">
                  <a:moveTo>
                    <a:pt x="794" y="143"/>
                  </a:moveTo>
                  <a:lnTo>
                    <a:pt x="813" y="122"/>
                  </a:lnTo>
                  <a:lnTo>
                    <a:pt x="836" y="111"/>
                  </a:lnTo>
                  <a:lnTo>
                    <a:pt x="885" y="115"/>
                  </a:lnTo>
                  <a:lnTo>
                    <a:pt x="921" y="149"/>
                  </a:lnTo>
                  <a:lnTo>
                    <a:pt x="924" y="206"/>
                  </a:lnTo>
                  <a:lnTo>
                    <a:pt x="908" y="244"/>
                  </a:lnTo>
                  <a:lnTo>
                    <a:pt x="883" y="291"/>
                  </a:lnTo>
                  <a:lnTo>
                    <a:pt x="850" y="340"/>
                  </a:lnTo>
                  <a:lnTo>
                    <a:pt x="816" y="389"/>
                  </a:lnTo>
                  <a:lnTo>
                    <a:pt x="782" y="433"/>
                  </a:lnTo>
                  <a:lnTo>
                    <a:pt x="754" y="471"/>
                  </a:lnTo>
                  <a:lnTo>
                    <a:pt x="726" y="506"/>
                  </a:lnTo>
                  <a:lnTo>
                    <a:pt x="736" y="685"/>
                  </a:lnTo>
                  <a:lnTo>
                    <a:pt x="726" y="775"/>
                  </a:lnTo>
                  <a:lnTo>
                    <a:pt x="711" y="815"/>
                  </a:lnTo>
                  <a:lnTo>
                    <a:pt x="686" y="852"/>
                  </a:lnTo>
                  <a:lnTo>
                    <a:pt x="715" y="986"/>
                  </a:lnTo>
                  <a:lnTo>
                    <a:pt x="707" y="1121"/>
                  </a:lnTo>
                  <a:lnTo>
                    <a:pt x="692" y="1140"/>
                  </a:lnTo>
                  <a:lnTo>
                    <a:pt x="662" y="1152"/>
                  </a:lnTo>
                  <a:lnTo>
                    <a:pt x="608" y="1165"/>
                  </a:lnTo>
                  <a:lnTo>
                    <a:pt x="564" y="1204"/>
                  </a:lnTo>
                  <a:lnTo>
                    <a:pt x="547" y="1249"/>
                  </a:lnTo>
                  <a:lnTo>
                    <a:pt x="527" y="1252"/>
                  </a:lnTo>
                  <a:lnTo>
                    <a:pt x="502" y="1220"/>
                  </a:lnTo>
                  <a:lnTo>
                    <a:pt x="465" y="1166"/>
                  </a:lnTo>
                  <a:lnTo>
                    <a:pt x="460" y="1124"/>
                  </a:lnTo>
                  <a:lnTo>
                    <a:pt x="470" y="1080"/>
                  </a:lnTo>
                  <a:lnTo>
                    <a:pt x="499" y="986"/>
                  </a:lnTo>
                  <a:lnTo>
                    <a:pt x="489" y="963"/>
                  </a:lnTo>
                  <a:lnTo>
                    <a:pt x="471" y="948"/>
                  </a:lnTo>
                  <a:lnTo>
                    <a:pt x="420" y="931"/>
                  </a:lnTo>
                  <a:lnTo>
                    <a:pt x="325" y="881"/>
                  </a:lnTo>
                  <a:lnTo>
                    <a:pt x="305" y="838"/>
                  </a:lnTo>
                  <a:lnTo>
                    <a:pt x="283" y="781"/>
                  </a:lnTo>
                  <a:lnTo>
                    <a:pt x="244" y="646"/>
                  </a:lnTo>
                  <a:lnTo>
                    <a:pt x="232" y="515"/>
                  </a:lnTo>
                  <a:lnTo>
                    <a:pt x="244" y="462"/>
                  </a:lnTo>
                  <a:lnTo>
                    <a:pt x="271" y="426"/>
                  </a:lnTo>
                  <a:lnTo>
                    <a:pt x="266" y="418"/>
                  </a:lnTo>
                  <a:lnTo>
                    <a:pt x="243" y="413"/>
                  </a:lnTo>
                  <a:lnTo>
                    <a:pt x="220" y="403"/>
                  </a:lnTo>
                  <a:lnTo>
                    <a:pt x="111" y="383"/>
                  </a:lnTo>
                  <a:lnTo>
                    <a:pt x="45" y="370"/>
                  </a:lnTo>
                  <a:lnTo>
                    <a:pt x="15" y="364"/>
                  </a:lnTo>
                  <a:lnTo>
                    <a:pt x="0" y="339"/>
                  </a:lnTo>
                  <a:lnTo>
                    <a:pt x="3" y="257"/>
                  </a:lnTo>
                  <a:lnTo>
                    <a:pt x="20" y="210"/>
                  </a:lnTo>
                  <a:lnTo>
                    <a:pt x="45" y="168"/>
                  </a:lnTo>
                  <a:lnTo>
                    <a:pt x="74" y="137"/>
                  </a:lnTo>
                  <a:lnTo>
                    <a:pt x="108" y="120"/>
                  </a:lnTo>
                  <a:lnTo>
                    <a:pt x="319" y="139"/>
                  </a:lnTo>
                  <a:lnTo>
                    <a:pt x="453" y="159"/>
                  </a:lnTo>
                  <a:lnTo>
                    <a:pt x="531" y="173"/>
                  </a:lnTo>
                  <a:lnTo>
                    <a:pt x="566" y="195"/>
                  </a:lnTo>
                  <a:lnTo>
                    <a:pt x="570" y="230"/>
                  </a:lnTo>
                  <a:lnTo>
                    <a:pt x="608" y="199"/>
                  </a:lnTo>
                  <a:lnTo>
                    <a:pt x="647" y="167"/>
                  </a:lnTo>
                  <a:lnTo>
                    <a:pt x="656" y="135"/>
                  </a:lnTo>
                  <a:lnTo>
                    <a:pt x="617" y="85"/>
                  </a:lnTo>
                  <a:lnTo>
                    <a:pt x="624" y="33"/>
                  </a:lnTo>
                  <a:lnTo>
                    <a:pt x="641" y="13"/>
                  </a:lnTo>
                  <a:lnTo>
                    <a:pt x="663" y="0"/>
                  </a:lnTo>
                  <a:lnTo>
                    <a:pt x="720" y="4"/>
                  </a:lnTo>
                  <a:lnTo>
                    <a:pt x="778" y="62"/>
                  </a:lnTo>
                  <a:lnTo>
                    <a:pt x="794" y="143"/>
                  </a:lnTo>
                  <a:close/>
                </a:path>
              </a:pathLst>
            </a:custGeom>
            <a:solidFill>
              <a:srgbClr val="FFD9D9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51" name="Freeform 126"/>
            <p:cNvSpPr>
              <a:spLocks/>
            </p:cNvSpPr>
            <p:nvPr/>
          </p:nvSpPr>
          <p:spPr bwMode="auto">
            <a:xfrm>
              <a:off x="4708" y="1781"/>
              <a:ext cx="68" cy="107"/>
            </a:xfrm>
            <a:custGeom>
              <a:avLst/>
              <a:gdLst>
                <a:gd name="T0" fmla="*/ 2 w 271"/>
                <a:gd name="T1" fmla="*/ 5 h 427"/>
                <a:gd name="T2" fmla="*/ 4 w 271"/>
                <a:gd name="T3" fmla="*/ 2 h 427"/>
                <a:gd name="T4" fmla="*/ 7 w 271"/>
                <a:gd name="T5" fmla="*/ 1 h 427"/>
                <a:gd name="T6" fmla="*/ 11 w 271"/>
                <a:gd name="T7" fmla="*/ 0 h 427"/>
                <a:gd name="T8" fmla="*/ 14 w 271"/>
                <a:gd name="T9" fmla="*/ 1 h 427"/>
                <a:gd name="T10" fmla="*/ 17 w 271"/>
                <a:gd name="T11" fmla="*/ 6 h 427"/>
                <a:gd name="T12" fmla="*/ 17 w 271"/>
                <a:gd name="T13" fmla="*/ 9 h 427"/>
                <a:gd name="T14" fmla="*/ 16 w 271"/>
                <a:gd name="T15" fmla="*/ 11 h 427"/>
                <a:gd name="T16" fmla="*/ 10 w 271"/>
                <a:gd name="T17" fmla="*/ 17 h 427"/>
                <a:gd name="T18" fmla="*/ 9 w 271"/>
                <a:gd name="T19" fmla="*/ 21 h 427"/>
                <a:gd name="T20" fmla="*/ 7 w 271"/>
                <a:gd name="T21" fmla="*/ 24 h 427"/>
                <a:gd name="T22" fmla="*/ 6 w 271"/>
                <a:gd name="T23" fmla="*/ 25 h 427"/>
                <a:gd name="T24" fmla="*/ 5 w 271"/>
                <a:gd name="T25" fmla="*/ 26 h 427"/>
                <a:gd name="T26" fmla="*/ 1 w 271"/>
                <a:gd name="T27" fmla="*/ 27 h 427"/>
                <a:gd name="T28" fmla="*/ 0 w 271"/>
                <a:gd name="T29" fmla="*/ 26 h 427"/>
                <a:gd name="T30" fmla="*/ 0 w 271"/>
                <a:gd name="T31" fmla="*/ 25 h 427"/>
                <a:gd name="T32" fmla="*/ 1 w 271"/>
                <a:gd name="T33" fmla="*/ 24 h 427"/>
                <a:gd name="T34" fmla="*/ 2 w 271"/>
                <a:gd name="T35" fmla="*/ 24 h 427"/>
                <a:gd name="T36" fmla="*/ 4 w 271"/>
                <a:gd name="T37" fmla="*/ 23 h 427"/>
                <a:gd name="T38" fmla="*/ 6 w 271"/>
                <a:gd name="T39" fmla="*/ 22 h 427"/>
                <a:gd name="T40" fmla="*/ 8 w 271"/>
                <a:gd name="T41" fmla="*/ 16 h 427"/>
                <a:gd name="T42" fmla="*/ 9 w 271"/>
                <a:gd name="T43" fmla="*/ 14 h 427"/>
                <a:gd name="T44" fmla="*/ 10 w 271"/>
                <a:gd name="T45" fmla="*/ 12 h 427"/>
                <a:gd name="T46" fmla="*/ 12 w 271"/>
                <a:gd name="T47" fmla="*/ 11 h 427"/>
                <a:gd name="T48" fmla="*/ 14 w 271"/>
                <a:gd name="T49" fmla="*/ 9 h 427"/>
                <a:gd name="T50" fmla="*/ 14 w 271"/>
                <a:gd name="T51" fmla="*/ 6 h 427"/>
                <a:gd name="T52" fmla="*/ 13 w 271"/>
                <a:gd name="T53" fmla="*/ 5 h 427"/>
                <a:gd name="T54" fmla="*/ 12 w 271"/>
                <a:gd name="T55" fmla="*/ 4 h 427"/>
                <a:gd name="T56" fmla="*/ 10 w 271"/>
                <a:gd name="T57" fmla="*/ 3 h 427"/>
                <a:gd name="T58" fmla="*/ 8 w 271"/>
                <a:gd name="T59" fmla="*/ 4 h 427"/>
                <a:gd name="T60" fmla="*/ 4 w 271"/>
                <a:gd name="T61" fmla="*/ 7 h 427"/>
                <a:gd name="T62" fmla="*/ 2 w 271"/>
                <a:gd name="T63" fmla="*/ 7 h 427"/>
                <a:gd name="T64" fmla="*/ 1 w 271"/>
                <a:gd name="T65" fmla="*/ 7 h 427"/>
                <a:gd name="T66" fmla="*/ 2 w 271"/>
                <a:gd name="T67" fmla="*/ 5 h 427"/>
                <a:gd name="T68" fmla="*/ 2 w 271"/>
                <a:gd name="T69" fmla="*/ 5 h 42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71"/>
                <a:gd name="T106" fmla="*/ 0 h 427"/>
                <a:gd name="T107" fmla="*/ 271 w 271"/>
                <a:gd name="T108" fmla="*/ 427 h 42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71" h="427">
                  <a:moveTo>
                    <a:pt x="24" y="74"/>
                  </a:moveTo>
                  <a:lnTo>
                    <a:pt x="69" y="37"/>
                  </a:lnTo>
                  <a:lnTo>
                    <a:pt x="117" y="10"/>
                  </a:lnTo>
                  <a:lnTo>
                    <a:pt x="166" y="0"/>
                  </a:lnTo>
                  <a:lnTo>
                    <a:pt x="217" y="15"/>
                  </a:lnTo>
                  <a:lnTo>
                    <a:pt x="270" y="92"/>
                  </a:lnTo>
                  <a:lnTo>
                    <a:pt x="271" y="137"/>
                  </a:lnTo>
                  <a:lnTo>
                    <a:pt x="248" y="175"/>
                  </a:lnTo>
                  <a:lnTo>
                    <a:pt x="164" y="276"/>
                  </a:lnTo>
                  <a:lnTo>
                    <a:pt x="142" y="333"/>
                  </a:lnTo>
                  <a:lnTo>
                    <a:pt x="113" y="383"/>
                  </a:lnTo>
                  <a:lnTo>
                    <a:pt x="96" y="403"/>
                  </a:lnTo>
                  <a:lnTo>
                    <a:pt x="74" y="417"/>
                  </a:lnTo>
                  <a:lnTo>
                    <a:pt x="21" y="427"/>
                  </a:lnTo>
                  <a:lnTo>
                    <a:pt x="5" y="418"/>
                  </a:lnTo>
                  <a:lnTo>
                    <a:pt x="0" y="401"/>
                  </a:lnTo>
                  <a:lnTo>
                    <a:pt x="7" y="385"/>
                  </a:lnTo>
                  <a:lnTo>
                    <a:pt x="26" y="379"/>
                  </a:lnTo>
                  <a:lnTo>
                    <a:pt x="63" y="370"/>
                  </a:lnTo>
                  <a:lnTo>
                    <a:pt x="87" y="343"/>
                  </a:lnTo>
                  <a:lnTo>
                    <a:pt x="118" y="259"/>
                  </a:lnTo>
                  <a:lnTo>
                    <a:pt x="135" y="223"/>
                  </a:lnTo>
                  <a:lnTo>
                    <a:pt x="157" y="192"/>
                  </a:lnTo>
                  <a:lnTo>
                    <a:pt x="185" y="166"/>
                  </a:lnTo>
                  <a:lnTo>
                    <a:pt x="217" y="138"/>
                  </a:lnTo>
                  <a:lnTo>
                    <a:pt x="223" y="95"/>
                  </a:lnTo>
                  <a:lnTo>
                    <a:pt x="209" y="73"/>
                  </a:lnTo>
                  <a:lnTo>
                    <a:pt x="190" y="55"/>
                  </a:lnTo>
                  <a:lnTo>
                    <a:pt x="155" y="46"/>
                  </a:lnTo>
                  <a:lnTo>
                    <a:pt x="121" y="58"/>
                  </a:lnTo>
                  <a:lnTo>
                    <a:pt x="55" y="111"/>
                  </a:lnTo>
                  <a:lnTo>
                    <a:pt x="37" y="117"/>
                  </a:lnTo>
                  <a:lnTo>
                    <a:pt x="21" y="108"/>
                  </a:lnTo>
                  <a:lnTo>
                    <a:pt x="24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52" name="Freeform 127"/>
            <p:cNvSpPr>
              <a:spLocks/>
            </p:cNvSpPr>
            <p:nvPr/>
          </p:nvSpPr>
          <p:spPr bwMode="auto">
            <a:xfrm>
              <a:off x="4700" y="1876"/>
              <a:ext cx="29" cy="179"/>
            </a:xfrm>
            <a:custGeom>
              <a:avLst/>
              <a:gdLst>
                <a:gd name="T0" fmla="*/ 7 w 117"/>
                <a:gd name="T1" fmla="*/ 2 h 714"/>
                <a:gd name="T2" fmla="*/ 7 w 117"/>
                <a:gd name="T3" fmla="*/ 14 h 714"/>
                <a:gd name="T4" fmla="*/ 5 w 117"/>
                <a:gd name="T5" fmla="*/ 26 h 714"/>
                <a:gd name="T6" fmla="*/ 4 w 117"/>
                <a:gd name="T7" fmla="*/ 30 h 714"/>
                <a:gd name="T8" fmla="*/ 3 w 117"/>
                <a:gd name="T9" fmla="*/ 33 h 714"/>
                <a:gd name="T10" fmla="*/ 3 w 117"/>
                <a:gd name="T11" fmla="*/ 38 h 714"/>
                <a:gd name="T12" fmla="*/ 3 w 117"/>
                <a:gd name="T13" fmla="*/ 43 h 714"/>
                <a:gd name="T14" fmla="*/ 3 w 117"/>
                <a:gd name="T15" fmla="*/ 44 h 714"/>
                <a:gd name="T16" fmla="*/ 2 w 117"/>
                <a:gd name="T17" fmla="*/ 45 h 714"/>
                <a:gd name="T18" fmla="*/ 0 w 117"/>
                <a:gd name="T19" fmla="*/ 43 h 714"/>
                <a:gd name="T20" fmla="*/ 0 w 117"/>
                <a:gd name="T21" fmla="*/ 33 h 714"/>
                <a:gd name="T22" fmla="*/ 1 w 117"/>
                <a:gd name="T23" fmla="*/ 29 h 714"/>
                <a:gd name="T24" fmla="*/ 2 w 117"/>
                <a:gd name="T25" fmla="*/ 26 h 714"/>
                <a:gd name="T26" fmla="*/ 4 w 117"/>
                <a:gd name="T27" fmla="*/ 2 h 714"/>
                <a:gd name="T28" fmla="*/ 5 w 117"/>
                <a:gd name="T29" fmla="*/ 1 h 714"/>
                <a:gd name="T30" fmla="*/ 6 w 117"/>
                <a:gd name="T31" fmla="*/ 0 h 714"/>
                <a:gd name="T32" fmla="*/ 7 w 117"/>
                <a:gd name="T33" fmla="*/ 2 h 714"/>
                <a:gd name="T34" fmla="*/ 7 w 117"/>
                <a:gd name="T35" fmla="*/ 2 h 714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17"/>
                <a:gd name="T55" fmla="*/ 0 h 714"/>
                <a:gd name="T56" fmla="*/ 117 w 117"/>
                <a:gd name="T57" fmla="*/ 714 h 714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17" h="714">
                  <a:moveTo>
                    <a:pt x="117" y="24"/>
                  </a:moveTo>
                  <a:lnTo>
                    <a:pt x="112" y="219"/>
                  </a:lnTo>
                  <a:lnTo>
                    <a:pt x="89" y="414"/>
                  </a:lnTo>
                  <a:lnTo>
                    <a:pt x="69" y="471"/>
                  </a:lnTo>
                  <a:lnTo>
                    <a:pt x="48" y="529"/>
                  </a:lnTo>
                  <a:lnTo>
                    <a:pt x="44" y="608"/>
                  </a:lnTo>
                  <a:lnTo>
                    <a:pt x="52" y="688"/>
                  </a:lnTo>
                  <a:lnTo>
                    <a:pt x="45" y="707"/>
                  </a:lnTo>
                  <a:lnTo>
                    <a:pt x="30" y="714"/>
                  </a:lnTo>
                  <a:lnTo>
                    <a:pt x="4" y="692"/>
                  </a:lnTo>
                  <a:lnTo>
                    <a:pt x="0" y="521"/>
                  </a:lnTo>
                  <a:lnTo>
                    <a:pt x="20" y="465"/>
                  </a:lnTo>
                  <a:lnTo>
                    <a:pt x="41" y="407"/>
                  </a:lnTo>
                  <a:lnTo>
                    <a:pt x="69" y="24"/>
                  </a:lnTo>
                  <a:lnTo>
                    <a:pt x="77" y="7"/>
                  </a:lnTo>
                  <a:lnTo>
                    <a:pt x="93" y="0"/>
                  </a:lnTo>
                  <a:lnTo>
                    <a:pt x="117" y="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53" name="Freeform 128"/>
            <p:cNvSpPr>
              <a:spLocks/>
            </p:cNvSpPr>
            <p:nvPr/>
          </p:nvSpPr>
          <p:spPr bwMode="auto">
            <a:xfrm>
              <a:off x="4569" y="1870"/>
              <a:ext cx="103" cy="159"/>
            </a:xfrm>
            <a:custGeom>
              <a:avLst/>
              <a:gdLst>
                <a:gd name="T0" fmla="*/ 3 w 411"/>
                <a:gd name="T1" fmla="*/ 1 h 635"/>
                <a:gd name="T2" fmla="*/ 3 w 411"/>
                <a:gd name="T3" fmla="*/ 6 h 635"/>
                <a:gd name="T4" fmla="*/ 3 w 411"/>
                <a:gd name="T5" fmla="*/ 11 h 635"/>
                <a:gd name="T6" fmla="*/ 4 w 411"/>
                <a:gd name="T7" fmla="*/ 15 h 635"/>
                <a:gd name="T8" fmla="*/ 5 w 411"/>
                <a:gd name="T9" fmla="*/ 18 h 635"/>
                <a:gd name="T10" fmla="*/ 7 w 411"/>
                <a:gd name="T11" fmla="*/ 25 h 635"/>
                <a:gd name="T12" fmla="*/ 8 w 411"/>
                <a:gd name="T13" fmla="*/ 32 h 635"/>
                <a:gd name="T14" fmla="*/ 10 w 411"/>
                <a:gd name="T15" fmla="*/ 34 h 635"/>
                <a:gd name="T16" fmla="*/ 11 w 411"/>
                <a:gd name="T17" fmla="*/ 35 h 635"/>
                <a:gd name="T18" fmla="*/ 13 w 411"/>
                <a:gd name="T19" fmla="*/ 36 h 635"/>
                <a:gd name="T20" fmla="*/ 15 w 411"/>
                <a:gd name="T21" fmla="*/ 37 h 635"/>
                <a:gd name="T22" fmla="*/ 24 w 411"/>
                <a:gd name="T23" fmla="*/ 36 h 635"/>
                <a:gd name="T24" fmla="*/ 26 w 411"/>
                <a:gd name="T25" fmla="*/ 38 h 635"/>
                <a:gd name="T26" fmla="*/ 26 w 411"/>
                <a:gd name="T27" fmla="*/ 39 h 635"/>
                <a:gd name="T28" fmla="*/ 25 w 411"/>
                <a:gd name="T29" fmla="*/ 39 h 635"/>
                <a:gd name="T30" fmla="*/ 19 w 411"/>
                <a:gd name="T31" fmla="*/ 40 h 635"/>
                <a:gd name="T32" fmla="*/ 14 w 411"/>
                <a:gd name="T33" fmla="*/ 39 h 635"/>
                <a:gd name="T34" fmla="*/ 10 w 411"/>
                <a:gd name="T35" fmla="*/ 38 h 635"/>
                <a:gd name="T36" fmla="*/ 6 w 411"/>
                <a:gd name="T37" fmla="*/ 34 h 635"/>
                <a:gd name="T38" fmla="*/ 4 w 411"/>
                <a:gd name="T39" fmla="*/ 30 h 635"/>
                <a:gd name="T40" fmla="*/ 4 w 411"/>
                <a:gd name="T41" fmla="*/ 28 h 635"/>
                <a:gd name="T42" fmla="*/ 4 w 411"/>
                <a:gd name="T43" fmla="*/ 25 h 635"/>
                <a:gd name="T44" fmla="*/ 3 w 411"/>
                <a:gd name="T45" fmla="*/ 22 h 635"/>
                <a:gd name="T46" fmla="*/ 2 w 411"/>
                <a:gd name="T47" fmla="*/ 18 h 635"/>
                <a:gd name="T48" fmla="*/ 0 w 411"/>
                <a:gd name="T49" fmla="*/ 11 h 635"/>
                <a:gd name="T50" fmla="*/ 0 w 411"/>
                <a:gd name="T51" fmla="*/ 2 h 635"/>
                <a:gd name="T52" fmla="*/ 0 w 411"/>
                <a:gd name="T53" fmla="*/ 1 h 635"/>
                <a:gd name="T54" fmla="*/ 1 w 411"/>
                <a:gd name="T55" fmla="*/ 0 h 635"/>
                <a:gd name="T56" fmla="*/ 3 w 411"/>
                <a:gd name="T57" fmla="*/ 1 h 635"/>
                <a:gd name="T58" fmla="*/ 3 w 411"/>
                <a:gd name="T59" fmla="*/ 1 h 635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411"/>
                <a:gd name="T91" fmla="*/ 0 h 635"/>
                <a:gd name="T92" fmla="*/ 411 w 411"/>
                <a:gd name="T93" fmla="*/ 635 h 635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411" h="635">
                  <a:moveTo>
                    <a:pt x="46" y="17"/>
                  </a:moveTo>
                  <a:lnTo>
                    <a:pt x="53" y="95"/>
                  </a:lnTo>
                  <a:lnTo>
                    <a:pt x="50" y="177"/>
                  </a:lnTo>
                  <a:lnTo>
                    <a:pt x="62" y="236"/>
                  </a:lnTo>
                  <a:lnTo>
                    <a:pt x="79" y="287"/>
                  </a:lnTo>
                  <a:lnTo>
                    <a:pt x="112" y="398"/>
                  </a:lnTo>
                  <a:lnTo>
                    <a:pt x="122" y="516"/>
                  </a:lnTo>
                  <a:lnTo>
                    <a:pt x="150" y="542"/>
                  </a:lnTo>
                  <a:lnTo>
                    <a:pt x="179" y="561"/>
                  </a:lnTo>
                  <a:lnTo>
                    <a:pt x="208" y="574"/>
                  </a:lnTo>
                  <a:lnTo>
                    <a:pt x="241" y="582"/>
                  </a:lnTo>
                  <a:lnTo>
                    <a:pt x="383" y="578"/>
                  </a:lnTo>
                  <a:lnTo>
                    <a:pt x="411" y="598"/>
                  </a:lnTo>
                  <a:lnTo>
                    <a:pt x="408" y="616"/>
                  </a:lnTo>
                  <a:lnTo>
                    <a:pt x="391" y="626"/>
                  </a:lnTo>
                  <a:lnTo>
                    <a:pt x="304" y="635"/>
                  </a:lnTo>
                  <a:lnTo>
                    <a:pt x="224" y="629"/>
                  </a:lnTo>
                  <a:lnTo>
                    <a:pt x="152" y="602"/>
                  </a:lnTo>
                  <a:lnTo>
                    <a:pt x="87" y="549"/>
                  </a:lnTo>
                  <a:lnTo>
                    <a:pt x="63" y="482"/>
                  </a:lnTo>
                  <a:lnTo>
                    <a:pt x="64" y="445"/>
                  </a:lnTo>
                  <a:lnTo>
                    <a:pt x="63" y="404"/>
                  </a:lnTo>
                  <a:lnTo>
                    <a:pt x="50" y="344"/>
                  </a:lnTo>
                  <a:lnTo>
                    <a:pt x="31" y="293"/>
                  </a:lnTo>
                  <a:lnTo>
                    <a:pt x="2" y="181"/>
                  </a:lnTo>
                  <a:lnTo>
                    <a:pt x="0" y="31"/>
                  </a:lnTo>
                  <a:lnTo>
                    <a:pt x="1" y="12"/>
                  </a:lnTo>
                  <a:lnTo>
                    <a:pt x="15" y="0"/>
                  </a:lnTo>
                  <a:lnTo>
                    <a:pt x="46" y="1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54" name="Freeform 129"/>
            <p:cNvSpPr>
              <a:spLocks/>
            </p:cNvSpPr>
            <p:nvPr/>
          </p:nvSpPr>
          <p:spPr bwMode="auto">
            <a:xfrm>
              <a:off x="4640" y="2021"/>
              <a:ext cx="13" cy="38"/>
            </a:xfrm>
            <a:custGeom>
              <a:avLst/>
              <a:gdLst>
                <a:gd name="T0" fmla="*/ 3 w 52"/>
                <a:gd name="T1" fmla="*/ 2 h 151"/>
                <a:gd name="T2" fmla="*/ 3 w 52"/>
                <a:gd name="T3" fmla="*/ 8 h 151"/>
                <a:gd name="T4" fmla="*/ 3 w 52"/>
                <a:gd name="T5" fmla="*/ 9 h 151"/>
                <a:gd name="T6" fmla="*/ 2 w 52"/>
                <a:gd name="T7" fmla="*/ 10 h 151"/>
                <a:gd name="T8" fmla="*/ 0 w 52"/>
                <a:gd name="T9" fmla="*/ 8 h 151"/>
                <a:gd name="T10" fmla="*/ 0 w 52"/>
                <a:gd name="T11" fmla="*/ 2 h 151"/>
                <a:gd name="T12" fmla="*/ 1 w 52"/>
                <a:gd name="T13" fmla="*/ 1 h 151"/>
                <a:gd name="T14" fmla="*/ 2 w 52"/>
                <a:gd name="T15" fmla="*/ 0 h 151"/>
                <a:gd name="T16" fmla="*/ 3 w 52"/>
                <a:gd name="T17" fmla="*/ 2 h 151"/>
                <a:gd name="T18" fmla="*/ 3 w 52"/>
                <a:gd name="T19" fmla="*/ 2 h 1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2"/>
                <a:gd name="T31" fmla="*/ 0 h 151"/>
                <a:gd name="T32" fmla="*/ 52 w 52"/>
                <a:gd name="T33" fmla="*/ 151 h 15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2" h="151">
                  <a:moveTo>
                    <a:pt x="52" y="26"/>
                  </a:moveTo>
                  <a:lnTo>
                    <a:pt x="48" y="125"/>
                  </a:lnTo>
                  <a:lnTo>
                    <a:pt x="42" y="144"/>
                  </a:lnTo>
                  <a:lnTo>
                    <a:pt x="26" y="151"/>
                  </a:lnTo>
                  <a:lnTo>
                    <a:pt x="0" y="128"/>
                  </a:lnTo>
                  <a:lnTo>
                    <a:pt x="4" y="26"/>
                  </a:lnTo>
                  <a:lnTo>
                    <a:pt x="12" y="7"/>
                  </a:lnTo>
                  <a:lnTo>
                    <a:pt x="28" y="0"/>
                  </a:lnTo>
                  <a:lnTo>
                    <a:pt x="52" y="2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55" name="Freeform 130"/>
            <p:cNvSpPr>
              <a:spLocks/>
            </p:cNvSpPr>
            <p:nvPr/>
          </p:nvSpPr>
          <p:spPr bwMode="auto">
            <a:xfrm>
              <a:off x="4640" y="2047"/>
              <a:ext cx="75" cy="39"/>
            </a:xfrm>
            <a:custGeom>
              <a:avLst/>
              <a:gdLst>
                <a:gd name="T0" fmla="*/ 3 w 296"/>
                <a:gd name="T1" fmla="*/ 2 h 154"/>
                <a:gd name="T2" fmla="*/ 4 w 296"/>
                <a:gd name="T3" fmla="*/ 5 h 154"/>
                <a:gd name="T4" fmla="*/ 5 w 296"/>
                <a:gd name="T5" fmla="*/ 7 h 154"/>
                <a:gd name="T6" fmla="*/ 7 w 296"/>
                <a:gd name="T7" fmla="*/ 6 h 154"/>
                <a:gd name="T8" fmla="*/ 8 w 296"/>
                <a:gd name="T9" fmla="*/ 5 h 154"/>
                <a:gd name="T10" fmla="*/ 17 w 296"/>
                <a:gd name="T11" fmla="*/ 0 h 154"/>
                <a:gd name="T12" fmla="*/ 18 w 296"/>
                <a:gd name="T13" fmla="*/ 0 h 154"/>
                <a:gd name="T14" fmla="*/ 19 w 296"/>
                <a:gd name="T15" fmla="*/ 1 h 154"/>
                <a:gd name="T16" fmla="*/ 19 w 296"/>
                <a:gd name="T17" fmla="*/ 2 h 154"/>
                <a:gd name="T18" fmla="*/ 18 w 296"/>
                <a:gd name="T19" fmla="*/ 3 h 154"/>
                <a:gd name="T20" fmla="*/ 9 w 296"/>
                <a:gd name="T21" fmla="*/ 7 h 154"/>
                <a:gd name="T22" fmla="*/ 6 w 296"/>
                <a:gd name="T23" fmla="*/ 9 h 154"/>
                <a:gd name="T24" fmla="*/ 5 w 296"/>
                <a:gd name="T25" fmla="*/ 10 h 154"/>
                <a:gd name="T26" fmla="*/ 4 w 296"/>
                <a:gd name="T27" fmla="*/ 10 h 154"/>
                <a:gd name="T28" fmla="*/ 1 w 296"/>
                <a:gd name="T29" fmla="*/ 7 h 154"/>
                <a:gd name="T30" fmla="*/ 0 w 296"/>
                <a:gd name="T31" fmla="*/ 3 h 154"/>
                <a:gd name="T32" fmla="*/ 0 w 296"/>
                <a:gd name="T33" fmla="*/ 2 h 154"/>
                <a:gd name="T34" fmla="*/ 1 w 296"/>
                <a:gd name="T35" fmla="*/ 1 h 154"/>
                <a:gd name="T36" fmla="*/ 3 w 296"/>
                <a:gd name="T37" fmla="*/ 2 h 154"/>
                <a:gd name="T38" fmla="*/ 3 w 296"/>
                <a:gd name="T39" fmla="*/ 2 h 15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96"/>
                <a:gd name="T61" fmla="*/ 0 h 154"/>
                <a:gd name="T62" fmla="*/ 296 w 296"/>
                <a:gd name="T63" fmla="*/ 154 h 15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96" h="154">
                  <a:moveTo>
                    <a:pt x="45" y="22"/>
                  </a:moveTo>
                  <a:lnTo>
                    <a:pt x="58" y="71"/>
                  </a:lnTo>
                  <a:lnTo>
                    <a:pt x="84" y="109"/>
                  </a:lnTo>
                  <a:lnTo>
                    <a:pt x="102" y="96"/>
                  </a:lnTo>
                  <a:lnTo>
                    <a:pt x="121" y="70"/>
                  </a:lnTo>
                  <a:lnTo>
                    <a:pt x="261" y="1"/>
                  </a:lnTo>
                  <a:lnTo>
                    <a:pt x="281" y="0"/>
                  </a:lnTo>
                  <a:lnTo>
                    <a:pt x="294" y="11"/>
                  </a:lnTo>
                  <a:lnTo>
                    <a:pt x="296" y="29"/>
                  </a:lnTo>
                  <a:lnTo>
                    <a:pt x="283" y="44"/>
                  </a:lnTo>
                  <a:lnTo>
                    <a:pt x="143" y="112"/>
                  </a:lnTo>
                  <a:lnTo>
                    <a:pt x="99" y="144"/>
                  </a:lnTo>
                  <a:lnTo>
                    <a:pt x="79" y="154"/>
                  </a:lnTo>
                  <a:lnTo>
                    <a:pt x="58" y="150"/>
                  </a:lnTo>
                  <a:lnTo>
                    <a:pt x="21" y="102"/>
                  </a:lnTo>
                  <a:lnTo>
                    <a:pt x="0" y="42"/>
                  </a:lnTo>
                  <a:lnTo>
                    <a:pt x="0" y="22"/>
                  </a:lnTo>
                  <a:lnTo>
                    <a:pt x="12" y="9"/>
                  </a:lnTo>
                  <a:lnTo>
                    <a:pt x="45" y="2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56" name="Freeform 131"/>
            <p:cNvSpPr>
              <a:spLocks/>
            </p:cNvSpPr>
            <p:nvPr/>
          </p:nvSpPr>
          <p:spPr bwMode="auto">
            <a:xfrm>
              <a:off x="4615" y="2053"/>
              <a:ext cx="52" cy="65"/>
            </a:xfrm>
            <a:custGeom>
              <a:avLst/>
              <a:gdLst>
                <a:gd name="T0" fmla="*/ 4 w 209"/>
                <a:gd name="T1" fmla="*/ 3 h 260"/>
                <a:gd name="T2" fmla="*/ 3 w 209"/>
                <a:gd name="T3" fmla="*/ 7 h 260"/>
                <a:gd name="T4" fmla="*/ 4 w 209"/>
                <a:gd name="T5" fmla="*/ 12 h 260"/>
                <a:gd name="T6" fmla="*/ 5 w 209"/>
                <a:gd name="T7" fmla="*/ 10 h 260"/>
                <a:gd name="T8" fmla="*/ 7 w 209"/>
                <a:gd name="T9" fmla="*/ 9 h 260"/>
                <a:gd name="T10" fmla="*/ 9 w 209"/>
                <a:gd name="T11" fmla="*/ 8 h 260"/>
                <a:gd name="T12" fmla="*/ 11 w 209"/>
                <a:gd name="T13" fmla="*/ 7 h 260"/>
                <a:gd name="T14" fmla="*/ 12 w 209"/>
                <a:gd name="T15" fmla="*/ 7 h 260"/>
                <a:gd name="T16" fmla="*/ 13 w 209"/>
                <a:gd name="T17" fmla="*/ 7 h 260"/>
                <a:gd name="T18" fmla="*/ 13 w 209"/>
                <a:gd name="T19" fmla="*/ 9 h 260"/>
                <a:gd name="T20" fmla="*/ 12 w 209"/>
                <a:gd name="T21" fmla="*/ 9 h 260"/>
                <a:gd name="T22" fmla="*/ 8 w 209"/>
                <a:gd name="T23" fmla="*/ 12 h 260"/>
                <a:gd name="T24" fmla="*/ 6 w 209"/>
                <a:gd name="T25" fmla="*/ 14 h 260"/>
                <a:gd name="T26" fmla="*/ 4 w 209"/>
                <a:gd name="T27" fmla="*/ 16 h 260"/>
                <a:gd name="T28" fmla="*/ 2 w 209"/>
                <a:gd name="T29" fmla="*/ 16 h 260"/>
                <a:gd name="T30" fmla="*/ 1 w 209"/>
                <a:gd name="T31" fmla="*/ 15 h 260"/>
                <a:gd name="T32" fmla="*/ 0 w 209"/>
                <a:gd name="T33" fmla="*/ 8 h 260"/>
                <a:gd name="T34" fmla="*/ 0 w 209"/>
                <a:gd name="T35" fmla="*/ 4 h 260"/>
                <a:gd name="T36" fmla="*/ 2 w 209"/>
                <a:gd name="T37" fmla="*/ 1 h 260"/>
                <a:gd name="T38" fmla="*/ 3 w 209"/>
                <a:gd name="T39" fmla="*/ 0 h 260"/>
                <a:gd name="T40" fmla="*/ 4 w 209"/>
                <a:gd name="T41" fmla="*/ 0 h 260"/>
                <a:gd name="T42" fmla="*/ 4 w 209"/>
                <a:gd name="T43" fmla="*/ 3 h 260"/>
                <a:gd name="T44" fmla="*/ 4 w 209"/>
                <a:gd name="T45" fmla="*/ 3 h 26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209"/>
                <a:gd name="T70" fmla="*/ 0 h 260"/>
                <a:gd name="T71" fmla="*/ 209 w 209"/>
                <a:gd name="T72" fmla="*/ 260 h 260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209" h="260">
                  <a:moveTo>
                    <a:pt x="71" y="39"/>
                  </a:moveTo>
                  <a:lnTo>
                    <a:pt x="48" y="112"/>
                  </a:lnTo>
                  <a:lnTo>
                    <a:pt x="61" y="188"/>
                  </a:lnTo>
                  <a:lnTo>
                    <a:pt x="86" y="163"/>
                  </a:lnTo>
                  <a:lnTo>
                    <a:pt x="111" y="140"/>
                  </a:lnTo>
                  <a:lnTo>
                    <a:pt x="140" y="120"/>
                  </a:lnTo>
                  <a:lnTo>
                    <a:pt x="177" y="103"/>
                  </a:lnTo>
                  <a:lnTo>
                    <a:pt x="197" y="105"/>
                  </a:lnTo>
                  <a:lnTo>
                    <a:pt x="209" y="118"/>
                  </a:lnTo>
                  <a:lnTo>
                    <a:pt x="209" y="136"/>
                  </a:lnTo>
                  <a:lnTo>
                    <a:pt x="193" y="149"/>
                  </a:lnTo>
                  <a:lnTo>
                    <a:pt x="124" y="193"/>
                  </a:lnTo>
                  <a:lnTo>
                    <a:pt x="95" y="221"/>
                  </a:lnTo>
                  <a:lnTo>
                    <a:pt x="63" y="252"/>
                  </a:lnTo>
                  <a:lnTo>
                    <a:pt x="39" y="260"/>
                  </a:lnTo>
                  <a:lnTo>
                    <a:pt x="23" y="240"/>
                  </a:lnTo>
                  <a:lnTo>
                    <a:pt x="0" y="121"/>
                  </a:lnTo>
                  <a:lnTo>
                    <a:pt x="5" y="67"/>
                  </a:lnTo>
                  <a:lnTo>
                    <a:pt x="31" y="11"/>
                  </a:lnTo>
                  <a:lnTo>
                    <a:pt x="47" y="0"/>
                  </a:lnTo>
                  <a:lnTo>
                    <a:pt x="65" y="5"/>
                  </a:lnTo>
                  <a:lnTo>
                    <a:pt x="71" y="3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57" name="Freeform 132"/>
            <p:cNvSpPr>
              <a:spLocks/>
            </p:cNvSpPr>
            <p:nvPr/>
          </p:nvSpPr>
          <p:spPr bwMode="auto">
            <a:xfrm>
              <a:off x="4657" y="2071"/>
              <a:ext cx="79" cy="49"/>
            </a:xfrm>
            <a:custGeom>
              <a:avLst/>
              <a:gdLst>
                <a:gd name="T0" fmla="*/ 2 w 313"/>
                <a:gd name="T1" fmla="*/ 2 h 197"/>
                <a:gd name="T2" fmla="*/ 7 w 313"/>
                <a:gd name="T3" fmla="*/ 5 h 197"/>
                <a:gd name="T4" fmla="*/ 11 w 313"/>
                <a:gd name="T5" fmla="*/ 8 h 197"/>
                <a:gd name="T6" fmla="*/ 14 w 313"/>
                <a:gd name="T7" fmla="*/ 4 h 197"/>
                <a:gd name="T8" fmla="*/ 16 w 313"/>
                <a:gd name="T9" fmla="*/ 2 h 197"/>
                <a:gd name="T10" fmla="*/ 18 w 313"/>
                <a:gd name="T11" fmla="*/ 0 h 197"/>
                <a:gd name="T12" fmla="*/ 19 w 313"/>
                <a:gd name="T13" fmla="*/ 0 h 197"/>
                <a:gd name="T14" fmla="*/ 20 w 313"/>
                <a:gd name="T15" fmla="*/ 0 h 197"/>
                <a:gd name="T16" fmla="*/ 20 w 313"/>
                <a:gd name="T17" fmla="*/ 3 h 197"/>
                <a:gd name="T18" fmla="*/ 16 w 313"/>
                <a:gd name="T19" fmla="*/ 7 h 197"/>
                <a:gd name="T20" fmla="*/ 13 w 313"/>
                <a:gd name="T21" fmla="*/ 11 h 197"/>
                <a:gd name="T22" fmla="*/ 12 w 313"/>
                <a:gd name="T23" fmla="*/ 12 h 197"/>
                <a:gd name="T24" fmla="*/ 10 w 313"/>
                <a:gd name="T25" fmla="*/ 12 h 197"/>
                <a:gd name="T26" fmla="*/ 8 w 313"/>
                <a:gd name="T27" fmla="*/ 10 h 197"/>
                <a:gd name="T28" fmla="*/ 6 w 313"/>
                <a:gd name="T29" fmla="*/ 8 h 197"/>
                <a:gd name="T30" fmla="*/ 1 w 313"/>
                <a:gd name="T31" fmla="*/ 5 h 197"/>
                <a:gd name="T32" fmla="*/ 0 w 313"/>
                <a:gd name="T33" fmla="*/ 3 h 197"/>
                <a:gd name="T34" fmla="*/ 1 w 313"/>
                <a:gd name="T35" fmla="*/ 2 h 197"/>
                <a:gd name="T36" fmla="*/ 2 w 313"/>
                <a:gd name="T37" fmla="*/ 2 h 197"/>
                <a:gd name="T38" fmla="*/ 2 w 313"/>
                <a:gd name="T39" fmla="*/ 2 h 19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13"/>
                <a:gd name="T61" fmla="*/ 0 h 197"/>
                <a:gd name="T62" fmla="*/ 313 w 313"/>
                <a:gd name="T63" fmla="*/ 197 h 197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13" h="197">
                  <a:moveTo>
                    <a:pt x="34" y="37"/>
                  </a:moveTo>
                  <a:lnTo>
                    <a:pt x="107" y="85"/>
                  </a:lnTo>
                  <a:lnTo>
                    <a:pt x="175" y="134"/>
                  </a:lnTo>
                  <a:lnTo>
                    <a:pt x="221" y="67"/>
                  </a:lnTo>
                  <a:lnTo>
                    <a:pt x="246" y="37"/>
                  </a:lnTo>
                  <a:lnTo>
                    <a:pt x="279" y="7"/>
                  </a:lnTo>
                  <a:lnTo>
                    <a:pt x="296" y="0"/>
                  </a:lnTo>
                  <a:lnTo>
                    <a:pt x="313" y="8"/>
                  </a:lnTo>
                  <a:lnTo>
                    <a:pt x="310" y="43"/>
                  </a:lnTo>
                  <a:lnTo>
                    <a:pt x="251" y="109"/>
                  </a:lnTo>
                  <a:lnTo>
                    <a:pt x="200" y="185"/>
                  </a:lnTo>
                  <a:lnTo>
                    <a:pt x="183" y="197"/>
                  </a:lnTo>
                  <a:lnTo>
                    <a:pt x="162" y="188"/>
                  </a:lnTo>
                  <a:lnTo>
                    <a:pt x="123" y="156"/>
                  </a:lnTo>
                  <a:lnTo>
                    <a:pt x="87" y="129"/>
                  </a:lnTo>
                  <a:lnTo>
                    <a:pt x="6" y="77"/>
                  </a:lnTo>
                  <a:lnTo>
                    <a:pt x="0" y="43"/>
                  </a:lnTo>
                  <a:lnTo>
                    <a:pt x="15" y="33"/>
                  </a:lnTo>
                  <a:lnTo>
                    <a:pt x="34" y="3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58" name="Freeform 133"/>
            <p:cNvSpPr>
              <a:spLocks/>
            </p:cNvSpPr>
            <p:nvPr/>
          </p:nvSpPr>
          <p:spPr bwMode="auto">
            <a:xfrm>
              <a:off x="4635" y="2093"/>
              <a:ext cx="55" cy="47"/>
            </a:xfrm>
            <a:custGeom>
              <a:avLst/>
              <a:gdLst>
                <a:gd name="T0" fmla="*/ 2 w 222"/>
                <a:gd name="T1" fmla="*/ 2 h 187"/>
                <a:gd name="T2" fmla="*/ 3 w 222"/>
                <a:gd name="T3" fmla="*/ 6 h 187"/>
                <a:gd name="T4" fmla="*/ 4 w 222"/>
                <a:gd name="T5" fmla="*/ 9 h 187"/>
                <a:gd name="T6" fmla="*/ 8 w 222"/>
                <a:gd name="T7" fmla="*/ 9 h 187"/>
                <a:gd name="T8" fmla="*/ 9 w 222"/>
                <a:gd name="T9" fmla="*/ 5 h 187"/>
                <a:gd name="T10" fmla="*/ 10 w 222"/>
                <a:gd name="T11" fmla="*/ 1 h 187"/>
                <a:gd name="T12" fmla="*/ 11 w 222"/>
                <a:gd name="T13" fmla="*/ 0 h 187"/>
                <a:gd name="T14" fmla="*/ 12 w 222"/>
                <a:gd name="T15" fmla="*/ 0 h 187"/>
                <a:gd name="T16" fmla="*/ 14 w 222"/>
                <a:gd name="T17" fmla="*/ 2 h 187"/>
                <a:gd name="T18" fmla="*/ 13 w 222"/>
                <a:gd name="T19" fmla="*/ 4 h 187"/>
                <a:gd name="T20" fmla="*/ 12 w 222"/>
                <a:gd name="T21" fmla="*/ 6 h 187"/>
                <a:gd name="T22" fmla="*/ 10 w 222"/>
                <a:gd name="T23" fmla="*/ 11 h 187"/>
                <a:gd name="T24" fmla="*/ 10 w 222"/>
                <a:gd name="T25" fmla="*/ 12 h 187"/>
                <a:gd name="T26" fmla="*/ 9 w 222"/>
                <a:gd name="T27" fmla="*/ 12 h 187"/>
                <a:gd name="T28" fmla="*/ 3 w 222"/>
                <a:gd name="T29" fmla="*/ 12 h 187"/>
                <a:gd name="T30" fmla="*/ 2 w 222"/>
                <a:gd name="T31" fmla="*/ 10 h 187"/>
                <a:gd name="T32" fmla="*/ 1 w 222"/>
                <a:gd name="T33" fmla="*/ 6 h 187"/>
                <a:gd name="T34" fmla="*/ 0 w 222"/>
                <a:gd name="T35" fmla="*/ 3 h 187"/>
                <a:gd name="T36" fmla="*/ 0 w 222"/>
                <a:gd name="T37" fmla="*/ 1 h 187"/>
                <a:gd name="T38" fmla="*/ 1 w 222"/>
                <a:gd name="T39" fmla="*/ 1 h 187"/>
                <a:gd name="T40" fmla="*/ 2 w 222"/>
                <a:gd name="T41" fmla="*/ 2 h 187"/>
                <a:gd name="T42" fmla="*/ 2 w 222"/>
                <a:gd name="T43" fmla="*/ 2 h 187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22"/>
                <a:gd name="T67" fmla="*/ 0 h 187"/>
                <a:gd name="T68" fmla="*/ 222 w 222"/>
                <a:gd name="T69" fmla="*/ 187 h 187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22" h="187">
                  <a:moveTo>
                    <a:pt x="40" y="33"/>
                  </a:moveTo>
                  <a:lnTo>
                    <a:pt x="54" y="86"/>
                  </a:lnTo>
                  <a:lnTo>
                    <a:pt x="73" y="134"/>
                  </a:lnTo>
                  <a:lnTo>
                    <a:pt x="127" y="134"/>
                  </a:lnTo>
                  <a:lnTo>
                    <a:pt x="146" y="78"/>
                  </a:lnTo>
                  <a:lnTo>
                    <a:pt x="164" y="20"/>
                  </a:lnTo>
                  <a:lnTo>
                    <a:pt x="177" y="4"/>
                  </a:lnTo>
                  <a:lnTo>
                    <a:pt x="197" y="0"/>
                  </a:lnTo>
                  <a:lnTo>
                    <a:pt x="222" y="29"/>
                  </a:lnTo>
                  <a:lnTo>
                    <a:pt x="211" y="64"/>
                  </a:lnTo>
                  <a:lnTo>
                    <a:pt x="194" y="97"/>
                  </a:lnTo>
                  <a:lnTo>
                    <a:pt x="171" y="167"/>
                  </a:lnTo>
                  <a:lnTo>
                    <a:pt x="161" y="185"/>
                  </a:lnTo>
                  <a:lnTo>
                    <a:pt x="140" y="187"/>
                  </a:lnTo>
                  <a:lnTo>
                    <a:pt x="55" y="184"/>
                  </a:lnTo>
                  <a:lnTo>
                    <a:pt x="29" y="163"/>
                  </a:lnTo>
                  <a:lnTo>
                    <a:pt x="14" y="101"/>
                  </a:lnTo>
                  <a:lnTo>
                    <a:pt x="0" y="40"/>
                  </a:lnTo>
                  <a:lnTo>
                    <a:pt x="5" y="21"/>
                  </a:lnTo>
                  <a:lnTo>
                    <a:pt x="19" y="13"/>
                  </a:lnTo>
                  <a:lnTo>
                    <a:pt x="40" y="3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59" name="Freeform 134"/>
            <p:cNvSpPr>
              <a:spLocks/>
            </p:cNvSpPr>
            <p:nvPr/>
          </p:nvSpPr>
          <p:spPr bwMode="auto">
            <a:xfrm>
              <a:off x="4645" y="2127"/>
              <a:ext cx="14" cy="84"/>
            </a:xfrm>
            <a:custGeom>
              <a:avLst/>
              <a:gdLst>
                <a:gd name="T0" fmla="*/ 3 w 55"/>
                <a:gd name="T1" fmla="*/ 2 h 336"/>
                <a:gd name="T2" fmla="*/ 3 w 55"/>
                <a:gd name="T3" fmla="*/ 11 h 336"/>
                <a:gd name="T4" fmla="*/ 4 w 55"/>
                <a:gd name="T5" fmla="*/ 19 h 336"/>
                <a:gd name="T6" fmla="*/ 3 w 55"/>
                <a:gd name="T7" fmla="*/ 21 h 336"/>
                <a:gd name="T8" fmla="*/ 2 w 55"/>
                <a:gd name="T9" fmla="*/ 21 h 336"/>
                <a:gd name="T10" fmla="*/ 1 w 55"/>
                <a:gd name="T11" fmla="*/ 20 h 336"/>
                <a:gd name="T12" fmla="*/ 0 w 55"/>
                <a:gd name="T13" fmla="*/ 1 h 336"/>
                <a:gd name="T14" fmla="*/ 1 w 55"/>
                <a:gd name="T15" fmla="*/ 0 h 336"/>
                <a:gd name="T16" fmla="*/ 2 w 55"/>
                <a:gd name="T17" fmla="*/ 0 h 336"/>
                <a:gd name="T18" fmla="*/ 3 w 55"/>
                <a:gd name="T19" fmla="*/ 2 h 336"/>
                <a:gd name="T20" fmla="*/ 3 w 55"/>
                <a:gd name="T21" fmla="*/ 2 h 3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5"/>
                <a:gd name="T34" fmla="*/ 0 h 336"/>
                <a:gd name="T35" fmla="*/ 55 w 55"/>
                <a:gd name="T36" fmla="*/ 336 h 3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5" h="336">
                  <a:moveTo>
                    <a:pt x="47" y="28"/>
                  </a:moveTo>
                  <a:lnTo>
                    <a:pt x="41" y="169"/>
                  </a:lnTo>
                  <a:lnTo>
                    <a:pt x="55" y="309"/>
                  </a:lnTo>
                  <a:lnTo>
                    <a:pt x="50" y="328"/>
                  </a:lnTo>
                  <a:lnTo>
                    <a:pt x="34" y="336"/>
                  </a:lnTo>
                  <a:lnTo>
                    <a:pt x="7" y="314"/>
                  </a:lnTo>
                  <a:lnTo>
                    <a:pt x="0" y="22"/>
                  </a:lnTo>
                  <a:lnTo>
                    <a:pt x="10" y="4"/>
                  </a:lnTo>
                  <a:lnTo>
                    <a:pt x="27" y="0"/>
                  </a:lnTo>
                  <a:lnTo>
                    <a:pt x="47" y="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60" name="Freeform 135"/>
            <p:cNvSpPr>
              <a:spLocks/>
            </p:cNvSpPr>
            <p:nvPr/>
          </p:nvSpPr>
          <p:spPr bwMode="auto">
            <a:xfrm>
              <a:off x="4665" y="2128"/>
              <a:ext cx="16" cy="84"/>
            </a:xfrm>
            <a:custGeom>
              <a:avLst/>
              <a:gdLst>
                <a:gd name="T0" fmla="*/ 3 w 66"/>
                <a:gd name="T1" fmla="*/ 2 h 336"/>
                <a:gd name="T2" fmla="*/ 4 w 66"/>
                <a:gd name="T3" fmla="*/ 19 h 336"/>
                <a:gd name="T4" fmla="*/ 4 w 66"/>
                <a:gd name="T5" fmla="*/ 21 h 336"/>
                <a:gd name="T6" fmla="*/ 3 w 66"/>
                <a:gd name="T7" fmla="*/ 21 h 336"/>
                <a:gd name="T8" fmla="*/ 1 w 66"/>
                <a:gd name="T9" fmla="*/ 20 h 336"/>
                <a:gd name="T10" fmla="*/ 0 w 66"/>
                <a:gd name="T11" fmla="*/ 11 h 336"/>
                <a:gd name="T12" fmla="*/ 0 w 66"/>
                <a:gd name="T13" fmla="*/ 2 h 336"/>
                <a:gd name="T14" fmla="*/ 0 w 66"/>
                <a:gd name="T15" fmla="*/ 0 h 336"/>
                <a:gd name="T16" fmla="*/ 1 w 66"/>
                <a:gd name="T17" fmla="*/ 0 h 336"/>
                <a:gd name="T18" fmla="*/ 3 w 66"/>
                <a:gd name="T19" fmla="*/ 2 h 336"/>
                <a:gd name="T20" fmla="*/ 3 w 66"/>
                <a:gd name="T21" fmla="*/ 2 h 3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66"/>
                <a:gd name="T34" fmla="*/ 0 h 336"/>
                <a:gd name="T35" fmla="*/ 66 w 66"/>
                <a:gd name="T36" fmla="*/ 336 h 3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66" h="336">
                  <a:moveTo>
                    <a:pt x="52" y="25"/>
                  </a:moveTo>
                  <a:lnTo>
                    <a:pt x="66" y="305"/>
                  </a:lnTo>
                  <a:lnTo>
                    <a:pt x="63" y="326"/>
                  </a:lnTo>
                  <a:lnTo>
                    <a:pt x="49" y="336"/>
                  </a:lnTo>
                  <a:lnTo>
                    <a:pt x="19" y="318"/>
                  </a:lnTo>
                  <a:lnTo>
                    <a:pt x="0" y="173"/>
                  </a:lnTo>
                  <a:lnTo>
                    <a:pt x="3" y="25"/>
                  </a:lnTo>
                  <a:lnTo>
                    <a:pt x="10" y="6"/>
                  </a:lnTo>
                  <a:lnTo>
                    <a:pt x="26" y="0"/>
                  </a:lnTo>
                  <a:lnTo>
                    <a:pt x="52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61" name="Freeform 136"/>
            <p:cNvSpPr>
              <a:spLocks/>
            </p:cNvSpPr>
            <p:nvPr/>
          </p:nvSpPr>
          <p:spPr bwMode="auto">
            <a:xfrm>
              <a:off x="4497" y="2001"/>
              <a:ext cx="112" cy="72"/>
            </a:xfrm>
            <a:custGeom>
              <a:avLst/>
              <a:gdLst>
                <a:gd name="T0" fmla="*/ 25 w 448"/>
                <a:gd name="T1" fmla="*/ 17 h 291"/>
                <a:gd name="T2" fmla="*/ 23 w 448"/>
                <a:gd name="T3" fmla="*/ 14 h 291"/>
                <a:gd name="T4" fmla="*/ 21 w 448"/>
                <a:gd name="T5" fmla="*/ 12 h 291"/>
                <a:gd name="T6" fmla="*/ 18 w 448"/>
                <a:gd name="T7" fmla="*/ 11 h 291"/>
                <a:gd name="T8" fmla="*/ 15 w 448"/>
                <a:gd name="T9" fmla="*/ 9 h 291"/>
                <a:gd name="T10" fmla="*/ 8 w 448"/>
                <a:gd name="T11" fmla="*/ 6 h 291"/>
                <a:gd name="T12" fmla="*/ 5 w 448"/>
                <a:gd name="T13" fmla="*/ 4 h 291"/>
                <a:gd name="T14" fmla="*/ 1 w 448"/>
                <a:gd name="T15" fmla="*/ 3 h 291"/>
                <a:gd name="T16" fmla="*/ 0 w 448"/>
                <a:gd name="T17" fmla="*/ 1 h 291"/>
                <a:gd name="T18" fmla="*/ 1 w 448"/>
                <a:gd name="T19" fmla="*/ 0 h 291"/>
                <a:gd name="T20" fmla="*/ 2 w 448"/>
                <a:gd name="T21" fmla="*/ 0 h 291"/>
                <a:gd name="T22" fmla="*/ 6 w 448"/>
                <a:gd name="T23" fmla="*/ 1 h 291"/>
                <a:gd name="T24" fmla="*/ 9 w 448"/>
                <a:gd name="T25" fmla="*/ 3 h 291"/>
                <a:gd name="T26" fmla="*/ 12 w 448"/>
                <a:gd name="T27" fmla="*/ 5 h 291"/>
                <a:gd name="T28" fmla="*/ 16 w 448"/>
                <a:gd name="T29" fmla="*/ 7 h 291"/>
                <a:gd name="T30" fmla="*/ 20 w 448"/>
                <a:gd name="T31" fmla="*/ 8 h 291"/>
                <a:gd name="T32" fmla="*/ 23 w 448"/>
                <a:gd name="T33" fmla="*/ 10 h 291"/>
                <a:gd name="T34" fmla="*/ 26 w 448"/>
                <a:gd name="T35" fmla="*/ 12 h 291"/>
                <a:gd name="T36" fmla="*/ 28 w 448"/>
                <a:gd name="T37" fmla="*/ 16 h 291"/>
                <a:gd name="T38" fmla="*/ 28 w 448"/>
                <a:gd name="T39" fmla="*/ 17 h 291"/>
                <a:gd name="T40" fmla="*/ 28 w 448"/>
                <a:gd name="T41" fmla="*/ 17 h 291"/>
                <a:gd name="T42" fmla="*/ 27 w 448"/>
                <a:gd name="T43" fmla="*/ 18 h 291"/>
                <a:gd name="T44" fmla="*/ 25 w 448"/>
                <a:gd name="T45" fmla="*/ 17 h 291"/>
                <a:gd name="T46" fmla="*/ 25 w 448"/>
                <a:gd name="T47" fmla="*/ 17 h 29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448"/>
                <a:gd name="T73" fmla="*/ 0 h 291"/>
                <a:gd name="T74" fmla="*/ 448 w 448"/>
                <a:gd name="T75" fmla="*/ 291 h 291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448" h="291">
                  <a:moveTo>
                    <a:pt x="400" y="277"/>
                  </a:moveTo>
                  <a:lnTo>
                    <a:pt x="371" y="230"/>
                  </a:lnTo>
                  <a:lnTo>
                    <a:pt x="333" y="198"/>
                  </a:lnTo>
                  <a:lnTo>
                    <a:pt x="286" y="176"/>
                  </a:lnTo>
                  <a:lnTo>
                    <a:pt x="233" y="154"/>
                  </a:lnTo>
                  <a:lnTo>
                    <a:pt x="128" y="95"/>
                  </a:lnTo>
                  <a:lnTo>
                    <a:pt x="79" y="69"/>
                  </a:lnTo>
                  <a:lnTo>
                    <a:pt x="19" y="48"/>
                  </a:lnTo>
                  <a:lnTo>
                    <a:pt x="0" y="21"/>
                  </a:lnTo>
                  <a:lnTo>
                    <a:pt x="9" y="5"/>
                  </a:lnTo>
                  <a:lnTo>
                    <a:pt x="29" y="0"/>
                  </a:lnTo>
                  <a:lnTo>
                    <a:pt x="91" y="21"/>
                  </a:lnTo>
                  <a:lnTo>
                    <a:pt x="141" y="48"/>
                  </a:lnTo>
                  <a:lnTo>
                    <a:pt x="192" y="80"/>
                  </a:lnTo>
                  <a:lnTo>
                    <a:pt x="251" y="110"/>
                  </a:lnTo>
                  <a:lnTo>
                    <a:pt x="314" y="135"/>
                  </a:lnTo>
                  <a:lnTo>
                    <a:pt x="367" y="163"/>
                  </a:lnTo>
                  <a:lnTo>
                    <a:pt x="411" y="202"/>
                  </a:lnTo>
                  <a:lnTo>
                    <a:pt x="445" y="259"/>
                  </a:lnTo>
                  <a:lnTo>
                    <a:pt x="448" y="269"/>
                  </a:lnTo>
                  <a:lnTo>
                    <a:pt x="445" y="278"/>
                  </a:lnTo>
                  <a:lnTo>
                    <a:pt x="431" y="291"/>
                  </a:lnTo>
                  <a:lnTo>
                    <a:pt x="400" y="27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62" name="Freeform 137"/>
            <p:cNvSpPr>
              <a:spLocks/>
            </p:cNvSpPr>
            <p:nvPr/>
          </p:nvSpPr>
          <p:spPr bwMode="auto">
            <a:xfrm>
              <a:off x="4435" y="2003"/>
              <a:ext cx="106" cy="130"/>
            </a:xfrm>
            <a:custGeom>
              <a:avLst/>
              <a:gdLst>
                <a:gd name="T0" fmla="*/ 18 w 422"/>
                <a:gd name="T1" fmla="*/ 0 h 523"/>
                <a:gd name="T2" fmla="*/ 20 w 422"/>
                <a:gd name="T3" fmla="*/ 2 h 523"/>
                <a:gd name="T4" fmla="*/ 22 w 422"/>
                <a:gd name="T5" fmla="*/ 4 h 523"/>
                <a:gd name="T6" fmla="*/ 25 w 422"/>
                <a:gd name="T7" fmla="*/ 9 h 523"/>
                <a:gd name="T8" fmla="*/ 27 w 422"/>
                <a:gd name="T9" fmla="*/ 14 h 523"/>
                <a:gd name="T10" fmla="*/ 26 w 422"/>
                <a:gd name="T11" fmla="*/ 20 h 523"/>
                <a:gd name="T12" fmla="*/ 24 w 422"/>
                <a:gd name="T13" fmla="*/ 23 h 523"/>
                <a:gd name="T14" fmla="*/ 23 w 422"/>
                <a:gd name="T15" fmla="*/ 25 h 523"/>
                <a:gd name="T16" fmla="*/ 21 w 422"/>
                <a:gd name="T17" fmla="*/ 26 h 523"/>
                <a:gd name="T18" fmla="*/ 18 w 422"/>
                <a:gd name="T19" fmla="*/ 28 h 523"/>
                <a:gd name="T20" fmla="*/ 14 w 422"/>
                <a:gd name="T21" fmla="*/ 30 h 523"/>
                <a:gd name="T22" fmla="*/ 13 w 422"/>
                <a:gd name="T23" fmla="*/ 31 h 523"/>
                <a:gd name="T24" fmla="*/ 11 w 422"/>
                <a:gd name="T25" fmla="*/ 32 h 523"/>
                <a:gd name="T26" fmla="*/ 8 w 422"/>
                <a:gd name="T27" fmla="*/ 32 h 523"/>
                <a:gd name="T28" fmla="*/ 5 w 422"/>
                <a:gd name="T29" fmla="*/ 32 h 523"/>
                <a:gd name="T30" fmla="*/ 2 w 422"/>
                <a:gd name="T31" fmla="*/ 30 h 523"/>
                <a:gd name="T32" fmla="*/ 1 w 422"/>
                <a:gd name="T33" fmla="*/ 26 h 523"/>
                <a:gd name="T34" fmla="*/ 0 w 422"/>
                <a:gd name="T35" fmla="*/ 22 h 523"/>
                <a:gd name="T36" fmla="*/ 0 w 422"/>
                <a:gd name="T37" fmla="*/ 20 h 523"/>
                <a:gd name="T38" fmla="*/ 0 w 422"/>
                <a:gd name="T39" fmla="*/ 17 h 523"/>
                <a:gd name="T40" fmla="*/ 1 w 422"/>
                <a:gd name="T41" fmla="*/ 12 h 523"/>
                <a:gd name="T42" fmla="*/ 2 w 422"/>
                <a:gd name="T43" fmla="*/ 10 h 523"/>
                <a:gd name="T44" fmla="*/ 3 w 422"/>
                <a:gd name="T45" fmla="*/ 8 h 523"/>
                <a:gd name="T46" fmla="*/ 4 w 422"/>
                <a:gd name="T47" fmla="*/ 6 h 523"/>
                <a:gd name="T48" fmla="*/ 6 w 422"/>
                <a:gd name="T49" fmla="*/ 3 h 523"/>
                <a:gd name="T50" fmla="*/ 7 w 422"/>
                <a:gd name="T51" fmla="*/ 3 h 523"/>
                <a:gd name="T52" fmla="*/ 8 w 422"/>
                <a:gd name="T53" fmla="*/ 3 h 523"/>
                <a:gd name="T54" fmla="*/ 8 w 422"/>
                <a:gd name="T55" fmla="*/ 5 h 523"/>
                <a:gd name="T56" fmla="*/ 6 w 422"/>
                <a:gd name="T57" fmla="*/ 9 h 523"/>
                <a:gd name="T58" fmla="*/ 4 w 422"/>
                <a:gd name="T59" fmla="*/ 13 h 523"/>
                <a:gd name="T60" fmla="*/ 3 w 422"/>
                <a:gd name="T61" fmla="*/ 22 h 523"/>
                <a:gd name="T62" fmla="*/ 3 w 422"/>
                <a:gd name="T63" fmla="*/ 25 h 523"/>
                <a:gd name="T64" fmla="*/ 5 w 422"/>
                <a:gd name="T65" fmla="*/ 28 h 523"/>
                <a:gd name="T66" fmla="*/ 6 w 422"/>
                <a:gd name="T67" fmla="*/ 29 h 523"/>
                <a:gd name="T68" fmla="*/ 8 w 422"/>
                <a:gd name="T69" fmla="*/ 29 h 523"/>
                <a:gd name="T70" fmla="*/ 13 w 422"/>
                <a:gd name="T71" fmla="*/ 28 h 523"/>
                <a:gd name="T72" fmla="*/ 19 w 422"/>
                <a:gd name="T73" fmla="*/ 24 h 523"/>
                <a:gd name="T74" fmla="*/ 22 w 422"/>
                <a:gd name="T75" fmla="*/ 19 h 523"/>
                <a:gd name="T76" fmla="*/ 23 w 422"/>
                <a:gd name="T77" fmla="*/ 14 h 523"/>
                <a:gd name="T78" fmla="*/ 22 w 422"/>
                <a:gd name="T79" fmla="*/ 10 h 523"/>
                <a:gd name="T80" fmla="*/ 21 w 422"/>
                <a:gd name="T81" fmla="*/ 8 h 523"/>
                <a:gd name="T82" fmla="*/ 19 w 422"/>
                <a:gd name="T83" fmla="*/ 6 h 523"/>
                <a:gd name="T84" fmla="*/ 18 w 422"/>
                <a:gd name="T85" fmla="*/ 4 h 523"/>
                <a:gd name="T86" fmla="*/ 16 w 422"/>
                <a:gd name="T87" fmla="*/ 3 h 523"/>
                <a:gd name="T88" fmla="*/ 15 w 422"/>
                <a:gd name="T89" fmla="*/ 0 h 523"/>
                <a:gd name="T90" fmla="*/ 16 w 422"/>
                <a:gd name="T91" fmla="*/ 0 h 523"/>
                <a:gd name="T92" fmla="*/ 18 w 422"/>
                <a:gd name="T93" fmla="*/ 0 h 523"/>
                <a:gd name="T94" fmla="*/ 18 w 422"/>
                <a:gd name="T95" fmla="*/ 0 h 523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422"/>
                <a:gd name="T145" fmla="*/ 0 h 523"/>
                <a:gd name="T146" fmla="*/ 422 w 422"/>
                <a:gd name="T147" fmla="*/ 523 h 523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422" h="523">
                  <a:moveTo>
                    <a:pt x="278" y="4"/>
                  </a:moveTo>
                  <a:lnTo>
                    <a:pt x="317" y="36"/>
                  </a:lnTo>
                  <a:lnTo>
                    <a:pt x="350" y="68"/>
                  </a:lnTo>
                  <a:lnTo>
                    <a:pt x="399" y="144"/>
                  </a:lnTo>
                  <a:lnTo>
                    <a:pt x="422" y="227"/>
                  </a:lnTo>
                  <a:lnTo>
                    <a:pt x="412" y="319"/>
                  </a:lnTo>
                  <a:lnTo>
                    <a:pt x="383" y="377"/>
                  </a:lnTo>
                  <a:lnTo>
                    <a:pt x="363" y="400"/>
                  </a:lnTo>
                  <a:lnTo>
                    <a:pt x="339" y="422"/>
                  </a:lnTo>
                  <a:lnTo>
                    <a:pt x="284" y="459"/>
                  </a:lnTo>
                  <a:lnTo>
                    <a:pt x="228" y="492"/>
                  </a:lnTo>
                  <a:lnTo>
                    <a:pt x="202" y="505"/>
                  </a:lnTo>
                  <a:lnTo>
                    <a:pt x="176" y="514"/>
                  </a:lnTo>
                  <a:lnTo>
                    <a:pt x="124" y="523"/>
                  </a:lnTo>
                  <a:lnTo>
                    <a:pt x="75" y="514"/>
                  </a:lnTo>
                  <a:lnTo>
                    <a:pt x="34" y="482"/>
                  </a:lnTo>
                  <a:lnTo>
                    <a:pt x="8" y="425"/>
                  </a:lnTo>
                  <a:lnTo>
                    <a:pt x="2" y="361"/>
                  </a:lnTo>
                  <a:lnTo>
                    <a:pt x="0" y="316"/>
                  </a:lnTo>
                  <a:lnTo>
                    <a:pt x="3" y="274"/>
                  </a:lnTo>
                  <a:lnTo>
                    <a:pt x="16" y="198"/>
                  </a:lnTo>
                  <a:lnTo>
                    <a:pt x="28" y="162"/>
                  </a:lnTo>
                  <a:lnTo>
                    <a:pt x="45" y="126"/>
                  </a:lnTo>
                  <a:lnTo>
                    <a:pt x="66" y="91"/>
                  </a:lnTo>
                  <a:lnTo>
                    <a:pt x="94" y="56"/>
                  </a:lnTo>
                  <a:lnTo>
                    <a:pt x="111" y="47"/>
                  </a:lnTo>
                  <a:lnTo>
                    <a:pt x="128" y="53"/>
                  </a:lnTo>
                  <a:lnTo>
                    <a:pt x="132" y="87"/>
                  </a:lnTo>
                  <a:lnTo>
                    <a:pt x="87" y="150"/>
                  </a:lnTo>
                  <a:lnTo>
                    <a:pt x="62" y="213"/>
                  </a:lnTo>
                  <a:lnTo>
                    <a:pt x="51" y="360"/>
                  </a:lnTo>
                  <a:lnTo>
                    <a:pt x="53" y="409"/>
                  </a:lnTo>
                  <a:lnTo>
                    <a:pt x="74" y="452"/>
                  </a:lnTo>
                  <a:lnTo>
                    <a:pt x="100" y="472"/>
                  </a:lnTo>
                  <a:lnTo>
                    <a:pt x="133" y="475"/>
                  </a:lnTo>
                  <a:lnTo>
                    <a:pt x="204" y="449"/>
                  </a:lnTo>
                  <a:lnTo>
                    <a:pt x="294" y="394"/>
                  </a:lnTo>
                  <a:lnTo>
                    <a:pt x="354" y="312"/>
                  </a:lnTo>
                  <a:lnTo>
                    <a:pt x="364" y="234"/>
                  </a:lnTo>
                  <a:lnTo>
                    <a:pt x="347" y="163"/>
                  </a:lnTo>
                  <a:lnTo>
                    <a:pt x="331" y="129"/>
                  </a:lnTo>
                  <a:lnTo>
                    <a:pt x="308" y="99"/>
                  </a:lnTo>
                  <a:lnTo>
                    <a:pt x="282" y="70"/>
                  </a:lnTo>
                  <a:lnTo>
                    <a:pt x="250" y="44"/>
                  </a:lnTo>
                  <a:lnTo>
                    <a:pt x="244" y="10"/>
                  </a:lnTo>
                  <a:lnTo>
                    <a:pt x="259" y="0"/>
                  </a:lnTo>
                  <a:lnTo>
                    <a:pt x="278" y="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63" name="Freeform 138"/>
            <p:cNvSpPr>
              <a:spLocks/>
            </p:cNvSpPr>
            <p:nvPr/>
          </p:nvSpPr>
          <p:spPr bwMode="auto">
            <a:xfrm>
              <a:off x="4457" y="2123"/>
              <a:ext cx="128" cy="18"/>
            </a:xfrm>
            <a:custGeom>
              <a:avLst/>
              <a:gdLst>
                <a:gd name="T0" fmla="*/ 2 w 512"/>
                <a:gd name="T1" fmla="*/ 1 h 72"/>
                <a:gd name="T2" fmla="*/ 10 w 512"/>
                <a:gd name="T3" fmla="*/ 1 h 72"/>
                <a:gd name="T4" fmla="*/ 17 w 512"/>
                <a:gd name="T5" fmla="*/ 0 h 72"/>
                <a:gd name="T6" fmla="*/ 24 w 512"/>
                <a:gd name="T7" fmla="*/ 0 h 72"/>
                <a:gd name="T8" fmla="*/ 31 w 512"/>
                <a:gd name="T9" fmla="*/ 2 h 72"/>
                <a:gd name="T10" fmla="*/ 32 w 512"/>
                <a:gd name="T11" fmla="*/ 3 h 72"/>
                <a:gd name="T12" fmla="*/ 32 w 512"/>
                <a:gd name="T13" fmla="*/ 4 h 72"/>
                <a:gd name="T14" fmla="*/ 31 w 512"/>
                <a:gd name="T15" fmla="*/ 5 h 72"/>
                <a:gd name="T16" fmla="*/ 30 w 512"/>
                <a:gd name="T17" fmla="*/ 5 h 72"/>
                <a:gd name="T18" fmla="*/ 26 w 512"/>
                <a:gd name="T19" fmla="*/ 3 h 72"/>
                <a:gd name="T20" fmla="*/ 23 w 512"/>
                <a:gd name="T21" fmla="*/ 3 h 72"/>
                <a:gd name="T22" fmla="*/ 16 w 512"/>
                <a:gd name="T23" fmla="*/ 3 h 72"/>
                <a:gd name="T24" fmla="*/ 9 w 512"/>
                <a:gd name="T25" fmla="*/ 4 h 72"/>
                <a:gd name="T26" fmla="*/ 1 w 512"/>
                <a:gd name="T27" fmla="*/ 4 h 72"/>
                <a:gd name="T28" fmla="*/ 0 w 512"/>
                <a:gd name="T29" fmla="*/ 2 h 72"/>
                <a:gd name="T30" fmla="*/ 1 w 512"/>
                <a:gd name="T31" fmla="*/ 1 h 72"/>
                <a:gd name="T32" fmla="*/ 2 w 512"/>
                <a:gd name="T33" fmla="*/ 1 h 72"/>
                <a:gd name="T34" fmla="*/ 2 w 512"/>
                <a:gd name="T35" fmla="*/ 1 h 7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512"/>
                <a:gd name="T55" fmla="*/ 0 h 72"/>
                <a:gd name="T56" fmla="*/ 512 w 512"/>
                <a:gd name="T57" fmla="*/ 72 h 7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512" h="72">
                  <a:moveTo>
                    <a:pt x="29" y="13"/>
                  </a:moveTo>
                  <a:lnTo>
                    <a:pt x="156" y="20"/>
                  </a:lnTo>
                  <a:lnTo>
                    <a:pt x="268" y="6"/>
                  </a:lnTo>
                  <a:lnTo>
                    <a:pt x="378" y="0"/>
                  </a:lnTo>
                  <a:lnTo>
                    <a:pt x="498" y="26"/>
                  </a:lnTo>
                  <a:lnTo>
                    <a:pt x="512" y="40"/>
                  </a:lnTo>
                  <a:lnTo>
                    <a:pt x="510" y="58"/>
                  </a:lnTo>
                  <a:lnTo>
                    <a:pt x="499" y="72"/>
                  </a:lnTo>
                  <a:lnTo>
                    <a:pt x="479" y="72"/>
                  </a:lnTo>
                  <a:lnTo>
                    <a:pt x="418" y="53"/>
                  </a:lnTo>
                  <a:lnTo>
                    <a:pt x="361" y="45"/>
                  </a:lnTo>
                  <a:lnTo>
                    <a:pt x="254" y="54"/>
                  </a:lnTo>
                  <a:lnTo>
                    <a:pt x="144" y="68"/>
                  </a:lnTo>
                  <a:lnTo>
                    <a:pt x="21" y="61"/>
                  </a:lnTo>
                  <a:lnTo>
                    <a:pt x="0" y="34"/>
                  </a:lnTo>
                  <a:lnTo>
                    <a:pt x="9" y="17"/>
                  </a:lnTo>
                  <a:lnTo>
                    <a:pt x="29" y="1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64" name="Freeform 139"/>
            <p:cNvSpPr>
              <a:spLocks/>
            </p:cNvSpPr>
            <p:nvPr/>
          </p:nvSpPr>
          <p:spPr bwMode="auto">
            <a:xfrm>
              <a:off x="4557" y="2126"/>
              <a:ext cx="39" cy="92"/>
            </a:xfrm>
            <a:custGeom>
              <a:avLst/>
              <a:gdLst>
                <a:gd name="T0" fmla="*/ 3 w 157"/>
                <a:gd name="T1" fmla="*/ 1 h 368"/>
                <a:gd name="T2" fmla="*/ 5 w 157"/>
                <a:gd name="T3" fmla="*/ 6 h 368"/>
                <a:gd name="T4" fmla="*/ 7 w 157"/>
                <a:gd name="T5" fmla="*/ 11 h 368"/>
                <a:gd name="T6" fmla="*/ 9 w 157"/>
                <a:gd name="T7" fmla="*/ 20 h 368"/>
                <a:gd name="T8" fmla="*/ 10 w 157"/>
                <a:gd name="T9" fmla="*/ 22 h 368"/>
                <a:gd name="T10" fmla="*/ 8 w 157"/>
                <a:gd name="T11" fmla="*/ 23 h 368"/>
                <a:gd name="T12" fmla="*/ 8 w 157"/>
                <a:gd name="T13" fmla="*/ 23 h 368"/>
                <a:gd name="T14" fmla="*/ 7 w 157"/>
                <a:gd name="T15" fmla="*/ 23 h 368"/>
                <a:gd name="T16" fmla="*/ 6 w 157"/>
                <a:gd name="T17" fmla="*/ 22 h 368"/>
                <a:gd name="T18" fmla="*/ 5 w 157"/>
                <a:gd name="T19" fmla="*/ 16 h 368"/>
                <a:gd name="T20" fmla="*/ 4 w 157"/>
                <a:gd name="T21" fmla="*/ 12 h 368"/>
                <a:gd name="T22" fmla="*/ 2 w 157"/>
                <a:gd name="T23" fmla="*/ 7 h 368"/>
                <a:gd name="T24" fmla="*/ 0 w 157"/>
                <a:gd name="T25" fmla="*/ 2 h 368"/>
                <a:gd name="T26" fmla="*/ 0 w 157"/>
                <a:gd name="T27" fmla="*/ 1 h 368"/>
                <a:gd name="T28" fmla="*/ 1 w 157"/>
                <a:gd name="T29" fmla="*/ 0 h 368"/>
                <a:gd name="T30" fmla="*/ 3 w 157"/>
                <a:gd name="T31" fmla="*/ 1 h 368"/>
                <a:gd name="T32" fmla="*/ 3 w 157"/>
                <a:gd name="T33" fmla="*/ 1 h 36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57"/>
                <a:gd name="T52" fmla="*/ 0 h 368"/>
                <a:gd name="T53" fmla="*/ 157 w 157"/>
                <a:gd name="T54" fmla="*/ 368 h 36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57" h="368">
                  <a:moveTo>
                    <a:pt x="48" y="18"/>
                  </a:moveTo>
                  <a:lnTo>
                    <a:pt x="76" y="100"/>
                  </a:lnTo>
                  <a:lnTo>
                    <a:pt x="107" y="172"/>
                  </a:lnTo>
                  <a:lnTo>
                    <a:pt x="149" y="325"/>
                  </a:lnTo>
                  <a:lnTo>
                    <a:pt x="157" y="351"/>
                  </a:lnTo>
                  <a:lnTo>
                    <a:pt x="134" y="368"/>
                  </a:lnTo>
                  <a:lnTo>
                    <a:pt x="125" y="368"/>
                  </a:lnTo>
                  <a:lnTo>
                    <a:pt x="107" y="363"/>
                  </a:lnTo>
                  <a:lnTo>
                    <a:pt x="101" y="344"/>
                  </a:lnTo>
                  <a:lnTo>
                    <a:pt x="90" y="258"/>
                  </a:lnTo>
                  <a:lnTo>
                    <a:pt x="63" y="185"/>
                  </a:lnTo>
                  <a:lnTo>
                    <a:pt x="29" y="113"/>
                  </a:lnTo>
                  <a:lnTo>
                    <a:pt x="0" y="31"/>
                  </a:lnTo>
                  <a:lnTo>
                    <a:pt x="3" y="11"/>
                  </a:lnTo>
                  <a:lnTo>
                    <a:pt x="18" y="0"/>
                  </a:lnTo>
                  <a:lnTo>
                    <a:pt x="48" y="1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65" name="Freeform 140"/>
            <p:cNvSpPr>
              <a:spLocks/>
            </p:cNvSpPr>
            <p:nvPr/>
          </p:nvSpPr>
          <p:spPr bwMode="auto">
            <a:xfrm>
              <a:off x="4720" y="2104"/>
              <a:ext cx="26" cy="70"/>
            </a:xfrm>
            <a:custGeom>
              <a:avLst/>
              <a:gdLst>
                <a:gd name="T0" fmla="*/ 3 w 105"/>
                <a:gd name="T1" fmla="*/ 1 h 281"/>
                <a:gd name="T2" fmla="*/ 4 w 105"/>
                <a:gd name="T3" fmla="*/ 5 h 281"/>
                <a:gd name="T4" fmla="*/ 5 w 105"/>
                <a:gd name="T5" fmla="*/ 8 h 281"/>
                <a:gd name="T6" fmla="*/ 6 w 105"/>
                <a:gd name="T7" fmla="*/ 16 h 281"/>
                <a:gd name="T8" fmla="*/ 6 w 105"/>
                <a:gd name="T9" fmla="*/ 17 h 281"/>
                <a:gd name="T10" fmla="*/ 5 w 105"/>
                <a:gd name="T11" fmla="*/ 17 h 281"/>
                <a:gd name="T12" fmla="*/ 3 w 105"/>
                <a:gd name="T13" fmla="*/ 16 h 281"/>
                <a:gd name="T14" fmla="*/ 2 w 105"/>
                <a:gd name="T15" fmla="*/ 9 h 281"/>
                <a:gd name="T16" fmla="*/ 0 w 105"/>
                <a:gd name="T17" fmla="*/ 2 h 281"/>
                <a:gd name="T18" fmla="*/ 0 w 105"/>
                <a:gd name="T19" fmla="*/ 0 h 281"/>
                <a:gd name="T20" fmla="*/ 1 w 105"/>
                <a:gd name="T21" fmla="*/ 0 h 281"/>
                <a:gd name="T22" fmla="*/ 3 w 105"/>
                <a:gd name="T23" fmla="*/ 1 h 281"/>
                <a:gd name="T24" fmla="*/ 3 w 105"/>
                <a:gd name="T25" fmla="*/ 1 h 28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05"/>
                <a:gd name="T40" fmla="*/ 0 h 281"/>
                <a:gd name="T41" fmla="*/ 105 w 105"/>
                <a:gd name="T42" fmla="*/ 281 h 28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05" h="281">
                  <a:moveTo>
                    <a:pt x="48" y="18"/>
                  </a:moveTo>
                  <a:lnTo>
                    <a:pt x="64" y="82"/>
                  </a:lnTo>
                  <a:lnTo>
                    <a:pt x="81" y="136"/>
                  </a:lnTo>
                  <a:lnTo>
                    <a:pt x="105" y="255"/>
                  </a:lnTo>
                  <a:lnTo>
                    <a:pt x="98" y="274"/>
                  </a:lnTo>
                  <a:lnTo>
                    <a:pt x="82" y="281"/>
                  </a:lnTo>
                  <a:lnTo>
                    <a:pt x="55" y="259"/>
                  </a:lnTo>
                  <a:lnTo>
                    <a:pt x="33" y="144"/>
                  </a:lnTo>
                  <a:lnTo>
                    <a:pt x="0" y="29"/>
                  </a:lnTo>
                  <a:lnTo>
                    <a:pt x="4" y="9"/>
                  </a:lnTo>
                  <a:lnTo>
                    <a:pt x="19" y="0"/>
                  </a:lnTo>
                  <a:lnTo>
                    <a:pt x="48" y="1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66" name="Freeform 141"/>
            <p:cNvSpPr>
              <a:spLocks/>
            </p:cNvSpPr>
            <p:nvPr/>
          </p:nvSpPr>
          <p:spPr bwMode="auto">
            <a:xfrm>
              <a:off x="4749" y="2109"/>
              <a:ext cx="14" cy="58"/>
            </a:xfrm>
            <a:custGeom>
              <a:avLst/>
              <a:gdLst>
                <a:gd name="T0" fmla="*/ 3 w 57"/>
                <a:gd name="T1" fmla="*/ 2 h 232"/>
                <a:gd name="T2" fmla="*/ 3 w 57"/>
                <a:gd name="T3" fmla="*/ 13 h 232"/>
                <a:gd name="T4" fmla="*/ 3 w 57"/>
                <a:gd name="T5" fmla="*/ 14 h 232"/>
                <a:gd name="T6" fmla="*/ 2 w 57"/>
                <a:gd name="T7" fmla="*/ 15 h 232"/>
                <a:gd name="T8" fmla="*/ 0 w 57"/>
                <a:gd name="T9" fmla="*/ 13 h 232"/>
                <a:gd name="T10" fmla="*/ 0 w 57"/>
                <a:gd name="T11" fmla="*/ 7 h 232"/>
                <a:gd name="T12" fmla="*/ 0 w 57"/>
                <a:gd name="T13" fmla="*/ 2 h 232"/>
                <a:gd name="T14" fmla="*/ 1 w 57"/>
                <a:gd name="T15" fmla="*/ 0 h 232"/>
                <a:gd name="T16" fmla="*/ 2 w 57"/>
                <a:gd name="T17" fmla="*/ 0 h 232"/>
                <a:gd name="T18" fmla="*/ 3 w 57"/>
                <a:gd name="T19" fmla="*/ 2 h 232"/>
                <a:gd name="T20" fmla="*/ 3 w 57"/>
                <a:gd name="T21" fmla="*/ 2 h 23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7"/>
                <a:gd name="T34" fmla="*/ 0 h 232"/>
                <a:gd name="T35" fmla="*/ 57 w 57"/>
                <a:gd name="T36" fmla="*/ 232 h 23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7" h="232">
                  <a:moveTo>
                    <a:pt x="57" y="26"/>
                  </a:moveTo>
                  <a:lnTo>
                    <a:pt x="53" y="203"/>
                  </a:lnTo>
                  <a:lnTo>
                    <a:pt x="50" y="223"/>
                  </a:lnTo>
                  <a:lnTo>
                    <a:pt x="34" y="232"/>
                  </a:lnTo>
                  <a:lnTo>
                    <a:pt x="5" y="212"/>
                  </a:lnTo>
                  <a:lnTo>
                    <a:pt x="0" y="117"/>
                  </a:lnTo>
                  <a:lnTo>
                    <a:pt x="9" y="22"/>
                  </a:lnTo>
                  <a:lnTo>
                    <a:pt x="18" y="5"/>
                  </a:lnTo>
                  <a:lnTo>
                    <a:pt x="36" y="0"/>
                  </a:lnTo>
                  <a:lnTo>
                    <a:pt x="57" y="2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67" name="Freeform 142"/>
            <p:cNvSpPr>
              <a:spLocks/>
            </p:cNvSpPr>
            <p:nvPr/>
          </p:nvSpPr>
          <p:spPr bwMode="auto">
            <a:xfrm>
              <a:off x="4706" y="2159"/>
              <a:ext cx="70" cy="57"/>
            </a:xfrm>
            <a:custGeom>
              <a:avLst/>
              <a:gdLst>
                <a:gd name="T0" fmla="*/ 16 w 282"/>
                <a:gd name="T1" fmla="*/ 3 h 229"/>
                <a:gd name="T2" fmla="*/ 11 w 282"/>
                <a:gd name="T3" fmla="*/ 3 h 229"/>
                <a:gd name="T4" fmla="*/ 6 w 282"/>
                <a:gd name="T5" fmla="*/ 4 h 229"/>
                <a:gd name="T6" fmla="*/ 4 w 282"/>
                <a:gd name="T7" fmla="*/ 4 h 229"/>
                <a:gd name="T8" fmla="*/ 4 w 282"/>
                <a:gd name="T9" fmla="*/ 7 h 229"/>
                <a:gd name="T10" fmla="*/ 4 w 282"/>
                <a:gd name="T11" fmla="*/ 12 h 229"/>
                <a:gd name="T12" fmla="*/ 3 w 282"/>
                <a:gd name="T13" fmla="*/ 13 h 229"/>
                <a:gd name="T14" fmla="*/ 2 w 282"/>
                <a:gd name="T15" fmla="*/ 14 h 229"/>
                <a:gd name="T16" fmla="*/ 1 w 282"/>
                <a:gd name="T17" fmla="*/ 13 h 229"/>
                <a:gd name="T18" fmla="*/ 1 w 282"/>
                <a:gd name="T19" fmla="*/ 10 h 229"/>
                <a:gd name="T20" fmla="*/ 0 w 282"/>
                <a:gd name="T21" fmla="*/ 6 h 229"/>
                <a:gd name="T22" fmla="*/ 0 w 282"/>
                <a:gd name="T23" fmla="*/ 3 h 229"/>
                <a:gd name="T24" fmla="*/ 0 w 282"/>
                <a:gd name="T25" fmla="*/ 2 h 229"/>
                <a:gd name="T26" fmla="*/ 2 w 282"/>
                <a:gd name="T27" fmla="*/ 1 h 229"/>
                <a:gd name="T28" fmla="*/ 9 w 282"/>
                <a:gd name="T29" fmla="*/ 0 h 229"/>
                <a:gd name="T30" fmla="*/ 16 w 282"/>
                <a:gd name="T31" fmla="*/ 0 h 229"/>
                <a:gd name="T32" fmla="*/ 17 w 282"/>
                <a:gd name="T33" fmla="*/ 0 h 229"/>
                <a:gd name="T34" fmla="*/ 17 w 282"/>
                <a:gd name="T35" fmla="*/ 1 h 229"/>
                <a:gd name="T36" fmla="*/ 17 w 282"/>
                <a:gd name="T37" fmla="*/ 2 h 229"/>
                <a:gd name="T38" fmla="*/ 16 w 282"/>
                <a:gd name="T39" fmla="*/ 3 h 229"/>
                <a:gd name="T40" fmla="*/ 16 w 282"/>
                <a:gd name="T41" fmla="*/ 3 h 22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82"/>
                <a:gd name="T64" fmla="*/ 0 h 229"/>
                <a:gd name="T65" fmla="*/ 282 w 282"/>
                <a:gd name="T66" fmla="*/ 229 h 22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82" h="229">
                  <a:moveTo>
                    <a:pt x="256" y="48"/>
                  </a:moveTo>
                  <a:lnTo>
                    <a:pt x="175" y="50"/>
                  </a:lnTo>
                  <a:lnTo>
                    <a:pt x="94" y="59"/>
                  </a:lnTo>
                  <a:lnTo>
                    <a:pt x="69" y="74"/>
                  </a:lnTo>
                  <a:lnTo>
                    <a:pt x="67" y="109"/>
                  </a:lnTo>
                  <a:lnTo>
                    <a:pt x="64" y="195"/>
                  </a:lnTo>
                  <a:lnTo>
                    <a:pt x="50" y="217"/>
                  </a:lnTo>
                  <a:lnTo>
                    <a:pt x="33" y="229"/>
                  </a:lnTo>
                  <a:lnTo>
                    <a:pt x="20" y="217"/>
                  </a:lnTo>
                  <a:lnTo>
                    <a:pt x="21" y="159"/>
                  </a:lnTo>
                  <a:lnTo>
                    <a:pt x="6" y="97"/>
                  </a:lnTo>
                  <a:lnTo>
                    <a:pt x="0" y="46"/>
                  </a:lnTo>
                  <a:lnTo>
                    <a:pt x="9" y="30"/>
                  </a:lnTo>
                  <a:lnTo>
                    <a:pt x="28" y="24"/>
                  </a:lnTo>
                  <a:lnTo>
                    <a:pt x="144" y="7"/>
                  </a:lnTo>
                  <a:lnTo>
                    <a:pt x="260" y="0"/>
                  </a:lnTo>
                  <a:lnTo>
                    <a:pt x="277" y="9"/>
                  </a:lnTo>
                  <a:lnTo>
                    <a:pt x="282" y="26"/>
                  </a:lnTo>
                  <a:lnTo>
                    <a:pt x="275" y="41"/>
                  </a:lnTo>
                  <a:lnTo>
                    <a:pt x="256" y="4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68" name="Freeform 143"/>
            <p:cNvSpPr>
              <a:spLocks/>
            </p:cNvSpPr>
            <p:nvPr/>
          </p:nvSpPr>
          <p:spPr bwMode="auto">
            <a:xfrm>
              <a:off x="4713" y="2122"/>
              <a:ext cx="63" cy="54"/>
            </a:xfrm>
            <a:custGeom>
              <a:avLst/>
              <a:gdLst>
                <a:gd name="T0" fmla="*/ 15 w 254"/>
                <a:gd name="T1" fmla="*/ 4 h 216"/>
                <a:gd name="T2" fmla="*/ 10 w 254"/>
                <a:gd name="T3" fmla="*/ 4 h 216"/>
                <a:gd name="T4" fmla="*/ 5 w 254"/>
                <a:gd name="T5" fmla="*/ 4 h 216"/>
                <a:gd name="T6" fmla="*/ 3 w 254"/>
                <a:gd name="T7" fmla="*/ 8 h 216"/>
                <a:gd name="T8" fmla="*/ 3 w 254"/>
                <a:gd name="T9" fmla="*/ 12 h 216"/>
                <a:gd name="T10" fmla="*/ 2 w 254"/>
                <a:gd name="T11" fmla="*/ 13 h 216"/>
                <a:gd name="T12" fmla="*/ 1 w 254"/>
                <a:gd name="T13" fmla="*/ 14 h 216"/>
                <a:gd name="T14" fmla="*/ 0 w 254"/>
                <a:gd name="T15" fmla="*/ 12 h 216"/>
                <a:gd name="T16" fmla="*/ 0 w 254"/>
                <a:gd name="T17" fmla="*/ 7 h 216"/>
                <a:gd name="T18" fmla="*/ 1 w 254"/>
                <a:gd name="T19" fmla="*/ 4 h 216"/>
                <a:gd name="T20" fmla="*/ 3 w 254"/>
                <a:gd name="T21" fmla="*/ 2 h 216"/>
                <a:gd name="T22" fmla="*/ 5 w 254"/>
                <a:gd name="T23" fmla="*/ 1 h 216"/>
                <a:gd name="T24" fmla="*/ 7 w 254"/>
                <a:gd name="T25" fmla="*/ 1 h 216"/>
                <a:gd name="T26" fmla="*/ 12 w 254"/>
                <a:gd name="T27" fmla="*/ 0 h 216"/>
                <a:gd name="T28" fmla="*/ 13 w 254"/>
                <a:gd name="T29" fmla="*/ 0 h 216"/>
                <a:gd name="T30" fmla="*/ 15 w 254"/>
                <a:gd name="T31" fmla="*/ 2 h 216"/>
                <a:gd name="T32" fmla="*/ 16 w 254"/>
                <a:gd name="T33" fmla="*/ 3 h 216"/>
                <a:gd name="T34" fmla="*/ 15 w 254"/>
                <a:gd name="T35" fmla="*/ 4 h 216"/>
                <a:gd name="T36" fmla="*/ 15 w 254"/>
                <a:gd name="T37" fmla="*/ 4 h 21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54"/>
                <a:gd name="T58" fmla="*/ 0 h 216"/>
                <a:gd name="T59" fmla="*/ 254 w 254"/>
                <a:gd name="T60" fmla="*/ 216 h 21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54" h="216">
                  <a:moveTo>
                    <a:pt x="246" y="57"/>
                  </a:moveTo>
                  <a:lnTo>
                    <a:pt x="161" y="55"/>
                  </a:lnTo>
                  <a:lnTo>
                    <a:pt x="87" y="68"/>
                  </a:lnTo>
                  <a:lnTo>
                    <a:pt x="54" y="123"/>
                  </a:lnTo>
                  <a:lnTo>
                    <a:pt x="49" y="190"/>
                  </a:lnTo>
                  <a:lnTo>
                    <a:pt x="41" y="209"/>
                  </a:lnTo>
                  <a:lnTo>
                    <a:pt x="25" y="216"/>
                  </a:lnTo>
                  <a:lnTo>
                    <a:pt x="0" y="190"/>
                  </a:lnTo>
                  <a:lnTo>
                    <a:pt x="10" y="103"/>
                  </a:lnTo>
                  <a:lnTo>
                    <a:pt x="25" y="67"/>
                  </a:lnTo>
                  <a:lnTo>
                    <a:pt x="53" y="33"/>
                  </a:lnTo>
                  <a:lnTo>
                    <a:pt x="83" y="14"/>
                  </a:lnTo>
                  <a:lnTo>
                    <a:pt x="114" y="6"/>
                  </a:lnTo>
                  <a:lnTo>
                    <a:pt x="189" y="0"/>
                  </a:lnTo>
                  <a:lnTo>
                    <a:pt x="215" y="5"/>
                  </a:lnTo>
                  <a:lnTo>
                    <a:pt x="242" y="24"/>
                  </a:lnTo>
                  <a:lnTo>
                    <a:pt x="254" y="44"/>
                  </a:lnTo>
                  <a:lnTo>
                    <a:pt x="246" y="5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69" name="Freeform 144"/>
            <p:cNvSpPr>
              <a:spLocks/>
            </p:cNvSpPr>
            <p:nvPr/>
          </p:nvSpPr>
          <p:spPr bwMode="auto">
            <a:xfrm>
              <a:off x="4764" y="2082"/>
              <a:ext cx="79" cy="112"/>
            </a:xfrm>
            <a:custGeom>
              <a:avLst/>
              <a:gdLst>
                <a:gd name="T0" fmla="*/ 18 w 313"/>
                <a:gd name="T1" fmla="*/ 28 h 447"/>
                <a:gd name="T2" fmla="*/ 9 w 313"/>
                <a:gd name="T3" fmla="*/ 28 h 447"/>
                <a:gd name="T4" fmla="*/ 6 w 313"/>
                <a:gd name="T5" fmla="*/ 27 h 447"/>
                <a:gd name="T6" fmla="*/ 4 w 313"/>
                <a:gd name="T7" fmla="*/ 23 h 447"/>
                <a:gd name="T8" fmla="*/ 1 w 313"/>
                <a:gd name="T9" fmla="*/ 13 h 447"/>
                <a:gd name="T10" fmla="*/ 0 w 313"/>
                <a:gd name="T11" fmla="*/ 2 h 447"/>
                <a:gd name="T12" fmla="*/ 1 w 313"/>
                <a:gd name="T13" fmla="*/ 1 h 447"/>
                <a:gd name="T14" fmla="*/ 1 w 313"/>
                <a:gd name="T15" fmla="*/ 0 h 447"/>
                <a:gd name="T16" fmla="*/ 3 w 313"/>
                <a:gd name="T17" fmla="*/ 1 h 447"/>
                <a:gd name="T18" fmla="*/ 4 w 313"/>
                <a:gd name="T19" fmla="*/ 12 h 447"/>
                <a:gd name="T20" fmla="*/ 5 w 313"/>
                <a:gd name="T21" fmla="*/ 17 h 447"/>
                <a:gd name="T22" fmla="*/ 7 w 313"/>
                <a:gd name="T23" fmla="*/ 23 h 447"/>
                <a:gd name="T24" fmla="*/ 8 w 313"/>
                <a:gd name="T25" fmla="*/ 24 h 447"/>
                <a:gd name="T26" fmla="*/ 9 w 313"/>
                <a:gd name="T27" fmla="*/ 25 h 447"/>
                <a:gd name="T28" fmla="*/ 11 w 313"/>
                <a:gd name="T29" fmla="*/ 26 h 447"/>
                <a:gd name="T30" fmla="*/ 18 w 313"/>
                <a:gd name="T31" fmla="*/ 26 h 447"/>
                <a:gd name="T32" fmla="*/ 20 w 313"/>
                <a:gd name="T33" fmla="*/ 27 h 447"/>
                <a:gd name="T34" fmla="*/ 19 w 313"/>
                <a:gd name="T35" fmla="*/ 27 h 447"/>
                <a:gd name="T36" fmla="*/ 18 w 313"/>
                <a:gd name="T37" fmla="*/ 28 h 447"/>
                <a:gd name="T38" fmla="*/ 18 w 313"/>
                <a:gd name="T39" fmla="*/ 28 h 44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13"/>
                <a:gd name="T61" fmla="*/ 0 h 447"/>
                <a:gd name="T62" fmla="*/ 313 w 313"/>
                <a:gd name="T63" fmla="*/ 447 h 447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13" h="447">
                  <a:moveTo>
                    <a:pt x="287" y="442"/>
                  </a:moveTo>
                  <a:lnTo>
                    <a:pt x="143" y="447"/>
                  </a:lnTo>
                  <a:lnTo>
                    <a:pt x="93" y="427"/>
                  </a:lnTo>
                  <a:lnTo>
                    <a:pt x="59" y="373"/>
                  </a:lnTo>
                  <a:lnTo>
                    <a:pt x="21" y="203"/>
                  </a:lnTo>
                  <a:lnTo>
                    <a:pt x="0" y="27"/>
                  </a:lnTo>
                  <a:lnTo>
                    <a:pt x="6" y="8"/>
                  </a:lnTo>
                  <a:lnTo>
                    <a:pt x="21" y="0"/>
                  </a:lnTo>
                  <a:lnTo>
                    <a:pt x="48" y="21"/>
                  </a:lnTo>
                  <a:lnTo>
                    <a:pt x="69" y="191"/>
                  </a:lnTo>
                  <a:lnTo>
                    <a:pt x="81" y="271"/>
                  </a:lnTo>
                  <a:lnTo>
                    <a:pt x="105" y="358"/>
                  </a:lnTo>
                  <a:lnTo>
                    <a:pt x="117" y="384"/>
                  </a:lnTo>
                  <a:lnTo>
                    <a:pt x="133" y="401"/>
                  </a:lnTo>
                  <a:lnTo>
                    <a:pt x="175" y="413"/>
                  </a:lnTo>
                  <a:lnTo>
                    <a:pt x="291" y="406"/>
                  </a:lnTo>
                  <a:lnTo>
                    <a:pt x="313" y="425"/>
                  </a:lnTo>
                  <a:lnTo>
                    <a:pt x="306" y="437"/>
                  </a:lnTo>
                  <a:lnTo>
                    <a:pt x="287" y="44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70" name="Freeform 145"/>
            <p:cNvSpPr>
              <a:spLocks/>
            </p:cNvSpPr>
            <p:nvPr/>
          </p:nvSpPr>
          <p:spPr bwMode="auto">
            <a:xfrm>
              <a:off x="4738" y="2053"/>
              <a:ext cx="171" cy="144"/>
            </a:xfrm>
            <a:custGeom>
              <a:avLst/>
              <a:gdLst>
                <a:gd name="T0" fmla="*/ 2 w 684"/>
                <a:gd name="T1" fmla="*/ 0 h 577"/>
                <a:gd name="T2" fmla="*/ 18 w 684"/>
                <a:gd name="T3" fmla="*/ 2 h 577"/>
                <a:gd name="T4" fmla="*/ 25 w 684"/>
                <a:gd name="T5" fmla="*/ 5 h 577"/>
                <a:gd name="T6" fmla="*/ 29 w 684"/>
                <a:gd name="T7" fmla="*/ 7 h 577"/>
                <a:gd name="T8" fmla="*/ 32 w 684"/>
                <a:gd name="T9" fmla="*/ 10 h 577"/>
                <a:gd name="T10" fmla="*/ 35 w 684"/>
                <a:gd name="T11" fmla="*/ 13 h 577"/>
                <a:gd name="T12" fmla="*/ 36 w 684"/>
                <a:gd name="T13" fmla="*/ 14 h 577"/>
                <a:gd name="T14" fmla="*/ 38 w 684"/>
                <a:gd name="T15" fmla="*/ 16 h 577"/>
                <a:gd name="T16" fmla="*/ 43 w 684"/>
                <a:gd name="T17" fmla="*/ 25 h 577"/>
                <a:gd name="T18" fmla="*/ 43 w 684"/>
                <a:gd name="T19" fmla="*/ 28 h 577"/>
                <a:gd name="T20" fmla="*/ 41 w 684"/>
                <a:gd name="T21" fmla="*/ 31 h 577"/>
                <a:gd name="T22" fmla="*/ 39 w 684"/>
                <a:gd name="T23" fmla="*/ 33 h 577"/>
                <a:gd name="T24" fmla="*/ 36 w 684"/>
                <a:gd name="T25" fmla="*/ 35 h 577"/>
                <a:gd name="T26" fmla="*/ 35 w 684"/>
                <a:gd name="T27" fmla="*/ 36 h 577"/>
                <a:gd name="T28" fmla="*/ 34 w 684"/>
                <a:gd name="T29" fmla="*/ 35 h 577"/>
                <a:gd name="T30" fmla="*/ 34 w 684"/>
                <a:gd name="T31" fmla="*/ 33 h 577"/>
                <a:gd name="T32" fmla="*/ 36 w 684"/>
                <a:gd name="T33" fmla="*/ 31 h 577"/>
                <a:gd name="T34" fmla="*/ 38 w 684"/>
                <a:gd name="T35" fmla="*/ 30 h 577"/>
                <a:gd name="T36" fmla="*/ 40 w 684"/>
                <a:gd name="T37" fmla="*/ 25 h 577"/>
                <a:gd name="T38" fmla="*/ 39 w 684"/>
                <a:gd name="T39" fmla="*/ 23 h 577"/>
                <a:gd name="T40" fmla="*/ 38 w 684"/>
                <a:gd name="T41" fmla="*/ 21 h 577"/>
                <a:gd name="T42" fmla="*/ 37 w 684"/>
                <a:gd name="T43" fmla="*/ 20 h 577"/>
                <a:gd name="T44" fmla="*/ 35 w 684"/>
                <a:gd name="T45" fmla="*/ 18 h 577"/>
                <a:gd name="T46" fmla="*/ 33 w 684"/>
                <a:gd name="T47" fmla="*/ 15 h 577"/>
                <a:gd name="T48" fmla="*/ 32 w 684"/>
                <a:gd name="T49" fmla="*/ 13 h 577"/>
                <a:gd name="T50" fmla="*/ 30 w 684"/>
                <a:gd name="T51" fmla="*/ 12 h 577"/>
                <a:gd name="T52" fmla="*/ 27 w 684"/>
                <a:gd name="T53" fmla="*/ 9 h 577"/>
                <a:gd name="T54" fmla="*/ 24 w 684"/>
                <a:gd name="T55" fmla="*/ 7 h 577"/>
                <a:gd name="T56" fmla="*/ 20 w 684"/>
                <a:gd name="T57" fmla="*/ 6 h 577"/>
                <a:gd name="T58" fmla="*/ 17 w 684"/>
                <a:gd name="T59" fmla="*/ 5 h 577"/>
                <a:gd name="T60" fmla="*/ 1 w 684"/>
                <a:gd name="T61" fmla="*/ 3 h 577"/>
                <a:gd name="T62" fmla="*/ 0 w 684"/>
                <a:gd name="T63" fmla="*/ 1 h 577"/>
                <a:gd name="T64" fmla="*/ 1 w 684"/>
                <a:gd name="T65" fmla="*/ 0 h 577"/>
                <a:gd name="T66" fmla="*/ 2 w 684"/>
                <a:gd name="T67" fmla="*/ 0 h 577"/>
                <a:gd name="T68" fmla="*/ 2 w 684"/>
                <a:gd name="T69" fmla="*/ 0 h 57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84"/>
                <a:gd name="T106" fmla="*/ 0 h 577"/>
                <a:gd name="T107" fmla="*/ 684 w 684"/>
                <a:gd name="T108" fmla="*/ 577 h 57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84" h="577">
                  <a:moveTo>
                    <a:pt x="29" y="0"/>
                  </a:moveTo>
                  <a:lnTo>
                    <a:pt x="289" y="42"/>
                  </a:lnTo>
                  <a:lnTo>
                    <a:pt x="403" y="81"/>
                  </a:lnTo>
                  <a:lnTo>
                    <a:pt x="458" y="112"/>
                  </a:lnTo>
                  <a:lnTo>
                    <a:pt x="512" y="155"/>
                  </a:lnTo>
                  <a:lnTo>
                    <a:pt x="558" y="207"/>
                  </a:lnTo>
                  <a:lnTo>
                    <a:pt x="578" y="232"/>
                  </a:lnTo>
                  <a:lnTo>
                    <a:pt x="601" y="262"/>
                  </a:lnTo>
                  <a:lnTo>
                    <a:pt x="684" y="397"/>
                  </a:lnTo>
                  <a:lnTo>
                    <a:pt x="680" y="450"/>
                  </a:lnTo>
                  <a:lnTo>
                    <a:pt x="657" y="493"/>
                  </a:lnTo>
                  <a:lnTo>
                    <a:pt x="621" y="532"/>
                  </a:lnTo>
                  <a:lnTo>
                    <a:pt x="579" y="570"/>
                  </a:lnTo>
                  <a:lnTo>
                    <a:pt x="560" y="577"/>
                  </a:lnTo>
                  <a:lnTo>
                    <a:pt x="544" y="569"/>
                  </a:lnTo>
                  <a:lnTo>
                    <a:pt x="546" y="534"/>
                  </a:lnTo>
                  <a:lnTo>
                    <a:pt x="580" y="505"/>
                  </a:lnTo>
                  <a:lnTo>
                    <a:pt x="611" y="477"/>
                  </a:lnTo>
                  <a:lnTo>
                    <a:pt x="636" y="404"/>
                  </a:lnTo>
                  <a:lnTo>
                    <a:pt x="626" y="371"/>
                  </a:lnTo>
                  <a:lnTo>
                    <a:pt x="609" y="344"/>
                  </a:lnTo>
                  <a:lnTo>
                    <a:pt x="588" y="321"/>
                  </a:lnTo>
                  <a:lnTo>
                    <a:pt x="563" y="294"/>
                  </a:lnTo>
                  <a:lnTo>
                    <a:pt x="524" y="241"/>
                  </a:lnTo>
                  <a:lnTo>
                    <a:pt x="505" y="217"/>
                  </a:lnTo>
                  <a:lnTo>
                    <a:pt x="481" y="192"/>
                  </a:lnTo>
                  <a:lnTo>
                    <a:pt x="428" y="151"/>
                  </a:lnTo>
                  <a:lnTo>
                    <a:pt x="376" y="121"/>
                  </a:lnTo>
                  <a:lnTo>
                    <a:pt x="323" y="100"/>
                  </a:lnTo>
                  <a:lnTo>
                    <a:pt x="267" y="86"/>
                  </a:lnTo>
                  <a:lnTo>
                    <a:pt x="20" y="48"/>
                  </a:lnTo>
                  <a:lnTo>
                    <a:pt x="0" y="19"/>
                  </a:lnTo>
                  <a:lnTo>
                    <a:pt x="10" y="4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71" name="Freeform 146"/>
            <p:cNvSpPr>
              <a:spLocks/>
            </p:cNvSpPr>
            <p:nvPr/>
          </p:nvSpPr>
          <p:spPr bwMode="auto">
            <a:xfrm>
              <a:off x="4797" y="2144"/>
              <a:ext cx="92" cy="20"/>
            </a:xfrm>
            <a:custGeom>
              <a:avLst/>
              <a:gdLst>
                <a:gd name="T0" fmla="*/ 1 w 368"/>
                <a:gd name="T1" fmla="*/ 1 h 77"/>
                <a:gd name="T2" fmla="*/ 6 w 368"/>
                <a:gd name="T3" fmla="*/ 0 h 77"/>
                <a:gd name="T4" fmla="*/ 12 w 368"/>
                <a:gd name="T5" fmla="*/ 0 h 77"/>
                <a:gd name="T6" fmla="*/ 17 w 368"/>
                <a:gd name="T7" fmla="*/ 0 h 77"/>
                <a:gd name="T8" fmla="*/ 22 w 368"/>
                <a:gd name="T9" fmla="*/ 2 h 77"/>
                <a:gd name="T10" fmla="*/ 23 w 368"/>
                <a:gd name="T11" fmla="*/ 3 h 77"/>
                <a:gd name="T12" fmla="*/ 23 w 368"/>
                <a:gd name="T13" fmla="*/ 4 h 77"/>
                <a:gd name="T14" fmla="*/ 22 w 368"/>
                <a:gd name="T15" fmla="*/ 5 h 77"/>
                <a:gd name="T16" fmla="*/ 21 w 368"/>
                <a:gd name="T17" fmla="*/ 5 h 77"/>
                <a:gd name="T18" fmla="*/ 19 w 368"/>
                <a:gd name="T19" fmla="*/ 4 h 77"/>
                <a:gd name="T20" fmla="*/ 16 w 368"/>
                <a:gd name="T21" fmla="*/ 3 h 77"/>
                <a:gd name="T22" fmla="*/ 12 w 368"/>
                <a:gd name="T23" fmla="*/ 3 h 77"/>
                <a:gd name="T24" fmla="*/ 2 w 368"/>
                <a:gd name="T25" fmla="*/ 5 h 77"/>
                <a:gd name="T26" fmla="*/ 0 w 368"/>
                <a:gd name="T27" fmla="*/ 3 h 77"/>
                <a:gd name="T28" fmla="*/ 0 w 368"/>
                <a:gd name="T29" fmla="*/ 2 h 77"/>
                <a:gd name="T30" fmla="*/ 1 w 368"/>
                <a:gd name="T31" fmla="*/ 1 h 77"/>
                <a:gd name="T32" fmla="*/ 1 w 368"/>
                <a:gd name="T33" fmla="*/ 1 h 7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68"/>
                <a:gd name="T52" fmla="*/ 0 h 77"/>
                <a:gd name="T53" fmla="*/ 368 w 368"/>
                <a:gd name="T54" fmla="*/ 77 h 7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68" h="77">
                  <a:moveTo>
                    <a:pt x="17" y="21"/>
                  </a:moveTo>
                  <a:lnTo>
                    <a:pt x="101" y="5"/>
                  </a:lnTo>
                  <a:lnTo>
                    <a:pt x="184" y="0"/>
                  </a:lnTo>
                  <a:lnTo>
                    <a:pt x="275" y="2"/>
                  </a:lnTo>
                  <a:lnTo>
                    <a:pt x="357" y="32"/>
                  </a:lnTo>
                  <a:lnTo>
                    <a:pt x="368" y="49"/>
                  </a:lnTo>
                  <a:lnTo>
                    <a:pt x="363" y="67"/>
                  </a:lnTo>
                  <a:lnTo>
                    <a:pt x="349" y="77"/>
                  </a:lnTo>
                  <a:lnTo>
                    <a:pt x="329" y="73"/>
                  </a:lnTo>
                  <a:lnTo>
                    <a:pt x="295" y="55"/>
                  </a:lnTo>
                  <a:lnTo>
                    <a:pt x="261" y="49"/>
                  </a:lnTo>
                  <a:lnTo>
                    <a:pt x="184" y="49"/>
                  </a:lnTo>
                  <a:lnTo>
                    <a:pt x="30" y="69"/>
                  </a:lnTo>
                  <a:lnTo>
                    <a:pt x="0" y="51"/>
                  </a:lnTo>
                  <a:lnTo>
                    <a:pt x="2" y="34"/>
                  </a:lnTo>
                  <a:lnTo>
                    <a:pt x="17" y="2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72" name="Freeform 147"/>
            <p:cNvSpPr>
              <a:spLocks/>
            </p:cNvSpPr>
            <p:nvPr/>
          </p:nvSpPr>
          <p:spPr bwMode="auto">
            <a:xfrm>
              <a:off x="4640" y="2150"/>
              <a:ext cx="201" cy="117"/>
            </a:xfrm>
            <a:custGeom>
              <a:avLst/>
              <a:gdLst>
                <a:gd name="T0" fmla="*/ 47 w 805"/>
                <a:gd name="T1" fmla="*/ 2 h 468"/>
                <a:gd name="T2" fmla="*/ 50 w 805"/>
                <a:gd name="T3" fmla="*/ 13 h 468"/>
                <a:gd name="T4" fmla="*/ 48 w 805"/>
                <a:gd name="T5" fmla="*/ 15 h 468"/>
                <a:gd name="T6" fmla="*/ 47 w 805"/>
                <a:gd name="T7" fmla="*/ 16 h 468"/>
                <a:gd name="T8" fmla="*/ 42 w 805"/>
                <a:gd name="T9" fmla="*/ 18 h 468"/>
                <a:gd name="T10" fmla="*/ 39 w 805"/>
                <a:gd name="T11" fmla="*/ 19 h 468"/>
                <a:gd name="T12" fmla="*/ 36 w 805"/>
                <a:gd name="T13" fmla="*/ 20 h 468"/>
                <a:gd name="T14" fmla="*/ 30 w 805"/>
                <a:gd name="T15" fmla="*/ 21 h 468"/>
                <a:gd name="T16" fmla="*/ 27 w 805"/>
                <a:gd name="T17" fmla="*/ 23 h 468"/>
                <a:gd name="T18" fmla="*/ 24 w 805"/>
                <a:gd name="T19" fmla="*/ 24 h 468"/>
                <a:gd name="T20" fmla="*/ 19 w 805"/>
                <a:gd name="T21" fmla="*/ 23 h 468"/>
                <a:gd name="T22" fmla="*/ 15 w 805"/>
                <a:gd name="T23" fmla="*/ 22 h 468"/>
                <a:gd name="T24" fmla="*/ 9 w 805"/>
                <a:gd name="T25" fmla="*/ 22 h 468"/>
                <a:gd name="T26" fmla="*/ 4 w 805"/>
                <a:gd name="T27" fmla="*/ 23 h 468"/>
                <a:gd name="T28" fmla="*/ 3 w 805"/>
                <a:gd name="T29" fmla="*/ 24 h 468"/>
                <a:gd name="T30" fmla="*/ 5 w 805"/>
                <a:gd name="T31" fmla="*/ 25 h 468"/>
                <a:gd name="T32" fmla="*/ 7 w 805"/>
                <a:gd name="T33" fmla="*/ 25 h 468"/>
                <a:gd name="T34" fmla="*/ 12 w 805"/>
                <a:gd name="T35" fmla="*/ 27 h 468"/>
                <a:gd name="T36" fmla="*/ 13 w 805"/>
                <a:gd name="T37" fmla="*/ 29 h 468"/>
                <a:gd name="T38" fmla="*/ 12 w 805"/>
                <a:gd name="T39" fmla="*/ 29 h 468"/>
                <a:gd name="T40" fmla="*/ 10 w 805"/>
                <a:gd name="T41" fmla="*/ 29 h 468"/>
                <a:gd name="T42" fmla="*/ 8 w 805"/>
                <a:gd name="T43" fmla="*/ 28 h 468"/>
                <a:gd name="T44" fmla="*/ 6 w 805"/>
                <a:gd name="T45" fmla="*/ 28 h 468"/>
                <a:gd name="T46" fmla="*/ 1 w 805"/>
                <a:gd name="T47" fmla="*/ 27 h 468"/>
                <a:gd name="T48" fmla="*/ 0 w 805"/>
                <a:gd name="T49" fmla="*/ 25 h 468"/>
                <a:gd name="T50" fmla="*/ 0 w 805"/>
                <a:gd name="T51" fmla="*/ 23 h 468"/>
                <a:gd name="T52" fmla="*/ 1 w 805"/>
                <a:gd name="T53" fmla="*/ 21 h 468"/>
                <a:gd name="T54" fmla="*/ 3 w 805"/>
                <a:gd name="T55" fmla="*/ 20 h 468"/>
                <a:gd name="T56" fmla="*/ 9 w 805"/>
                <a:gd name="T57" fmla="*/ 19 h 468"/>
                <a:gd name="T58" fmla="*/ 15 w 805"/>
                <a:gd name="T59" fmla="*/ 19 h 468"/>
                <a:gd name="T60" fmla="*/ 19 w 805"/>
                <a:gd name="T61" fmla="*/ 20 h 468"/>
                <a:gd name="T62" fmla="*/ 23 w 805"/>
                <a:gd name="T63" fmla="*/ 21 h 468"/>
                <a:gd name="T64" fmla="*/ 26 w 805"/>
                <a:gd name="T65" fmla="*/ 20 h 468"/>
                <a:gd name="T66" fmla="*/ 29 w 805"/>
                <a:gd name="T67" fmla="*/ 18 h 468"/>
                <a:gd name="T68" fmla="*/ 41 w 805"/>
                <a:gd name="T69" fmla="*/ 15 h 468"/>
                <a:gd name="T70" fmla="*/ 45 w 805"/>
                <a:gd name="T71" fmla="*/ 14 h 468"/>
                <a:gd name="T72" fmla="*/ 47 w 805"/>
                <a:gd name="T73" fmla="*/ 12 h 468"/>
                <a:gd name="T74" fmla="*/ 48 w 805"/>
                <a:gd name="T75" fmla="*/ 9 h 468"/>
                <a:gd name="T76" fmla="*/ 47 w 805"/>
                <a:gd name="T77" fmla="*/ 7 h 468"/>
                <a:gd name="T78" fmla="*/ 45 w 805"/>
                <a:gd name="T79" fmla="*/ 4 h 468"/>
                <a:gd name="T80" fmla="*/ 44 w 805"/>
                <a:gd name="T81" fmla="*/ 1 h 468"/>
                <a:gd name="T82" fmla="*/ 44 w 805"/>
                <a:gd name="T83" fmla="*/ 0 h 468"/>
                <a:gd name="T84" fmla="*/ 45 w 805"/>
                <a:gd name="T85" fmla="*/ 0 h 468"/>
                <a:gd name="T86" fmla="*/ 47 w 805"/>
                <a:gd name="T87" fmla="*/ 2 h 468"/>
                <a:gd name="T88" fmla="*/ 47 w 805"/>
                <a:gd name="T89" fmla="*/ 2 h 468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w 805"/>
                <a:gd name="T136" fmla="*/ 0 h 468"/>
                <a:gd name="T137" fmla="*/ 805 w 805"/>
                <a:gd name="T138" fmla="*/ 468 h 468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T135" t="T136" r="T137" b="T138"/>
              <a:pathLst>
                <a:path w="805" h="468">
                  <a:moveTo>
                    <a:pt x="756" y="25"/>
                  </a:moveTo>
                  <a:lnTo>
                    <a:pt x="805" y="210"/>
                  </a:lnTo>
                  <a:lnTo>
                    <a:pt x="777" y="242"/>
                  </a:lnTo>
                  <a:lnTo>
                    <a:pt x="750" y="261"/>
                  </a:lnTo>
                  <a:lnTo>
                    <a:pt x="674" y="285"/>
                  </a:lnTo>
                  <a:lnTo>
                    <a:pt x="622" y="301"/>
                  </a:lnTo>
                  <a:lnTo>
                    <a:pt x="577" y="315"/>
                  </a:lnTo>
                  <a:lnTo>
                    <a:pt x="478" y="339"/>
                  </a:lnTo>
                  <a:lnTo>
                    <a:pt x="429" y="359"/>
                  </a:lnTo>
                  <a:lnTo>
                    <a:pt x="379" y="377"/>
                  </a:lnTo>
                  <a:lnTo>
                    <a:pt x="309" y="372"/>
                  </a:lnTo>
                  <a:lnTo>
                    <a:pt x="240" y="355"/>
                  </a:lnTo>
                  <a:lnTo>
                    <a:pt x="151" y="353"/>
                  </a:lnTo>
                  <a:lnTo>
                    <a:pt x="64" y="368"/>
                  </a:lnTo>
                  <a:lnTo>
                    <a:pt x="43" y="389"/>
                  </a:lnTo>
                  <a:lnTo>
                    <a:pt x="82" y="405"/>
                  </a:lnTo>
                  <a:lnTo>
                    <a:pt x="122" y="405"/>
                  </a:lnTo>
                  <a:lnTo>
                    <a:pt x="201" y="423"/>
                  </a:lnTo>
                  <a:lnTo>
                    <a:pt x="204" y="458"/>
                  </a:lnTo>
                  <a:lnTo>
                    <a:pt x="189" y="468"/>
                  </a:lnTo>
                  <a:lnTo>
                    <a:pt x="169" y="461"/>
                  </a:lnTo>
                  <a:lnTo>
                    <a:pt x="133" y="445"/>
                  </a:lnTo>
                  <a:lnTo>
                    <a:pt x="93" y="444"/>
                  </a:lnTo>
                  <a:lnTo>
                    <a:pt x="15" y="430"/>
                  </a:lnTo>
                  <a:lnTo>
                    <a:pt x="0" y="405"/>
                  </a:lnTo>
                  <a:lnTo>
                    <a:pt x="5" y="369"/>
                  </a:lnTo>
                  <a:lnTo>
                    <a:pt x="24" y="338"/>
                  </a:lnTo>
                  <a:lnTo>
                    <a:pt x="53" y="320"/>
                  </a:lnTo>
                  <a:lnTo>
                    <a:pt x="148" y="304"/>
                  </a:lnTo>
                  <a:lnTo>
                    <a:pt x="245" y="307"/>
                  </a:lnTo>
                  <a:lnTo>
                    <a:pt x="308" y="323"/>
                  </a:lnTo>
                  <a:lnTo>
                    <a:pt x="370" y="328"/>
                  </a:lnTo>
                  <a:lnTo>
                    <a:pt x="419" y="311"/>
                  </a:lnTo>
                  <a:lnTo>
                    <a:pt x="467" y="292"/>
                  </a:lnTo>
                  <a:lnTo>
                    <a:pt x="657" y="239"/>
                  </a:lnTo>
                  <a:lnTo>
                    <a:pt x="717" y="223"/>
                  </a:lnTo>
                  <a:lnTo>
                    <a:pt x="760" y="185"/>
                  </a:lnTo>
                  <a:lnTo>
                    <a:pt x="767" y="148"/>
                  </a:lnTo>
                  <a:lnTo>
                    <a:pt x="752" y="106"/>
                  </a:lnTo>
                  <a:lnTo>
                    <a:pt x="727" y="61"/>
                  </a:lnTo>
                  <a:lnTo>
                    <a:pt x="707" y="21"/>
                  </a:lnTo>
                  <a:lnTo>
                    <a:pt x="708" y="5"/>
                  </a:lnTo>
                  <a:lnTo>
                    <a:pt x="723" y="0"/>
                  </a:lnTo>
                  <a:lnTo>
                    <a:pt x="756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73" name="Freeform 148"/>
            <p:cNvSpPr>
              <a:spLocks/>
            </p:cNvSpPr>
            <p:nvPr/>
          </p:nvSpPr>
          <p:spPr bwMode="auto">
            <a:xfrm>
              <a:off x="4776" y="2148"/>
              <a:ext cx="104" cy="121"/>
            </a:xfrm>
            <a:custGeom>
              <a:avLst/>
              <a:gdLst>
                <a:gd name="T0" fmla="*/ 23 w 418"/>
                <a:gd name="T1" fmla="*/ 1 h 483"/>
                <a:gd name="T2" fmla="*/ 25 w 418"/>
                <a:gd name="T3" fmla="*/ 11 h 483"/>
                <a:gd name="T4" fmla="*/ 26 w 418"/>
                <a:gd name="T5" fmla="*/ 17 h 483"/>
                <a:gd name="T6" fmla="*/ 25 w 418"/>
                <a:gd name="T7" fmla="*/ 19 h 483"/>
                <a:gd name="T8" fmla="*/ 23 w 418"/>
                <a:gd name="T9" fmla="*/ 21 h 483"/>
                <a:gd name="T10" fmla="*/ 2 w 418"/>
                <a:gd name="T11" fmla="*/ 30 h 483"/>
                <a:gd name="T12" fmla="*/ 1 w 418"/>
                <a:gd name="T13" fmla="*/ 30 h 483"/>
                <a:gd name="T14" fmla="*/ 0 w 418"/>
                <a:gd name="T15" fmla="*/ 30 h 483"/>
                <a:gd name="T16" fmla="*/ 0 w 418"/>
                <a:gd name="T17" fmla="*/ 28 h 483"/>
                <a:gd name="T18" fmla="*/ 3 w 418"/>
                <a:gd name="T19" fmla="*/ 26 h 483"/>
                <a:gd name="T20" fmla="*/ 5 w 418"/>
                <a:gd name="T21" fmla="*/ 24 h 483"/>
                <a:gd name="T22" fmla="*/ 8 w 418"/>
                <a:gd name="T23" fmla="*/ 23 h 483"/>
                <a:gd name="T24" fmla="*/ 10 w 418"/>
                <a:gd name="T25" fmla="*/ 22 h 483"/>
                <a:gd name="T26" fmla="*/ 16 w 418"/>
                <a:gd name="T27" fmla="*/ 20 h 483"/>
                <a:gd name="T28" fmla="*/ 22 w 418"/>
                <a:gd name="T29" fmla="*/ 18 h 483"/>
                <a:gd name="T30" fmla="*/ 23 w 418"/>
                <a:gd name="T31" fmla="*/ 17 h 483"/>
                <a:gd name="T32" fmla="*/ 23 w 418"/>
                <a:gd name="T33" fmla="*/ 16 h 483"/>
                <a:gd name="T34" fmla="*/ 22 w 418"/>
                <a:gd name="T35" fmla="*/ 12 h 483"/>
                <a:gd name="T36" fmla="*/ 20 w 418"/>
                <a:gd name="T37" fmla="*/ 2 h 483"/>
                <a:gd name="T38" fmla="*/ 21 w 418"/>
                <a:gd name="T39" fmla="*/ 1 h 483"/>
                <a:gd name="T40" fmla="*/ 21 w 418"/>
                <a:gd name="T41" fmla="*/ 0 h 483"/>
                <a:gd name="T42" fmla="*/ 23 w 418"/>
                <a:gd name="T43" fmla="*/ 1 h 483"/>
                <a:gd name="T44" fmla="*/ 23 w 418"/>
                <a:gd name="T45" fmla="*/ 1 h 48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418"/>
                <a:gd name="T70" fmla="*/ 0 h 483"/>
                <a:gd name="T71" fmla="*/ 418 w 418"/>
                <a:gd name="T72" fmla="*/ 483 h 48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418" h="483">
                  <a:moveTo>
                    <a:pt x="375" y="20"/>
                  </a:moveTo>
                  <a:lnTo>
                    <a:pt x="406" y="174"/>
                  </a:lnTo>
                  <a:lnTo>
                    <a:pt x="418" y="264"/>
                  </a:lnTo>
                  <a:lnTo>
                    <a:pt x="404" y="304"/>
                  </a:lnTo>
                  <a:lnTo>
                    <a:pt x="372" y="333"/>
                  </a:lnTo>
                  <a:lnTo>
                    <a:pt x="34" y="476"/>
                  </a:lnTo>
                  <a:lnTo>
                    <a:pt x="15" y="483"/>
                  </a:lnTo>
                  <a:lnTo>
                    <a:pt x="0" y="474"/>
                  </a:lnTo>
                  <a:lnTo>
                    <a:pt x="3" y="440"/>
                  </a:lnTo>
                  <a:lnTo>
                    <a:pt x="44" y="407"/>
                  </a:lnTo>
                  <a:lnTo>
                    <a:pt x="86" y="383"/>
                  </a:lnTo>
                  <a:lnTo>
                    <a:pt x="128" y="365"/>
                  </a:lnTo>
                  <a:lnTo>
                    <a:pt x="169" y="351"/>
                  </a:lnTo>
                  <a:lnTo>
                    <a:pt x="256" y="325"/>
                  </a:lnTo>
                  <a:lnTo>
                    <a:pt x="351" y="288"/>
                  </a:lnTo>
                  <a:lnTo>
                    <a:pt x="369" y="271"/>
                  </a:lnTo>
                  <a:lnTo>
                    <a:pt x="372" y="246"/>
                  </a:lnTo>
                  <a:lnTo>
                    <a:pt x="360" y="190"/>
                  </a:lnTo>
                  <a:lnTo>
                    <a:pt x="327" y="26"/>
                  </a:lnTo>
                  <a:lnTo>
                    <a:pt x="332" y="7"/>
                  </a:lnTo>
                  <a:lnTo>
                    <a:pt x="347" y="0"/>
                  </a:lnTo>
                  <a:lnTo>
                    <a:pt x="375" y="2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74" name="Freeform 149"/>
            <p:cNvSpPr>
              <a:spLocks/>
            </p:cNvSpPr>
            <p:nvPr/>
          </p:nvSpPr>
          <p:spPr bwMode="auto">
            <a:xfrm>
              <a:off x="4808" y="2186"/>
              <a:ext cx="13" cy="25"/>
            </a:xfrm>
            <a:custGeom>
              <a:avLst/>
              <a:gdLst>
                <a:gd name="T0" fmla="*/ 3 w 54"/>
                <a:gd name="T1" fmla="*/ 2 h 100"/>
                <a:gd name="T2" fmla="*/ 3 w 54"/>
                <a:gd name="T3" fmla="*/ 5 h 100"/>
                <a:gd name="T4" fmla="*/ 2 w 54"/>
                <a:gd name="T5" fmla="*/ 6 h 100"/>
                <a:gd name="T6" fmla="*/ 1 w 54"/>
                <a:gd name="T7" fmla="*/ 6 h 100"/>
                <a:gd name="T8" fmla="*/ 0 w 54"/>
                <a:gd name="T9" fmla="*/ 4 h 100"/>
                <a:gd name="T10" fmla="*/ 0 w 54"/>
                <a:gd name="T11" fmla="*/ 2 h 100"/>
                <a:gd name="T12" fmla="*/ 1 w 54"/>
                <a:gd name="T13" fmla="*/ 1 h 100"/>
                <a:gd name="T14" fmla="*/ 2 w 54"/>
                <a:gd name="T15" fmla="*/ 0 h 100"/>
                <a:gd name="T16" fmla="*/ 3 w 54"/>
                <a:gd name="T17" fmla="*/ 2 h 100"/>
                <a:gd name="T18" fmla="*/ 3 w 54"/>
                <a:gd name="T19" fmla="*/ 2 h 1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4"/>
                <a:gd name="T31" fmla="*/ 0 h 100"/>
                <a:gd name="T32" fmla="*/ 54 w 54"/>
                <a:gd name="T33" fmla="*/ 100 h 10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4" h="100">
                  <a:moveTo>
                    <a:pt x="54" y="24"/>
                  </a:moveTo>
                  <a:lnTo>
                    <a:pt x="46" y="84"/>
                  </a:lnTo>
                  <a:lnTo>
                    <a:pt x="34" y="100"/>
                  </a:lnTo>
                  <a:lnTo>
                    <a:pt x="16" y="100"/>
                  </a:lnTo>
                  <a:lnTo>
                    <a:pt x="0" y="69"/>
                  </a:lnTo>
                  <a:lnTo>
                    <a:pt x="6" y="24"/>
                  </a:lnTo>
                  <a:lnTo>
                    <a:pt x="13" y="6"/>
                  </a:lnTo>
                  <a:lnTo>
                    <a:pt x="30" y="0"/>
                  </a:lnTo>
                  <a:lnTo>
                    <a:pt x="54" y="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75" name="Freeform 150"/>
            <p:cNvSpPr>
              <a:spLocks/>
            </p:cNvSpPr>
            <p:nvPr/>
          </p:nvSpPr>
          <p:spPr bwMode="auto">
            <a:xfrm>
              <a:off x="4415" y="2207"/>
              <a:ext cx="401" cy="16"/>
            </a:xfrm>
            <a:custGeom>
              <a:avLst/>
              <a:gdLst>
                <a:gd name="T0" fmla="*/ 4 w 1604"/>
                <a:gd name="T1" fmla="*/ 0 h 64"/>
                <a:gd name="T2" fmla="*/ 49 w 1604"/>
                <a:gd name="T3" fmla="*/ 1 h 64"/>
                <a:gd name="T4" fmla="*/ 66 w 1604"/>
                <a:gd name="T5" fmla="*/ 0 h 64"/>
                <a:gd name="T6" fmla="*/ 72 w 1604"/>
                <a:gd name="T7" fmla="*/ 0 h 64"/>
                <a:gd name="T8" fmla="*/ 79 w 1604"/>
                <a:gd name="T9" fmla="*/ 0 h 64"/>
                <a:gd name="T10" fmla="*/ 89 w 1604"/>
                <a:gd name="T11" fmla="*/ 0 h 64"/>
                <a:gd name="T12" fmla="*/ 100 w 1604"/>
                <a:gd name="T13" fmla="*/ 0 h 64"/>
                <a:gd name="T14" fmla="*/ 100 w 1604"/>
                <a:gd name="T15" fmla="*/ 1 h 64"/>
                <a:gd name="T16" fmla="*/ 99 w 1604"/>
                <a:gd name="T17" fmla="*/ 2 h 64"/>
                <a:gd name="T18" fmla="*/ 98 w 1604"/>
                <a:gd name="T19" fmla="*/ 3 h 64"/>
                <a:gd name="T20" fmla="*/ 96 w 1604"/>
                <a:gd name="T21" fmla="*/ 4 h 64"/>
                <a:gd name="T22" fmla="*/ 87 w 1604"/>
                <a:gd name="T23" fmla="*/ 4 h 64"/>
                <a:gd name="T24" fmla="*/ 78 w 1604"/>
                <a:gd name="T25" fmla="*/ 4 h 64"/>
                <a:gd name="T26" fmla="*/ 65 w 1604"/>
                <a:gd name="T27" fmla="*/ 4 h 64"/>
                <a:gd name="T28" fmla="*/ 57 w 1604"/>
                <a:gd name="T29" fmla="*/ 4 h 64"/>
                <a:gd name="T30" fmla="*/ 49 w 1604"/>
                <a:gd name="T31" fmla="*/ 4 h 64"/>
                <a:gd name="T32" fmla="*/ 1 w 1604"/>
                <a:gd name="T33" fmla="*/ 3 h 64"/>
                <a:gd name="T34" fmla="*/ 0 w 1604"/>
                <a:gd name="T35" fmla="*/ 3 h 64"/>
                <a:gd name="T36" fmla="*/ 1 w 1604"/>
                <a:gd name="T37" fmla="*/ 2 h 64"/>
                <a:gd name="T38" fmla="*/ 2 w 1604"/>
                <a:gd name="T39" fmla="*/ 1 h 64"/>
                <a:gd name="T40" fmla="*/ 4 w 1604"/>
                <a:gd name="T41" fmla="*/ 0 h 64"/>
                <a:gd name="T42" fmla="*/ 4 w 1604"/>
                <a:gd name="T43" fmla="*/ 0 h 6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604"/>
                <a:gd name="T67" fmla="*/ 0 h 64"/>
                <a:gd name="T68" fmla="*/ 1604 w 1604"/>
                <a:gd name="T69" fmla="*/ 64 h 6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604" h="64">
                  <a:moveTo>
                    <a:pt x="59" y="3"/>
                  </a:moveTo>
                  <a:lnTo>
                    <a:pt x="781" y="10"/>
                  </a:lnTo>
                  <a:lnTo>
                    <a:pt x="1048" y="2"/>
                  </a:lnTo>
                  <a:lnTo>
                    <a:pt x="1156" y="3"/>
                  </a:lnTo>
                  <a:lnTo>
                    <a:pt x="1263" y="6"/>
                  </a:lnTo>
                  <a:lnTo>
                    <a:pt x="1428" y="0"/>
                  </a:lnTo>
                  <a:lnTo>
                    <a:pt x="1595" y="2"/>
                  </a:lnTo>
                  <a:lnTo>
                    <a:pt x="1604" y="11"/>
                  </a:lnTo>
                  <a:lnTo>
                    <a:pt x="1587" y="31"/>
                  </a:lnTo>
                  <a:lnTo>
                    <a:pt x="1558" y="51"/>
                  </a:lnTo>
                  <a:lnTo>
                    <a:pt x="1530" y="61"/>
                  </a:lnTo>
                  <a:lnTo>
                    <a:pt x="1384" y="55"/>
                  </a:lnTo>
                  <a:lnTo>
                    <a:pt x="1239" y="58"/>
                  </a:lnTo>
                  <a:lnTo>
                    <a:pt x="1035" y="63"/>
                  </a:lnTo>
                  <a:lnTo>
                    <a:pt x="907" y="64"/>
                  </a:lnTo>
                  <a:lnTo>
                    <a:pt x="781" y="58"/>
                  </a:lnTo>
                  <a:lnTo>
                    <a:pt x="10" y="48"/>
                  </a:lnTo>
                  <a:lnTo>
                    <a:pt x="0" y="40"/>
                  </a:lnTo>
                  <a:lnTo>
                    <a:pt x="11" y="25"/>
                  </a:lnTo>
                  <a:lnTo>
                    <a:pt x="34" y="10"/>
                  </a:lnTo>
                  <a:lnTo>
                    <a:pt x="59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76" name="Freeform 151"/>
            <p:cNvSpPr>
              <a:spLocks/>
            </p:cNvSpPr>
            <p:nvPr/>
          </p:nvSpPr>
          <p:spPr bwMode="auto">
            <a:xfrm>
              <a:off x="4874" y="2210"/>
              <a:ext cx="76" cy="15"/>
            </a:xfrm>
            <a:custGeom>
              <a:avLst/>
              <a:gdLst>
                <a:gd name="T0" fmla="*/ 2 w 301"/>
                <a:gd name="T1" fmla="*/ 1 h 61"/>
                <a:gd name="T2" fmla="*/ 17 w 301"/>
                <a:gd name="T3" fmla="*/ 0 h 61"/>
                <a:gd name="T4" fmla="*/ 19 w 301"/>
                <a:gd name="T5" fmla="*/ 1 h 61"/>
                <a:gd name="T6" fmla="*/ 19 w 301"/>
                <a:gd name="T7" fmla="*/ 2 h 61"/>
                <a:gd name="T8" fmla="*/ 18 w 301"/>
                <a:gd name="T9" fmla="*/ 3 h 61"/>
                <a:gd name="T10" fmla="*/ 2 w 301"/>
                <a:gd name="T11" fmla="*/ 4 h 61"/>
                <a:gd name="T12" fmla="*/ 0 w 301"/>
                <a:gd name="T13" fmla="*/ 3 h 61"/>
                <a:gd name="T14" fmla="*/ 0 w 301"/>
                <a:gd name="T15" fmla="*/ 2 h 61"/>
                <a:gd name="T16" fmla="*/ 0 w 301"/>
                <a:gd name="T17" fmla="*/ 1 h 61"/>
                <a:gd name="T18" fmla="*/ 2 w 301"/>
                <a:gd name="T19" fmla="*/ 1 h 61"/>
                <a:gd name="T20" fmla="*/ 2 w 301"/>
                <a:gd name="T21" fmla="*/ 1 h 6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01"/>
                <a:gd name="T34" fmla="*/ 0 h 61"/>
                <a:gd name="T35" fmla="*/ 301 w 301"/>
                <a:gd name="T36" fmla="*/ 61 h 6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01" h="61">
                  <a:moveTo>
                    <a:pt x="24" y="12"/>
                  </a:moveTo>
                  <a:lnTo>
                    <a:pt x="275" y="0"/>
                  </a:lnTo>
                  <a:lnTo>
                    <a:pt x="301" y="22"/>
                  </a:lnTo>
                  <a:lnTo>
                    <a:pt x="296" y="39"/>
                  </a:lnTo>
                  <a:lnTo>
                    <a:pt x="280" y="48"/>
                  </a:lnTo>
                  <a:lnTo>
                    <a:pt x="24" y="61"/>
                  </a:lnTo>
                  <a:lnTo>
                    <a:pt x="5" y="53"/>
                  </a:lnTo>
                  <a:lnTo>
                    <a:pt x="0" y="37"/>
                  </a:lnTo>
                  <a:lnTo>
                    <a:pt x="5" y="19"/>
                  </a:lnTo>
                  <a:lnTo>
                    <a:pt x="24" y="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77" name="Freeform 152"/>
            <p:cNvSpPr>
              <a:spLocks/>
            </p:cNvSpPr>
            <p:nvPr/>
          </p:nvSpPr>
          <p:spPr bwMode="auto">
            <a:xfrm>
              <a:off x="4445" y="1736"/>
              <a:ext cx="229" cy="336"/>
            </a:xfrm>
            <a:custGeom>
              <a:avLst/>
              <a:gdLst>
                <a:gd name="T0" fmla="*/ 10 w 916"/>
                <a:gd name="T1" fmla="*/ 51 h 1346"/>
                <a:gd name="T2" fmla="*/ 16 w 916"/>
                <a:gd name="T3" fmla="*/ 44 h 1346"/>
                <a:gd name="T4" fmla="*/ 24 w 916"/>
                <a:gd name="T5" fmla="*/ 32 h 1346"/>
                <a:gd name="T6" fmla="*/ 41 w 916"/>
                <a:gd name="T7" fmla="*/ 34 h 1346"/>
                <a:gd name="T8" fmla="*/ 48 w 916"/>
                <a:gd name="T9" fmla="*/ 32 h 1346"/>
                <a:gd name="T10" fmla="*/ 44 w 916"/>
                <a:gd name="T11" fmla="*/ 29 h 1346"/>
                <a:gd name="T12" fmla="*/ 48 w 916"/>
                <a:gd name="T13" fmla="*/ 25 h 1346"/>
                <a:gd name="T14" fmla="*/ 55 w 916"/>
                <a:gd name="T15" fmla="*/ 23 h 1346"/>
                <a:gd name="T16" fmla="*/ 41 w 916"/>
                <a:gd name="T17" fmla="*/ 19 h 1346"/>
                <a:gd name="T18" fmla="*/ 46 w 916"/>
                <a:gd name="T19" fmla="*/ 13 h 1346"/>
                <a:gd name="T20" fmla="*/ 50 w 916"/>
                <a:gd name="T21" fmla="*/ 6 h 1346"/>
                <a:gd name="T22" fmla="*/ 43 w 916"/>
                <a:gd name="T23" fmla="*/ 8 h 1346"/>
                <a:gd name="T24" fmla="*/ 38 w 916"/>
                <a:gd name="T25" fmla="*/ 15 h 1346"/>
                <a:gd name="T26" fmla="*/ 31 w 916"/>
                <a:gd name="T27" fmla="*/ 14 h 1346"/>
                <a:gd name="T28" fmla="*/ 35 w 916"/>
                <a:gd name="T29" fmla="*/ 3 h 1346"/>
                <a:gd name="T30" fmla="*/ 31 w 916"/>
                <a:gd name="T31" fmla="*/ 4 h 1346"/>
                <a:gd name="T32" fmla="*/ 25 w 916"/>
                <a:gd name="T33" fmla="*/ 15 h 1346"/>
                <a:gd name="T34" fmla="*/ 20 w 916"/>
                <a:gd name="T35" fmla="*/ 27 h 1346"/>
                <a:gd name="T36" fmla="*/ 16 w 916"/>
                <a:gd name="T37" fmla="*/ 32 h 1346"/>
                <a:gd name="T38" fmla="*/ 6 w 916"/>
                <a:gd name="T39" fmla="*/ 48 h 1346"/>
                <a:gd name="T40" fmla="*/ 5 w 916"/>
                <a:gd name="T41" fmla="*/ 70 h 1346"/>
                <a:gd name="T42" fmla="*/ 11 w 916"/>
                <a:gd name="T43" fmla="*/ 77 h 1346"/>
                <a:gd name="T44" fmla="*/ 17 w 916"/>
                <a:gd name="T45" fmla="*/ 80 h 1346"/>
                <a:gd name="T46" fmla="*/ 23 w 916"/>
                <a:gd name="T47" fmla="*/ 84 h 1346"/>
                <a:gd name="T48" fmla="*/ 8 w 916"/>
                <a:gd name="T49" fmla="*/ 78 h 1346"/>
                <a:gd name="T50" fmla="*/ 1 w 916"/>
                <a:gd name="T51" fmla="*/ 67 h 1346"/>
                <a:gd name="T52" fmla="*/ 2 w 916"/>
                <a:gd name="T53" fmla="*/ 52 h 1346"/>
                <a:gd name="T54" fmla="*/ 8 w 916"/>
                <a:gd name="T55" fmla="*/ 37 h 1346"/>
                <a:gd name="T56" fmla="*/ 12 w 916"/>
                <a:gd name="T57" fmla="*/ 32 h 1346"/>
                <a:gd name="T58" fmla="*/ 18 w 916"/>
                <a:gd name="T59" fmla="*/ 21 h 1346"/>
                <a:gd name="T60" fmla="*/ 24 w 916"/>
                <a:gd name="T61" fmla="*/ 11 h 1346"/>
                <a:gd name="T62" fmla="*/ 29 w 916"/>
                <a:gd name="T63" fmla="*/ 2 h 1346"/>
                <a:gd name="T64" fmla="*/ 38 w 916"/>
                <a:gd name="T65" fmla="*/ 2 h 1346"/>
                <a:gd name="T66" fmla="*/ 34 w 916"/>
                <a:gd name="T67" fmla="*/ 13 h 1346"/>
                <a:gd name="T68" fmla="*/ 38 w 916"/>
                <a:gd name="T69" fmla="*/ 9 h 1346"/>
                <a:gd name="T70" fmla="*/ 44 w 916"/>
                <a:gd name="T71" fmla="*/ 4 h 1346"/>
                <a:gd name="T72" fmla="*/ 52 w 916"/>
                <a:gd name="T73" fmla="*/ 4 h 1346"/>
                <a:gd name="T74" fmla="*/ 54 w 916"/>
                <a:gd name="T75" fmla="*/ 11 h 1346"/>
                <a:gd name="T76" fmla="*/ 48 w 916"/>
                <a:gd name="T77" fmla="*/ 15 h 1346"/>
                <a:gd name="T78" fmla="*/ 45 w 916"/>
                <a:gd name="T79" fmla="*/ 18 h 1346"/>
                <a:gd name="T80" fmla="*/ 57 w 916"/>
                <a:gd name="T81" fmla="*/ 22 h 1346"/>
                <a:gd name="T82" fmla="*/ 52 w 916"/>
                <a:gd name="T83" fmla="*/ 28 h 1346"/>
                <a:gd name="T84" fmla="*/ 52 w 916"/>
                <a:gd name="T85" fmla="*/ 32 h 1346"/>
                <a:gd name="T86" fmla="*/ 49 w 916"/>
                <a:gd name="T87" fmla="*/ 36 h 1346"/>
                <a:gd name="T88" fmla="*/ 34 w 916"/>
                <a:gd name="T89" fmla="*/ 37 h 1346"/>
                <a:gd name="T90" fmla="*/ 25 w 916"/>
                <a:gd name="T91" fmla="*/ 35 h 1346"/>
                <a:gd name="T92" fmla="*/ 22 w 916"/>
                <a:gd name="T93" fmla="*/ 40 h 1346"/>
                <a:gd name="T94" fmla="*/ 17 w 916"/>
                <a:gd name="T95" fmla="*/ 48 h 1346"/>
                <a:gd name="T96" fmla="*/ 12 w 916"/>
                <a:gd name="T97" fmla="*/ 59 h 1346"/>
                <a:gd name="T98" fmla="*/ 14 w 916"/>
                <a:gd name="T99" fmla="*/ 72 h 1346"/>
                <a:gd name="T100" fmla="*/ 11 w 916"/>
                <a:gd name="T101" fmla="*/ 71 h 134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916"/>
                <a:gd name="T154" fmla="*/ 0 h 1346"/>
                <a:gd name="T155" fmla="*/ 916 w 916"/>
                <a:gd name="T156" fmla="*/ 1346 h 134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916" h="1346">
                  <a:moveTo>
                    <a:pt x="175" y="1145"/>
                  </a:moveTo>
                  <a:lnTo>
                    <a:pt x="142" y="861"/>
                  </a:lnTo>
                  <a:lnTo>
                    <a:pt x="164" y="816"/>
                  </a:lnTo>
                  <a:lnTo>
                    <a:pt x="196" y="776"/>
                  </a:lnTo>
                  <a:lnTo>
                    <a:pt x="228" y="737"/>
                  </a:lnTo>
                  <a:lnTo>
                    <a:pt x="254" y="701"/>
                  </a:lnTo>
                  <a:lnTo>
                    <a:pt x="304" y="620"/>
                  </a:lnTo>
                  <a:lnTo>
                    <a:pt x="345" y="523"/>
                  </a:lnTo>
                  <a:lnTo>
                    <a:pt x="379" y="512"/>
                  </a:lnTo>
                  <a:lnTo>
                    <a:pt x="418" y="517"/>
                  </a:lnTo>
                  <a:lnTo>
                    <a:pt x="543" y="545"/>
                  </a:lnTo>
                  <a:lnTo>
                    <a:pt x="647" y="546"/>
                  </a:lnTo>
                  <a:lnTo>
                    <a:pt x="752" y="541"/>
                  </a:lnTo>
                  <a:lnTo>
                    <a:pt x="778" y="527"/>
                  </a:lnTo>
                  <a:lnTo>
                    <a:pt x="769" y="512"/>
                  </a:lnTo>
                  <a:lnTo>
                    <a:pt x="750" y="506"/>
                  </a:lnTo>
                  <a:lnTo>
                    <a:pt x="710" y="492"/>
                  </a:lnTo>
                  <a:lnTo>
                    <a:pt x="701" y="465"/>
                  </a:lnTo>
                  <a:lnTo>
                    <a:pt x="711" y="438"/>
                  </a:lnTo>
                  <a:lnTo>
                    <a:pt x="733" y="415"/>
                  </a:lnTo>
                  <a:lnTo>
                    <a:pt x="760" y="402"/>
                  </a:lnTo>
                  <a:lnTo>
                    <a:pt x="817" y="404"/>
                  </a:lnTo>
                  <a:lnTo>
                    <a:pt x="869" y="396"/>
                  </a:lnTo>
                  <a:lnTo>
                    <a:pt x="873" y="369"/>
                  </a:lnTo>
                  <a:lnTo>
                    <a:pt x="847" y="347"/>
                  </a:lnTo>
                  <a:lnTo>
                    <a:pt x="716" y="343"/>
                  </a:lnTo>
                  <a:lnTo>
                    <a:pt x="658" y="310"/>
                  </a:lnTo>
                  <a:lnTo>
                    <a:pt x="651" y="251"/>
                  </a:lnTo>
                  <a:lnTo>
                    <a:pt x="685" y="224"/>
                  </a:lnTo>
                  <a:lnTo>
                    <a:pt x="726" y="214"/>
                  </a:lnTo>
                  <a:lnTo>
                    <a:pt x="803" y="178"/>
                  </a:lnTo>
                  <a:lnTo>
                    <a:pt x="817" y="137"/>
                  </a:lnTo>
                  <a:lnTo>
                    <a:pt x="801" y="101"/>
                  </a:lnTo>
                  <a:lnTo>
                    <a:pt x="773" y="89"/>
                  </a:lnTo>
                  <a:lnTo>
                    <a:pt x="743" y="92"/>
                  </a:lnTo>
                  <a:lnTo>
                    <a:pt x="687" y="125"/>
                  </a:lnTo>
                  <a:lnTo>
                    <a:pt x="644" y="184"/>
                  </a:lnTo>
                  <a:lnTo>
                    <a:pt x="628" y="217"/>
                  </a:lnTo>
                  <a:lnTo>
                    <a:pt x="605" y="246"/>
                  </a:lnTo>
                  <a:lnTo>
                    <a:pt x="576" y="260"/>
                  </a:lnTo>
                  <a:lnTo>
                    <a:pt x="540" y="260"/>
                  </a:lnTo>
                  <a:lnTo>
                    <a:pt x="494" y="219"/>
                  </a:lnTo>
                  <a:lnTo>
                    <a:pt x="504" y="173"/>
                  </a:lnTo>
                  <a:lnTo>
                    <a:pt x="533" y="134"/>
                  </a:lnTo>
                  <a:lnTo>
                    <a:pt x="559" y="53"/>
                  </a:lnTo>
                  <a:lnTo>
                    <a:pt x="547" y="43"/>
                  </a:lnTo>
                  <a:lnTo>
                    <a:pt x="529" y="45"/>
                  </a:lnTo>
                  <a:lnTo>
                    <a:pt x="493" y="67"/>
                  </a:lnTo>
                  <a:lnTo>
                    <a:pt x="447" y="123"/>
                  </a:lnTo>
                  <a:lnTo>
                    <a:pt x="422" y="194"/>
                  </a:lnTo>
                  <a:lnTo>
                    <a:pt x="397" y="248"/>
                  </a:lnTo>
                  <a:lnTo>
                    <a:pt x="364" y="294"/>
                  </a:lnTo>
                  <a:lnTo>
                    <a:pt x="325" y="397"/>
                  </a:lnTo>
                  <a:lnTo>
                    <a:pt x="319" y="433"/>
                  </a:lnTo>
                  <a:lnTo>
                    <a:pt x="301" y="463"/>
                  </a:lnTo>
                  <a:lnTo>
                    <a:pt x="277" y="488"/>
                  </a:lnTo>
                  <a:lnTo>
                    <a:pt x="248" y="515"/>
                  </a:lnTo>
                  <a:lnTo>
                    <a:pt x="165" y="620"/>
                  </a:lnTo>
                  <a:lnTo>
                    <a:pt x="129" y="702"/>
                  </a:lnTo>
                  <a:lnTo>
                    <a:pt x="100" y="776"/>
                  </a:lnTo>
                  <a:lnTo>
                    <a:pt x="55" y="937"/>
                  </a:lnTo>
                  <a:lnTo>
                    <a:pt x="58" y="1061"/>
                  </a:lnTo>
                  <a:lnTo>
                    <a:pt x="82" y="1116"/>
                  </a:lnTo>
                  <a:lnTo>
                    <a:pt x="119" y="1170"/>
                  </a:lnTo>
                  <a:lnTo>
                    <a:pt x="151" y="1215"/>
                  </a:lnTo>
                  <a:lnTo>
                    <a:pt x="169" y="1235"/>
                  </a:lnTo>
                  <a:lnTo>
                    <a:pt x="191" y="1251"/>
                  </a:lnTo>
                  <a:lnTo>
                    <a:pt x="230" y="1271"/>
                  </a:lnTo>
                  <a:lnTo>
                    <a:pt x="267" y="1283"/>
                  </a:lnTo>
                  <a:lnTo>
                    <a:pt x="350" y="1297"/>
                  </a:lnTo>
                  <a:lnTo>
                    <a:pt x="370" y="1326"/>
                  </a:lnTo>
                  <a:lnTo>
                    <a:pt x="362" y="1341"/>
                  </a:lnTo>
                  <a:lnTo>
                    <a:pt x="343" y="1346"/>
                  </a:lnTo>
                  <a:lnTo>
                    <a:pt x="166" y="1293"/>
                  </a:lnTo>
                  <a:lnTo>
                    <a:pt x="119" y="1252"/>
                  </a:lnTo>
                  <a:lnTo>
                    <a:pt x="102" y="1227"/>
                  </a:lnTo>
                  <a:lnTo>
                    <a:pt x="82" y="1201"/>
                  </a:lnTo>
                  <a:lnTo>
                    <a:pt x="10" y="1073"/>
                  </a:lnTo>
                  <a:lnTo>
                    <a:pt x="0" y="1004"/>
                  </a:lnTo>
                  <a:lnTo>
                    <a:pt x="7" y="927"/>
                  </a:lnTo>
                  <a:lnTo>
                    <a:pt x="29" y="837"/>
                  </a:lnTo>
                  <a:lnTo>
                    <a:pt x="54" y="760"/>
                  </a:lnTo>
                  <a:lnTo>
                    <a:pt x="84" y="686"/>
                  </a:lnTo>
                  <a:lnTo>
                    <a:pt x="119" y="602"/>
                  </a:lnTo>
                  <a:lnTo>
                    <a:pt x="137" y="565"/>
                  </a:lnTo>
                  <a:lnTo>
                    <a:pt x="159" y="535"/>
                  </a:lnTo>
                  <a:lnTo>
                    <a:pt x="185" y="507"/>
                  </a:lnTo>
                  <a:lnTo>
                    <a:pt x="214" y="478"/>
                  </a:lnTo>
                  <a:lnTo>
                    <a:pt x="276" y="398"/>
                  </a:lnTo>
                  <a:lnTo>
                    <a:pt x="287" y="337"/>
                  </a:lnTo>
                  <a:lnTo>
                    <a:pt x="315" y="287"/>
                  </a:lnTo>
                  <a:lnTo>
                    <a:pt x="349" y="240"/>
                  </a:lnTo>
                  <a:lnTo>
                    <a:pt x="376" y="180"/>
                  </a:lnTo>
                  <a:lnTo>
                    <a:pt x="406" y="97"/>
                  </a:lnTo>
                  <a:lnTo>
                    <a:pt x="429" y="62"/>
                  </a:lnTo>
                  <a:lnTo>
                    <a:pt x="461" y="29"/>
                  </a:lnTo>
                  <a:lnTo>
                    <a:pt x="499" y="9"/>
                  </a:lnTo>
                  <a:lnTo>
                    <a:pt x="541" y="0"/>
                  </a:lnTo>
                  <a:lnTo>
                    <a:pt x="604" y="34"/>
                  </a:lnTo>
                  <a:lnTo>
                    <a:pt x="604" y="81"/>
                  </a:lnTo>
                  <a:lnTo>
                    <a:pt x="580" y="122"/>
                  </a:lnTo>
                  <a:lnTo>
                    <a:pt x="543" y="214"/>
                  </a:lnTo>
                  <a:lnTo>
                    <a:pt x="555" y="219"/>
                  </a:lnTo>
                  <a:lnTo>
                    <a:pt x="571" y="212"/>
                  </a:lnTo>
                  <a:lnTo>
                    <a:pt x="611" y="147"/>
                  </a:lnTo>
                  <a:lnTo>
                    <a:pt x="629" y="116"/>
                  </a:lnTo>
                  <a:lnTo>
                    <a:pt x="656" y="87"/>
                  </a:lnTo>
                  <a:lnTo>
                    <a:pt x="697" y="59"/>
                  </a:lnTo>
                  <a:lnTo>
                    <a:pt x="741" y="43"/>
                  </a:lnTo>
                  <a:lnTo>
                    <a:pt x="787" y="43"/>
                  </a:lnTo>
                  <a:lnTo>
                    <a:pt x="830" y="62"/>
                  </a:lnTo>
                  <a:lnTo>
                    <a:pt x="855" y="92"/>
                  </a:lnTo>
                  <a:lnTo>
                    <a:pt x="865" y="131"/>
                  </a:lnTo>
                  <a:lnTo>
                    <a:pt x="860" y="171"/>
                  </a:lnTo>
                  <a:lnTo>
                    <a:pt x="841" y="207"/>
                  </a:lnTo>
                  <a:lnTo>
                    <a:pt x="807" y="232"/>
                  </a:lnTo>
                  <a:lnTo>
                    <a:pt x="765" y="243"/>
                  </a:lnTo>
                  <a:lnTo>
                    <a:pt x="691" y="280"/>
                  </a:lnTo>
                  <a:lnTo>
                    <a:pt x="697" y="290"/>
                  </a:lnTo>
                  <a:lnTo>
                    <a:pt x="716" y="295"/>
                  </a:lnTo>
                  <a:lnTo>
                    <a:pt x="855" y="299"/>
                  </a:lnTo>
                  <a:lnTo>
                    <a:pt x="892" y="320"/>
                  </a:lnTo>
                  <a:lnTo>
                    <a:pt x="913" y="362"/>
                  </a:lnTo>
                  <a:lnTo>
                    <a:pt x="916" y="407"/>
                  </a:lnTo>
                  <a:lnTo>
                    <a:pt x="893" y="440"/>
                  </a:lnTo>
                  <a:lnTo>
                    <a:pt x="832" y="450"/>
                  </a:lnTo>
                  <a:lnTo>
                    <a:pt x="769" y="450"/>
                  </a:lnTo>
                  <a:lnTo>
                    <a:pt x="747" y="459"/>
                  </a:lnTo>
                  <a:lnTo>
                    <a:pt x="827" y="522"/>
                  </a:lnTo>
                  <a:lnTo>
                    <a:pt x="821" y="550"/>
                  </a:lnTo>
                  <a:lnTo>
                    <a:pt x="803" y="573"/>
                  </a:lnTo>
                  <a:lnTo>
                    <a:pt x="777" y="586"/>
                  </a:lnTo>
                  <a:lnTo>
                    <a:pt x="747" y="590"/>
                  </a:lnTo>
                  <a:lnTo>
                    <a:pt x="639" y="595"/>
                  </a:lnTo>
                  <a:lnTo>
                    <a:pt x="535" y="593"/>
                  </a:lnTo>
                  <a:lnTo>
                    <a:pt x="474" y="579"/>
                  </a:lnTo>
                  <a:lnTo>
                    <a:pt x="413" y="565"/>
                  </a:lnTo>
                  <a:lnTo>
                    <a:pt x="396" y="557"/>
                  </a:lnTo>
                  <a:lnTo>
                    <a:pt x="379" y="559"/>
                  </a:lnTo>
                  <a:lnTo>
                    <a:pt x="360" y="598"/>
                  </a:lnTo>
                  <a:lnTo>
                    <a:pt x="348" y="642"/>
                  </a:lnTo>
                  <a:lnTo>
                    <a:pt x="323" y="689"/>
                  </a:lnTo>
                  <a:lnTo>
                    <a:pt x="296" y="728"/>
                  </a:lnTo>
                  <a:lnTo>
                    <a:pt x="267" y="766"/>
                  </a:lnTo>
                  <a:lnTo>
                    <a:pt x="234" y="807"/>
                  </a:lnTo>
                  <a:lnTo>
                    <a:pt x="190" y="870"/>
                  </a:lnTo>
                  <a:lnTo>
                    <a:pt x="185" y="941"/>
                  </a:lnTo>
                  <a:lnTo>
                    <a:pt x="194" y="1004"/>
                  </a:lnTo>
                  <a:lnTo>
                    <a:pt x="223" y="1139"/>
                  </a:lnTo>
                  <a:lnTo>
                    <a:pt x="218" y="1158"/>
                  </a:lnTo>
                  <a:lnTo>
                    <a:pt x="201" y="1165"/>
                  </a:lnTo>
                  <a:lnTo>
                    <a:pt x="175" y="1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78" name="Freeform 153"/>
            <p:cNvSpPr>
              <a:spLocks/>
            </p:cNvSpPr>
            <p:nvPr/>
          </p:nvSpPr>
          <p:spPr bwMode="auto">
            <a:xfrm>
              <a:off x="4652" y="1777"/>
              <a:ext cx="41" cy="51"/>
            </a:xfrm>
            <a:custGeom>
              <a:avLst/>
              <a:gdLst>
                <a:gd name="T0" fmla="*/ 2 w 164"/>
                <a:gd name="T1" fmla="*/ 0 h 205"/>
                <a:gd name="T2" fmla="*/ 7 w 164"/>
                <a:gd name="T3" fmla="*/ 1 h 205"/>
                <a:gd name="T4" fmla="*/ 9 w 164"/>
                <a:gd name="T5" fmla="*/ 3 h 205"/>
                <a:gd name="T6" fmla="*/ 10 w 164"/>
                <a:gd name="T7" fmla="*/ 5 h 205"/>
                <a:gd name="T8" fmla="*/ 10 w 164"/>
                <a:gd name="T9" fmla="*/ 8 h 205"/>
                <a:gd name="T10" fmla="*/ 9 w 164"/>
                <a:gd name="T11" fmla="*/ 10 h 205"/>
                <a:gd name="T12" fmla="*/ 8 w 164"/>
                <a:gd name="T13" fmla="*/ 12 h 205"/>
                <a:gd name="T14" fmla="*/ 5 w 164"/>
                <a:gd name="T15" fmla="*/ 13 h 205"/>
                <a:gd name="T16" fmla="*/ 4 w 164"/>
                <a:gd name="T17" fmla="*/ 12 h 205"/>
                <a:gd name="T18" fmla="*/ 4 w 164"/>
                <a:gd name="T19" fmla="*/ 11 h 205"/>
                <a:gd name="T20" fmla="*/ 5 w 164"/>
                <a:gd name="T21" fmla="*/ 10 h 205"/>
                <a:gd name="T22" fmla="*/ 7 w 164"/>
                <a:gd name="T23" fmla="*/ 8 h 205"/>
                <a:gd name="T24" fmla="*/ 7 w 164"/>
                <a:gd name="T25" fmla="*/ 6 h 205"/>
                <a:gd name="T26" fmla="*/ 7 w 164"/>
                <a:gd name="T27" fmla="*/ 4 h 205"/>
                <a:gd name="T28" fmla="*/ 5 w 164"/>
                <a:gd name="T29" fmla="*/ 3 h 205"/>
                <a:gd name="T30" fmla="*/ 2 w 164"/>
                <a:gd name="T31" fmla="*/ 3 h 205"/>
                <a:gd name="T32" fmla="*/ 1 w 164"/>
                <a:gd name="T33" fmla="*/ 2 h 205"/>
                <a:gd name="T34" fmla="*/ 0 w 164"/>
                <a:gd name="T35" fmla="*/ 1 h 205"/>
                <a:gd name="T36" fmla="*/ 1 w 164"/>
                <a:gd name="T37" fmla="*/ 0 h 205"/>
                <a:gd name="T38" fmla="*/ 2 w 164"/>
                <a:gd name="T39" fmla="*/ 0 h 205"/>
                <a:gd name="T40" fmla="*/ 2 w 164"/>
                <a:gd name="T41" fmla="*/ 0 h 20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64"/>
                <a:gd name="T64" fmla="*/ 0 h 205"/>
                <a:gd name="T65" fmla="*/ 164 w 164"/>
                <a:gd name="T66" fmla="*/ 205 h 205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64" h="205">
                  <a:moveTo>
                    <a:pt x="27" y="0"/>
                  </a:moveTo>
                  <a:lnTo>
                    <a:pt x="113" y="19"/>
                  </a:lnTo>
                  <a:lnTo>
                    <a:pt x="144" y="44"/>
                  </a:lnTo>
                  <a:lnTo>
                    <a:pt x="163" y="82"/>
                  </a:lnTo>
                  <a:lnTo>
                    <a:pt x="164" y="123"/>
                  </a:lnTo>
                  <a:lnTo>
                    <a:pt x="149" y="160"/>
                  </a:lnTo>
                  <a:lnTo>
                    <a:pt x="121" y="189"/>
                  </a:lnTo>
                  <a:lnTo>
                    <a:pt x="84" y="205"/>
                  </a:lnTo>
                  <a:lnTo>
                    <a:pt x="55" y="189"/>
                  </a:lnTo>
                  <a:lnTo>
                    <a:pt x="56" y="171"/>
                  </a:lnTo>
                  <a:lnTo>
                    <a:pt x="72" y="159"/>
                  </a:lnTo>
                  <a:lnTo>
                    <a:pt x="108" y="135"/>
                  </a:lnTo>
                  <a:lnTo>
                    <a:pt x="116" y="94"/>
                  </a:lnTo>
                  <a:lnTo>
                    <a:pt x="104" y="70"/>
                  </a:lnTo>
                  <a:lnTo>
                    <a:pt x="82" y="58"/>
                  </a:lnTo>
                  <a:lnTo>
                    <a:pt x="24" y="48"/>
                  </a:lnTo>
                  <a:lnTo>
                    <a:pt x="7" y="39"/>
                  </a:lnTo>
                  <a:lnTo>
                    <a:pt x="0" y="23"/>
                  </a:lnTo>
                  <a:lnTo>
                    <a:pt x="8" y="6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79" name="Freeform 154"/>
            <p:cNvSpPr>
              <a:spLocks/>
            </p:cNvSpPr>
            <p:nvPr/>
          </p:nvSpPr>
          <p:spPr bwMode="auto">
            <a:xfrm>
              <a:off x="4667" y="1799"/>
              <a:ext cx="12" cy="12"/>
            </a:xfrm>
            <a:custGeom>
              <a:avLst/>
              <a:gdLst>
                <a:gd name="T0" fmla="*/ 0 w 50"/>
                <a:gd name="T1" fmla="*/ 2 h 48"/>
                <a:gd name="T2" fmla="*/ 0 w 50"/>
                <a:gd name="T3" fmla="*/ 1 h 48"/>
                <a:gd name="T4" fmla="*/ 1 w 50"/>
                <a:gd name="T5" fmla="*/ 0 h 48"/>
                <a:gd name="T6" fmla="*/ 3 w 50"/>
                <a:gd name="T7" fmla="*/ 2 h 48"/>
                <a:gd name="T8" fmla="*/ 2 w 50"/>
                <a:gd name="T9" fmla="*/ 3 h 48"/>
                <a:gd name="T10" fmla="*/ 1 w 50"/>
                <a:gd name="T11" fmla="*/ 3 h 48"/>
                <a:gd name="T12" fmla="*/ 0 w 50"/>
                <a:gd name="T13" fmla="*/ 2 h 48"/>
                <a:gd name="T14" fmla="*/ 0 w 50"/>
                <a:gd name="T15" fmla="*/ 2 h 4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50"/>
                <a:gd name="T25" fmla="*/ 0 h 48"/>
                <a:gd name="T26" fmla="*/ 50 w 50"/>
                <a:gd name="T27" fmla="*/ 48 h 4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50" h="48">
                  <a:moveTo>
                    <a:pt x="0" y="24"/>
                  </a:moveTo>
                  <a:lnTo>
                    <a:pt x="8" y="7"/>
                  </a:lnTo>
                  <a:lnTo>
                    <a:pt x="24" y="0"/>
                  </a:lnTo>
                  <a:lnTo>
                    <a:pt x="50" y="24"/>
                  </a:lnTo>
                  <a:lnTo>
                    <a:pt x="42" y="42"/>
                  </a:lnTo>
                  <a:lnTo>
                    <a:pt x="24" y="48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80" name="Freeform 155"/>
            <p:cNvSpPr>
              <a:spLocks/>
            </p:cNvSpPr>
            <p:nvPr/>
          </p:nvSpPr>
          <p:spPr bwMode="auto">
            <a:xfrm>
              <a:off x="4590" y="1875"/>
              <a:ext cx="43" cy="51"/>
            </a:xfrm>
            <a:custGeom>
              <a:avLst/>
              <a:gdLst>
                <a:gd name="T0" fmla="*/ 4 w 170"/>
                <a:gd name="T1" fmla="*/ 2 h 203"/>
                <a:gd name="T2" fmla="*/ 4 w 170"/>
                <a:gd name="T3" fmla="*/ 9 h 203"/>
                <a:gd name="T4" fmla="*/ 5 w 170"/>
                <a:gd name="T5" fmla="*/ 10 h 203"/>
                <a:gd name="T6" fmla="*/ 6 w 170"/>
                <a:gd name="T7" fmla="*/ 10 h 203"/>
                <a:gd name="T8" fmla="*/ 9 w 170"/>
                <a:gd name="T9" fmla="*/ 10 h 203"/>
                <a:gd name="T10" fmla="*/ 11 w 170"/>
                <a:gd name="T11" fmla="*/ 10 h 203"/>
                <a:gd name="T12" fmla="*/ 11 w 170"/>
                <a:gd name="T13" fmla="*/ 11 h 203"/>
                <a:gd name="T14" fmla="*/ 10 w 170"/>
                <a:gd name="T15" fmla="*/ 12 h 203"/>
                <a:gd name="T16" fmla="*/ 9 w 170"/>
                <a:gd name="T17" fmla="*/ 13 h 203"/>
                <a:gd name="T18" fmla="*/ 5 w 170"/>
                <a:gd name="T19" fmla="*/ 13 h 203"/>
                <a:gd name="T20" fmla="*/ 2 w 170"/>
                <a:gd name="T21" fmla="*/ 11 h 203"/>
                <a:gd name="T22" fmla="*/ 0 w 170"/>
                <a:gd name="T23" fmla="*/ 9 h 203"/>
                <a:gd name="T24" fmla="*/ 0 w 170"/>
                <a:gd name="T25" fmla="*/ 6 h 203"/>
                <a:gd name="T26" fmla="*/ 1 w 170"/>
                <a:gd name="T27" fmla="*/ 1 h 203"/>
                <a:gd name="T28" fmla="*/ 2 w 170"/>
                <a:gd name="T29" fmla="*/ 0 h 203"/>
                <a:gd name="T30" fmla="*/ 3 w 170"/>
                <a:gd name="T31" fmla="*/ 0 h 203"/>
                <a:gd name="T32" fmla="*/ 4 w 170"/>
                <a:gd name="T33" fmla="*/ 2 h 203"/>
                <a:gd name="T34" fmla="*/ 4 w 170"/>
                <a:gd name="T35" fmla="*/ 2 h 20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70"/>
                <a:gd name="T55" fmla="*/ 0 h 203"/>
                <a:gd name="T56" fmla="*/ 170 w 170"/>
                <a:gd name="T57" fmla="*/ 203 h 203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70" h="203">
                  <a:moveTo>
                    <a:pt x="63" y="29"/>
                  </a:moveTo>
                  <a:lnTo>
                    <a:pt x="60" y="137"/>
                  </a:lnTo>
                  <a:lnTo>
                    <a:pt x="79" y="150"/>
                  </a:lnTo>
                  <a:lnTo>
                    <a:pt x="99" y="154"/>
                  </a:lnTo>
                  <a:lnTo>
                    <a:pt x="147" y="154"/>
                  </a:lnTo>
                  <a:lnTo>
                    <a:pt x="165" y="164"/>
                  </a:lnTo>
                  <a:lnTo>
                    <a:pt x="170" y="180"/>
                  </a:lnTo>
                  <a:lnTo>
                    <a:pt x="162" y="196"/>
                  </a:lnTo>
                  <a:lnTo>
                    <a:pt x="144" y="203"/>
                  </a:lnTo>
                  <a:lnTo>
                    <a:pt x="78" y="198"/>
                  </a:lnTo>
                  <a:lnTo>
                    <a:pt x="25" y="171"/>
                  </a:lnTo>
                  <a:lnTo>
                    <a:pt x="5" y="137"/>
                  </a:lnTo>
                  <a:lnTo>
                    <a:pt x="0" y="101"/>
                  </a:lnTo>
                  <a:lnTo>
                    <a:pt x="15" y="19"/>
                  </a:lnTo>
                  <a:lnTo>
                    <a:pt x="26" y="2"/>
                  </a:lnTo>
                  <a:lnTo>
                    <a:pt x="44" y="0"/>
                  </a:lnTo>
                  <a:lnTo>
                    <a:pt x="63" y="2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81" name="Freeform 156"/>
            <p:cNvSpPr>
              <a:spLocks/>
            </p:cNvSpPr>
            <p:nvPr/>
          </p:nvSpPr>
          <p:spPr bwMode="auto">
            <a:xfrm>
              <a:off x="4644" y="1690"/>
              <a:ext cx="88" cy="110"/>
            </a:xfrm>
            <a:custGeom>
              <a:avLst/>
              <a:gdLst>
                <a:gd name="T0" fmla="*/ 5 w 354"/>
                <a:gd name="T1" fmla="*/ 3 h 438"/>
                <a:gd name="T2" fmla="*/ 3 w 354"/>
                <a:gd name="T3" fmla="*/ 5 h 438"/>
                <a:gd name="T4" fmla="*/ 3 w 354"/>
                <a:gd name="T5" fmla="*/ 6 h 438"/>
                <a:gd name="T6" fmla="*/ 3 w 354"/>
                <a:gd name="T7" fmla="*/ 8 h 438"/>
                <a:gd name="T8" fmla="*/ 5 w 354"/>
                <a:gd name="T9" fmla="*/ 10 h 438"/>
                <a:gd name="T10" fmla="*/ 7 w 354"/>
                <a:gd name="T11" fmla="*/ 12 h 438"/>
                <a:gd name="T12" fmla="*/ 12 w 354"/>
                <a:gd name="T13" fmla="*/ 15 h 438"/>
                <a:gd name="T14" fmla="*/ 13 w 354"/>
                <a:gd name="T15" fmla="*/ 18 h 438"/>
                <a:gd name="T16" fmla="*/ 14 w 354"/>
                <a:gd name="T17" fmla="*/ 21 h 438"/>
                <a:gd name="T18" fmla="*/ 15 w 354"/>
                <a:gd name="T19" fmla="*/ 21 h 438"/>
                <a:gd name="T20" fmla="*/ 17 w 354"/>
                <a:gd name="T21" fmla="*/ 21 h 438"/>
                <a:gd name="T22" fmla="*/ 20 w 354"/>
                <a:gd name="T23" fmla="*/ 22 h 438"/>
                <a:gd name="T24" fmla="*/ 22 w 354"/>
                <a:gd name="T25" fmla="*/ 26 h 438"/>
                <a:gd name="T26" fmla="*/ 22 w 354"/>
                <a:gd name="T27" fmla="*/ 27 h 438"/>
                <a:gd name="T28" fmla="*/ 21 w 354"/>
                <a:gd name="T29" fmla="*/ 28 h 438"/>
                <a:gd name="T30" fmla="*/ 19 w 354"/>
                <a:gd name="T31" fmla="*/ 26 h 438"/>
                <a:gd name="T32" fmla="*/ 18 w 354"/>
                <a:gd name="T33" fmla="*/ 25 h 438"/>
                <a:gd name="T34" fmla="*/ 17 w 354"/>
                <a:gd name="T35" fmla="*/ 24 h 438"/>
                <a:gd name="T36" fmla="*/ 12 w 354"/>
                <a:gd name="T37" fmla="*/ 23 h 438"/>
                <a:gd name="T38" fmla="*/ 11 w 354"/>
                <a:gd name="T39" fmla="*/ 20 h 438"/>
                <a:gd name="T40" fmla="*/ 10 w 354"/>
                <a:gd name="T41" fmla="*/ 17 h 438"/>
                <a:gd name="T42" fmla="*/ 0 w 354"/>
                <a:gd name="T43" fmla="*/ 9 h 438"/>
                <a:gd name="T44" fmla="*/ 0 w 354"/>
                <a:gd name="T45" fmla="*/ 6 h 438"/>
                <a:gd name="T46" fmla="*/ 0 w 354"/>
                <a:gd name="T47" fmla="*/ 4 h 438"/>
                <a:gd name="T48" fmla="*/ 2 w 354"/>
                <a:gd name="T49" fmla="*/ 1 h 438"/>
                <a:gd name="T50" fmla="*/ 5 w 354"/>
                <a:gd name="T51" fmla="*/ 0 h 438"/>
                <a:gd name="T52" fmla="*/ 6 w 354"/>
                <a:gd name="T53" fmla="*/ 1 h 438"/>
                <a:gd name="T54" fmla="*/ 6 w 354"/>
                <a:gd name="T55" fmla="*/ 2 h 438"/>
                <a:gd name="T56" fmla="*/ 5 w 354"/>
                <a:gd name="T57" fmla="*/ 3 h 438"/>
                <a:gd name="T58" fmla="*/ 5 w 354"/>
                <a:gd name="T59" fmla="*/ 3 h 438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54"/>
                <a:gd name="T91" fmla="*/ 0 h 438"/>
                <a:gd name="T92" fmla="*/ 354 w 354"/>
                <a:gd name="T93" fmla="*/ 438 h 438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54" h="438">
                  <a:moveTo>
                    <a:pt x="85" y="48"/>
                  </a:moveTo>
                  <a:lnTo>
                    <a:pt x="53" y="76"/>
                  </a:lnTo>
                  <a:lnTo>
                    <a:pt x="49" y="97"/>
                  </a:lnTo>
                  <a:lnTo>
                    <a:pt x="53" y="120"/>
                  </a:lnTo>
                  <a:lnTo>
                    <a:pt x="81" y="159"/>
                  </a:lnTo>
                  <a:lnTo>
                    <a:pt x="119" y="186"/>
                  </a:lnTo>
                  <a:lnTo>
                    <a:pt x="200" y="241"/>
                  </a:lnTo>
                  <a:lnTo>
                    <a:pt x="213" y="284"/>
                  </a:lnTo>
                  <a:lnTo>
                    <a:pt x="229" y="327"/>
                  </a:lnTo>
                  <a:lnTo>
                    <a:pt x="249" y="333"/>
                  </a:lnTo>
                  <a:lnTo>
                    <a:pt x="275" y="332"/>
                  </a:lnTo>
                  <a:lnTo>
                    <a:pt x="327" y="356"/>
                  </a:lnTo>
                  <a:lnTo>
                    <a:pt x="354" y="409"/>
                  </a:lnTo>
                  <a:lnTo>
                    <a:pt x="350" y="428"/>
                  </a:lnTo>
                  <a:lnTo>
                    <a:pt x="335" y="438"/>
                  </a:lnTo>
                  <a:lnTo>
                    <a:pt x="306" y="419"/>
                  </a:lnTo>
                  <a:lnTo>
                    <a:pt x="294" y="393"/>
                  </a:lnTo>
                  <a:lnTo>
                    <a:pt x="270" y="381"/>
                  </a:lnTo>
                  <a:lnTo>
                    <a:pt x="192" y="361"/>
                  </a:lnTo>
                  <a:lnTo>
                    <a:pt x="178" y="318"/>
                  </a:lnTo>
                  <a:lnTo>
                    <a:pt x="163" y="274"/>
                  </a:lnTo>
                  <a:lnTo>
                    <a:pt x="9" y="139"/>
                  </a:lnTo>
                  <a:lnTo>
                    <a:pt x="0" y="96"/>
                  </a:lnTo>
                  <a:lnTo>
                    <a:pt x="10" y="54"/>
                  </a:lnTo>
                  <a:lnTo>
                    <a:pt x="36" y="20"/>
                  </a:lnTo>
                  <a:lnTo>
                    <a:pt x="75" y="0"/>
                  </a:lnTo>
                  <a:lnTo>
                    <a:pt x="104" y="19"/>
                  </a:lnTo>
                  <a:lnTo>
                    <a:pt x="101" y="37"/>
                  </a:lnTo>
                  <a:lnTo>
                    <a:pt x="85" y="4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82" name="Freeform 157"/>
            <p:cNvSpPr>
              <a:spLocks/>
            </p:cNvSpPr>
            <p:nvPr/>
          </p:nvSpPr>
          <p:spPr bwMode="auto">
            <a:xfrm>
              <a:off x="4666" y="1689"/>
              <a:ext cx="88" cy="104"/>
            </a:xfrm>
            <a:custGeom>
              <a:avLst/>
              <a:gdLst>
                <a:gd name="T0" fmla="*/ 18 w 352"/>
                <a:gd name="T1" fmla="*/ 24 h 415"/>
                <a:gd name="T2" fmla="*/ 19 w 352"/>
                <a:gd name="T3" fmla="*/ 15 h 415"/>
                <a:gd name="T4" fmla="*/ 18 w 352"/>
                <a:gd name="T5" fmla="*/ 11 h 415"/>
                <a:gd name="T6" fmla="*/ 17 w 352"/>
                <a:gd name="T7" fmla="*/ 9 h 415"/>
                <a:gd name="T8" fmla="*/ 15 w 352"/>
                <a:gd name="T9" fmla="*/ 7 h 415"/>
                <a:gd name="T10" fmla="*/ 12 w 352"/>
                <a:gd name="T11" fmla="*/ 5 h 415"/>
                <a:gd name="T12" fmla="*/ 9 w 352"/>
                <a:gd name="T13" fmla="*/ 4 h 415"/>
                <a:gd name="T14" fmla="*/ 2 w 352"/>
                <a:gd name="T15" fmla="*/ 3 h 415"/>
                <a:gd name="T16" fmla="*/ 0 w 352"/>
                <a:gd name="T17" fmla="*/ 3 h 415"/>
                <a:gd name="T18" fmla="*/ 0 w 352"/>
                <a:gd name="T19" fmla="*/ 2 h 415"/>
                <a:gd name="T20" fmla="*/ 0 w 352"/>
                <a:gd name="T21" fmla="*/ 1 h 415"/>
                <a:gd name="T22" fmla="*/ 2 w 352"/>
                <a:gd name="T23" fmla="*/ 0 h 415"/>
                <a:gd name="T24" fmla="*/ 10 w 352"/>
                <a:gd name="T25" fmla="*/ 1 h 415"/>
                <a:gd name="T26" fmla="*/ 17 w 352"/>
                <a:gd name="T27" fmla="*/ 5 h 415"/>
                <a:gd name="T28" fmla="*/ 20 w 352"/>
                <a:gd name="T29" fmla="*/ 9 h 415"/>
                <a:gd name="T30" fmla="*/ 22 w 352"/>
                <a:gd name="T31" fmla="*/ 14 h 415"/>
                <a:gd name="T32" fmla="*/ 22 w 352"/>
                <a:gd name="T33" fmla="*/ 19 h 415"/>
                <a:gd name="T34" fmla="*/ 21 w 352"/>
                <a:gd name="T35" fmla="*/ 25 h 415"/>
                <a:gd name="T36" fmla="*/ 21 w 352"/>
                <a:gd name="T37" fmla="*/ 26 h 415"/>
                <a:gd name="T38" fmla="*/ 20 w 352"/>
                <a:gd name="T39" fmla="*/ 26 h 415"/>
                <a:gd name="T40" fmla="*/ 18 w 352"/>
                <a:gd name="T41" fmla="*/ 24 h 415"/>
                <a:gd name="T42" fmla="*/ 18 w 352"/>
                <a:gd name="T43" fmla="*/ 24 h 415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352"/>
                <a:gd name="T67" fmla="*/ 0 h 415"/>
                <a:gd name="T68" fmla="*/ 352 w 352"/>
                <a:gd name="T69" fmla="*/ 415 h 415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352" h="415">
                  <a:moveTo>
                    <a:pt x="291" y="387"/>
                  </a:moveTo>
                  <a:lnTo>
                    <a:pt x="301" y="236"/>
                  </a:lnTo>
                  <a:lnTo>
                    <a:pt x="282" y="169"/>
                  </a:lnTo>
                  <a:lnTo>
                    <a:pt x="263" y="138"/>
                  </a:lnTo>
                  <a:lnTo>
                    <a:pt x="238" y="109"/>
                  </a:lnTo>
                  <a:lnTo>
                    <a:pt x="190" y="75"/>
                  </a:lnTo>
                  <a:lnTo>
                    <a:pt x="140" y="57"/>
                  </a:lnTo>
                  <a:lnTo>
                    <a:pt x="23" y="49"/>
                  </a:lnTo>
                  <a:lnTo>
                    <a:pt x="6" y="42"/>
                  </a:lnTo>
                  <a:lnTo>
                    <a:pt x="0" y="25"/>
                  </a:lnTo>
                  <a:lnTo>
                    <a:pt x="6" y="8"/>
                  </a:lnTo>
                  <a:lnTo>
                    <a:pt x="23" y="0"/>
                  </a:lnTo>
                  <a:lnTo>
                    <a:pt x="159" y="10"/>
                  </a:lnTo>
                  <a:lnTo>
                    <a:pt x="272" y="73"/>
                  </a:lnTo>
                  <a:lnTo>
                    <a:pt x="324" y="144"/>
                  </a:lnTo>
                  <a:lnTo>
                    <a:pt x="348" y="221"/>
                  </a:lnTo>
                  <a:lnTo>
                    <a:pt x="352" y="304"/>
                  </a:lnTo>
                  <a:lnTo>
                    <a:pt x="339" y="395"/>
                  </a:lnTo>
                  <a:lnTo>
                    <a:pt x="329" y="413"/>
                  </a:lnTo>
                  <a:lnTo>
                    <a:pt x="311" y="415"/>
                  </a:lnTo>
                  <a:lnTo>
                    <a:pt x="291" y="38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83" name="Freeform 158"/>
            <p:cNvSpPr>
              <a:spLocks/>
            </p:cNvSpPr>
            <p:nvPr/>
          </p:nvSpPr>
          <p:spPr bwMode="auto">
            <a:xfrm>
              <a:off x="4508" y="1646"/>
              <a:ext cx="202" cy="77"/>
            </a:xfrm>
            <a:custGeom>
              <a:avLst/>
              <a:gdLst>
                <a:gd name="T0" fmla="*/ 48 w 810"/>
                <a:gd name="T1" fmla="*/ 13 h 312"/>
                <a:gd name="T2" fmla="*/ 46 w 810"/>
                <a:gd name="T3" fmla="*/ 9 h 312"/>
                <a:gd name="T4" fmla="*/ 45 w 810"/>
                <a:gd name="T5" fmla="*/ 7 h 312"/>
                <a:gd name="T6" fmla="*/ 43 w 810"/>
                <a:gd name="T7" fmla="*/ 5 h 312"/>
                <a:gd name="T8" fmla="*/ 41 w 810"/>
                <a:gd name="T9" fmla="*/ 5 h 312"/>
                <a:gd name="T10" fmla="*/ 39 w 810"/>
                <a:gd name="T11" fmla="*/ 4 h 312"/>
                <a:gd name="T12" fmla="*/ 34 w 810"/>
                <a:gd name="T13" fmla="*/ 3 h 312"/>
                <a:gd name="T14" fmla="*/ 26 w 810"/>
                <a:gd name="T15" fmla="*/ 3 h 312"/>
                <a:gd name="T16" fmla="*/ 19 w 810"/>
                <a:gd name="T17" fmla="*/ 4 h 312"/>
                <a:gd name="T18" fmla="*/ 10 w 810"/>
                <a:gd name="T19" fmla="*/ 6 h 312"/>
                <a:gd name="T20" fmla="*/ 6 w 810"/>
                <a:gd name="T21" fmla="*/ 8 h 312"/>
                <a:gd name="T22" fmla="*/ 3 w 810"/>
                <a:gd name="T23" fmla="*/ 12 h 312"/>
                <a:gd name="T24" fmla="*/ 3 w 810"/>
                <a:gd name="T25" fmla="*/ 14 h 312"/>
                <a:gd name="T26" fmla="*/ 4 w 810"/>
                <a:gd name="T27" fmla="*/ 15 h 312"/>
                <a:gd name="T28" fmla="*/ 6 w 810"/>
                <a:gd name="T29" fmla="*/ 16 h 312"/>
                <a:gd name="T30" fmla="*/ 6 w 810"/>
                <a:gd name="T31" fmla="*/ 19 h 312"/>
                <a:gd name="T32" fmla="*/ 5 w 810"/>
                <a:gd name="T33" fmla="*/ 19 h 312"/>
                <a:gd name="T34" fmla="*/ 4 w 810"/>
                <a:gd name="T35" fmla="*/ 19 h 312"/>
                <a:gd name="T36" fmla="*/ 0 w 810"/>
                <a:gd name="T37" fmla="*/ 15 h 312"/>
                <a:gd name="T38" fmla="*/ 0 w 810"/>
                <a:gd name="T39" fmla="*/ 13 h 312"/>
                <a:gd name="T40" fmla="*/ 0 w 810"/>
                <a:gd name="T41" fmla="*/ 10 h 312"/>
                <a:gd name="T42" fmla="*/ 2 w 810"/>
                <a:gd name="T43" fmla="*/ 8 h 312"/>
                <a:gd name="T44" fmla="*/ 4 w 810"/>
                <a:gd name="T45" fmla="*/ 6 h 312"/>
                <a:gd name="T46" fmla="*/ 6 w 810"/>
                <a:gd name="T47" fmla="*/ 5 h 312"/>
                <a:gd name="T48" fmla="*/ 8 w 810"/>
                <a:gd name="T49" fmla="*/ 4 h 312"/>
                <a:gd name="T50" fmla="*/ 10 w 810"/>
                <a:gd name="T51" fmla="*/ 3 h 312"/>
                <a:gd name="T52" fmla="*/ 13 w 810"/>
                <a:gd name="T53" fmla="*/ 2 h 312"/>
                <a:gd name="T54" fmla="*/ 18 w 810"/>
                <a:gd name="T55" fmla="*/ 1 h 312"/>
                <a:gd name="T56" fmla="*/ 26 w 810"/>
                <a:gd name="T57" fmla="*/ 0 h 312"/>
                <a:gd name="T58" fmla="*/ 34 w 810"/>
                <a:gd name="T59" fmla="*/ 0 h 312"/>
                <a:gd name="T60" fmla="*/ 45 w 810"/>
                <a:gd name="T61" fmla="*/ 3 h 312"/>
                <a:gd name="T62" fmla="*/ 47 w 810"/>
                <a:gd name="T63" fmla="*/ 4 h 312"/>
                <a:gd name="T64" fmla="*/ 48 w 810"/>
                <a:gd name="T65" fmla="*/ 6 h 312"/>
                <a:gd name="T66" fmla="*/ 49 w 810"/>
                <a:gd name="T67" fmla="*/ 9 h 312"/>
                <a:gd name="T68" fmla="*/ 50 w 810"/>
                <a:gd name="T69" fmla="*/ 11 h 312"/>
                <a:gd name="T70" fmla="*/ 50 w 810"/>
                <a:gd name="T71" fmla="*/ 13 h 312"/>
                <a:gd name="T72" fmla="*/ 50 w 810"/>
                <a:gd name="T73" fmla="*/ 13 h 312"/>
                <a:gd name="T74" fmla="*/ 48 w 810"/>
                <a:gd name="T75" fmla="*/ 13 h 312"/>
                <a:gd name="T76" fmla="*/ 48 w 810"/>
                <a:gd name="T77" fmla="*/ 13 h 31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810"/>
                <a:gd name="T118" fmla="*/ 0 h 312"/>
                <a:gd name="T119" fmla="*/ 810 w 810"/>
                <a:gd name="T120" fmla="*/ 312 h 312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810" h="312">
                  <a:moveTo>
                    <a:pt x="766" y="212"/>
                  </a:moveTo>
                  <a:lnTo>
                    <a:pt x="739" y="141"/>
                  </a:lnTo>
                  <a:lnTo>
                    <a:pt x="725" y="112"/>
                  </a:lnTo>
                  <a:lnTo>
                    <a:pt x="699" y="90"/>
                  </a:lnTo>
                  <a:lnTo>
                    <a:pt x="658" y="76"/>
                  </a:lnTo>
                  <a:lnTo>
                    <a:pt x="622" y="68"/>
                  </a:lnTo>
                  <a:lnTo>
                    <a:pt x="541" y="58"/>
                  </a:lnTo>
                  <a:lnTo>
                    <a:pt x="421" y="49"/>
                  </a:lnTo>
                  <a:lnTo>
                    <a:pt x="302" y="62"/>
                  </a:lnTo>
                  <a:lnTo>
                    <a:pt x="156" y="100"/>
                  </a:lnTo>
                  <a:lnTo>
                    <a:pt x="98" y="134"/>
                  </a:lnTo>
                  <a:lnTo>
                    <a:pt x="51" y="191"/>
                  </a:lnTo>
                  <a:lnTo>
                    <a:pt x="55" y="233"/>
                  </a:lnTo>
                  <a:lnTo>
                    <a:pt x="73" y="252"/>
                  </a:lnTo>
                  <a:lnTo>
                    <a:pt x="93" y="268"/>
                  </a:lnTo>
                  <a:lnTo>
                    <a:pt x="101" y="302"/>
                  </a:lnTo>
                  <a:lnTo>
                    <a:pt x="87" y="312"/>
                  </a:lnTo>
                  <a:lnTo>
                    <a:pt x="68" y="309"/>
                  </a:lnTo>
                  <a:lnTo>
                    <a:pt x="8" y="246"/>
                  </a:lnTo>
                  <a:lnTo>
                    <a:pt x="0" y="206"/>
                  </a:lnTo>
                  <a:lnTo>
                    <a:pt x="8" y="167"/>
                  </a:lnTo>
                  <a:lnTo>
                    <a:pt x="34" y="130"/>
                  </a:lnTo>
                  <a:lnTo>
                    <a:pt x="61" y="101"/>
                  </a:lnTo>
                  <a:lnTo>
                    <a:pt x="93" y="78"/>
                  </a:lnTo>
                  <a:lnTo>
                    <a:pt x="127" y="59"/>
                  </a:lnTo>
                  <a:lnTo>
                    <a:pt x="165" y="46"/>
                  </a:lnTo>
                  <a:lnTo>
                    <a:pt x="205" y="34"/>
                  </a:lnTo>
                  <a:lnTo>
                    <a:pt x="292" y="14"/>
                  </a:lnTo>
                  <a:lnTo>
                    <a:pt x="419" y="0"/>
                  </a:lnTo>
                  <a:lnTo>
                    <a:pt x="546" y="10"/>
                  </a:lnTo>
                  <a:lnTo>
                    <a:pt x="718" y="46"/>
                  </a:lnTo>
                  <a:lnTo>
                    <a:pt x="752" y="71"/>
                  </a:lnTo>
                  <a:lnTo>
                    <a:pt x="772" y="105"/>
                  </a:lnTo>
                  <a:lnTo>
                    <a:pt x="787" y="144"/>
                  </a:lnTo>
                  <a:lnTo>
                    <a:pt x="807" y="187"/>
                  </a:lnTo>
                  <a:lnTo>
                    <a:pt x="810" y="206"/>
                  </a:lnTo>
                  <a:lnTo>
                    <a:pt x="800" y="220"/>
                  </a:lnTo>
                  <a:lnTo>
                    <a:pt x="766" y="2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84" name="Freeform 159"/>
            <p:cNvSpPr>
              <a:spLocks/>
            </p:cNvSpPr>
            <p:nvPr/>
          </p:nvSpPr>
          <p:spPr bwMode="auto">
            <a:xfrm>
              <a:off x="4524" y="1683"/>
              <a:ext cx="144" cy="103"/>
            </a:xfrm>
            <a:custGeom>
              <a:avLst/>
              <a:gdLst>
                <a:gd name="T0" fmla="*/ 34 w 578"/>
                <a:gd name="T1" fmla="*/ 4 h 414"/>
                <a:gd name="T2" fmla="*/ 29 w 578"/>
                <a:gd name="T3" fmla="*/ 3 h 414"/>
                <a:gd name="T4" fmla="*/ 25 w 578"/>
                <a:gd name="T5" fmla="*/ 3 h 414"/>
                <a:gd name="T6" fmla="*/ 16 w 578"/>
                <a:gd name="T7" fmla="*/ 4 h 414"/>
                <a:gd name="T8" fmla="*/ 10 w 578"/>
                <a:gd name="T9" fmla="*/ 5 h 414"/>
                <a:gd name="T10" fmla="*/ 5 w 578"/>
                <a:gd name="T11" fmla="*/ 7 h 414"/>
                <a:gd name="T12" fmla="*/ 3 w 578"/>
                <a:gd name="T13" fmla="*/ 10 h 414"/>
                <a:gd name="T14" fmla="*/ 3 w 578"/>
                <a:gd name="T15" fmla="*/ 14 h 414"/>
                <a:gd name="T16" fmla="*/ 4 w 578"/>
                <a:gd name="T17" fmla="*/ 19 h 414"/>
                <a:gd name="T18" fmla="*/ 5 w 578"/>
                <a:gd name="T19" fmla="*/ 24 h 414"/>
                <a:gd name="T20" fmla="*/ 5 w 578"/>
                <a:gd name="T21" fmla="*/ 25 h 414"/>
                <a:gd name="T22" fmla="*/ 4 w 578"/>
                <a:gd name="T23" fmla="*/ 26 h 414"/>
                <a:gd name="T24" fmla="*/ 2 w 578"/>
                <a:gd name="T25" fmla="*/ 25 h 414"/>
                <a:gd name="T26" fmla="*/ 1 w 578"/>
                <a:gd name="T27" fmla="*/ 19 h 414"/>
                <a:gd name="T28" fmla="*/ 0 w 578"/>
                <a:gd name="T29" fmla="*/ 13 h 414"/>
                <a:gd name="T30" fmla="*/ 0 w 578"/>
                <a:gd name="T31" fmla="*/ 9 h 414"/>
                <a:gd name="T32" fmla="*/ 1 w 578"/>
                <a:gd name="T33" fmla="*/ 7 h 414"/>
                <a:gd name="T34" fmla="*/ 3 w 578"/>
                <a:gd name="T35" fmla="*/ 5 h 414"/>
                <a:gd name="T36" fmla="*/ 6 w 578"/>
                <a:gd name="T37" fmla="*/ 3 h 414"/>
                <a:gd name="T38" fmla="*/ 9 w 578"/>
                <a:gd name="T39" fmla="*/ 2 h 414"/>
                <a:gd name="T40" fmla="*/ 15 w 578"/>
                <a:gd name="T41" fmla="*/ 1 h 414"/>
                <a:gd name="T42" fmla="*/ 25 w 578"/>
                <a:gd name="T43" fmla="*/ 0 h 414"/>
                <a:gd name="T44" fmla="*/ 35 w 578"/>
                <a:gd name="T45" fmla="*/ 1 h 414"/>
                <a:gd name="T46" fmla="*/ 36 w 578"/>
                <a:gd name="T47" fmla="*/ 2 h 414"/>
                <a:gd name="T48" fmla="*/ 36 w 578"/>
                <a:gd name="T49" fmla="*/ 3 h 414"/>
                <a:gd name="T50" fmla="*/ 35 w 578"/>
                <a:gd name="T51" fmla="*/ 4 h 414"/>
                <a:gd name="T52" fmla="*/ 34 w 578"/>
                <a:gd name="T53" fmla="*/ 4 h 414"/>
                <a:gd name="T54" fmla="*/ 34 w 578"/>
                <a:gd name="T55" fmla="*/ 4 h 414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578"/>
                <a:gd name="T85" fmla="*/ 0 h 414"/>
                <a:gd name="T86" fmla="*/ 578 w 578"/>
                <a:gd name="T87" fmla="*/ 414 h 414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578" h="414">
                  <a:moveTo>
                    <a:pt x="548" y="66"/>
                  </a:moveTo>
                  <a:lnTo>
                    <a:pt x="472" y="52"/>
                  </a:lnTo>
                  <a:lnTo>
                    <a:pt x="404" y="49"/>
                  </a:lnTo>
                  <a:lnTo>
                    <a:pt x="257" y="66"/>
                  </a:lnTo>
                  <a:lnTo>
                    <a:pt x="165" y="77"/>
                  </a:lnTo>
                  <a:lnTo>
                    <a:pt x="85" y="113"/>
                  </a:lnTo>
                  <a:lnTo>
                    <a:pt x="48" y="169"/>
                  </a:lnTo>
                  <a:lnTo>
                    <a:pt x="47" y="235"/>
                  </a:lnTo>
                  <a:lnTo>
                    <a:pt x="66" y="308"/>
                  </a:lnTo>
                  <a:lnTo>
                    <a:pt x="88" y="383"/>
                  </a:lnTo>
                  <a:lnTo>
                    <a:pt x="86" y="404"/>
                  </a:lnTo>
                  <a:lnTo>
                    <a:pt x="71" y="414"/>
                  </a:lnTo>
                  <a:lnTo>
                    <a:pt x="42" y="396"/>
                  </a:lnTo>
                  <a:lnTo>
                    <a:pt x="16" y="305"/>
                  </a:lnTo>
                  <a:lnTo>
                    <a:pt x="0" y="219"/>
                  </a:lnTo>
                  <a:lnTo>
                    <a:pt x="8" y="142"/>
                  </a:lnTo>
                  <a:lnTo>
                    <a:pt x="25" y="107"/>
                  </a:lnTo>
                  <a:lnTo>
                    <a:pt x="54" y="76"/>
                  </a:lnTo>
                  <a:lnTo>
                    <a:pt x="100" y="48"/>
                  </a:lnTo>
                  <a:lnTo>
                    <a:pt x="146" y="33"/>
                  </a:lnTo>
                  <a:lnTo>
                    <a:pt x="250" y="18"/>
                  </a:lnTo>
                  <a:lnTo>
                    <a:pt x="406" y="0"/>
                  </a:lnTo>
                  <a:lnTo>
                    <a:pt x="560" y="19"/>
                  </a:lnTo>
                  <a:lnTo>
                    <a:pt x="575" y="30"/>
                  </a:lnTo>
                  <a:lnTo>
                    <a:pt x="578" y="48"/>
                  </a:lnTo>
                  <a:lnTo>
                    <a:pt x="568" y="63"/>
                  </a:lnTo>
                  <a:lnTo>
                    <a:pt x="548" y="6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85" name="Freeform 160"/>
            <p:cNvSpPr>
              <a:spLocks/>
            </p:cNvSpPr>
            <p:nvPr/>
          </p:nvSpPr>
          <p:spPr bwMode="auto">
            <a:xfrm>
              <a:off x="4703" y="2030"/>
              <a:ext cx="45" cy="40"/>
            </a:xfrm>
            <a:custGeom>
              <a:avLst/>
              <a:gdLst>
                <a:gd name="T0" fmla="*/ 1 w 183"/>
                <a:gd name="T1" fmla="*/ 0 h 162"/>
                <a:gd name="T2" fmla="*/ 5 w 183"/>
                <a:gd name="T3" fmla="*/ 1 h 162"/>
                <a:gd name="T4" fmla="*/ 8 w 183"/>
                <a:gd name="T5" fmla="*/ 2 h 162"/>
                <a:gd name="T6" fmla="*/ 10 w 183"/>
                <a:gd name="T7" fmla="*/ 5 h 162"/>
                <a:gd name="T8" fmla="*/ 11 w 183"/>
                <a:gd name="T9" fmla="*/ 8 h 162"/>
                <a:gd name="T10" fmla="*/ 11 w 183"/>
                <a:gd name="T11" fmla="*/ 9 h 162"/>
                <a:gd name="T12" fmla="*/ 10 w 183"/>
                <a:gd name="T13" fmla="*/ 10 h 162"/>
                <a:gd name="T14" fmla="*/ 8 w 183"/>
                <a:gd name="T15" fmla="*/ 9 h 162"/>
                <a:gd name="T16" fmla="*/ 7 w 183"/>
                <a:gd name="T17" fmla="*/ 6 h 162"/>
                <a:gd name="T18" fmla="*/ 6 w 183"/>
                <a:gd name="T19" fmla="*/ 5 h 162"/>
                <a:gd name="T20" fmla="*/ 4 w 183"/>
                <a:gd name="T21" fmla="*/ 3 h 162"/>
                <a:gd name="T22" fmla="*/ 1 w 183"/>
                <a:gd name="T23" fmla="*/ 3 h 162"/>
                <a:gd name="T24" fmla="*/ 0 w 183"/>
                <a:gd name="T25" fmla="*/ 2 h 162"/>
                <a:gd name="T26" fmla="*/ 0 w 183"/>
                <a:gd name="T27" fmla="*/ 1 h 162"/>
                <a:gd name="T28" fmla="*/ 0 w 183"/>
                <a:gd name="T29" fmla="*/ 0 h 162"/>
                <a:gd name="T30" fmla="*/ 1 w 183"/>
                <a:gd name="T31" fmla="*/ 0 h 162"/>
                <a:gd name="T32" fmla="*/ 1 w 183"/>
                <a:gd name="T33" fmla="*/ 0 h 16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83"/>
                <a:gd name="T52" fmla="*/ 0 h 162"/>
                <a:gd name="T53" fmla="*/ 183 w 183"/>
                <a:gd name="T54" fmla="*/ 162 h 16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83" h="162">
                  <a:moveTo>
                    <a:pt x="25" y="0"/>
                  </a:moveTo>
                  <a:lnTo>
                    <a:pt x="82" y="12"/>
                  </a:lnTo>
                  <a:lnTo>
                    <a:pt x="128" y="38"/>
                  </a:lnTo>
                  <a:lnTo>
                    <a:pt x="162" y="80"/>
                  </a:lnTo>
                  <a:lnTo>
                    <a:pt x="183" y="133"/>
                  </a:lnTo>
                  <a:lnTo>
                    <a:pt x="179" y="152"/>
                  </a:lnTo>
                  <a:lnTo>
                    <a:pt x="164" y="162"/>
                  </a:lnTo>
                  <a:lnTo>
                    <a:pt x="135" y="143"/>
                  </a:lnTo>
                  <a:lnTo>
                    <a:pt x="120" y="105"/>
                  </a:lnTo>
                  <a:lnTo>
                    <a:pt x="96" y="76"/>
                  </a:lnTo>
                  <a:lnTo>
                    <a:pt x="63" y="57"/>
                  </a:lnTo>
                  <a:lnTo>
                    <a:pt x="23" y="48"/>
                  </a:lnTo>
                  <a:lnTo>
                    <a:pt x="5" y="40"/>
                  </a:lnTo>
                  <a:lnTo>
                    <a:pt x="0" y="23"/>
                  </a:lnTo>
                  <a:lnTo>
                    <a:pt x="8" y="7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86" name="Freeform 161"/>
            <p:cNvSpPr>
              <a:spLocks/>
            </p:cNvSpPr>
            <p:nvPr/>
          </p:nvSpPr>
          <p:spPr bwMode="auto">
            <a:xfrm>
              <a:off x="4650" y="2245"/>
              <a:ext cx="147" cy="97"/>
            </a:xfrm>
            <a:custGeom>
              <a:avLst/>
              <a:gdLst>
                <a:gd name="T0" fmla="*/ 10 w 587"/>
                <a:gd name="T1" fmla="*/ 6 h 387"/>
                <a:gd name="T2" fmla="*/ 3 w 587"/>
                <a:gd name="T3" fmla="*/ 12 h 387"/>
                <a:gd name="T4" fmla="*/ 6 w 587"/>
                <a:gd name="T5" fmla="*/ 13 h 387"/>
                <a:gd name="T6" fmla="*/ 15 w 587"/>
                <a:gd name="T7" fmla="*/ 11 h 387"/>
                <a:gd name="T8" fmla="*/ 17 w 587"/>
                <a:gd name="T9" fmla="*/ 14 h 387"/>
                <a:gd name="T10" fmla="*/ 17 w 587"/>
                <a:gd name="T11" fmla="*/ 18 h 387"/>
                <a:gd name="T12" fmla="*/ 20 w 587"/>
                <a:gd name="T13" fmla="*/ 17 h 387"/>
                <a:gd name="T14" fmla="*/ 24 w 587"/>
                <a:gd name="T15" fmla="*/ 12 h 387"/>
                <a:gd name="T16" fmla="*/ 29 w 587"/>
                <a:gd name="T17" fmla="*/ 14 h 387"/>
                <a:gd name="T18" fmla="*/ 29 w 587"/>
                <a:gd name="T19" fmla="*/ 20 h 387"/>
                <a:gd name="T20" fmla="*/ 31 w 587"/>
                <a:gd name="T21" fmla="*/ 21 h 387"/>
                <a:gd name="T22" fmla="*/ 33 w 587"/>
                <a:gd name="T23" fmla="*/ 19 h 387"/>
                <a:gd name="T24" fmla="*/ 34 w 587"/>
                <a:gd name="T25" fmla="*/ 13 h 387"/>
                <a:gd name="T26" fmla="*/ 31 w 587"/>
                <a:gd name="T27" fmla="*/ 7 h 387"/>
                <a:gd name="T28" fmla="*/ 29 w 587"/>
                <a:gd name="T29" fmla="*/ 1 h 387"/>
                <a:gd name="T30" fmla="*/ 32 w 587"/>
                <a:gd name="T31" fmla="*/ 1 h 387"/>
                <a:gd name="T32" fmla="*/ 37 w 587"/>
                <a:gd name="T33" fmla="*/ 16 h 387"/>
                <a:gd name="T34" fmla="*/ 33 w 587"/>
                <a:gd name="T35" fmla="*/ 23 h 387"/>
                <a:gd name="T36" fmla="*/ 29 w 587"/>
                <a:gd name="T37" fmla="*/ 24 h 387"/>
                <a:gd name="T38" fmla="*/ 27 w 587"/>
                <a:gd name="T39" fmla="*/ 20 h 387"/>
                <a:gd name="T40" fmla="*/ 27 w 587"/>
                <a:gd name="T41" fmla="*/ 15 h 387"/>
                <a:gd name="T42" fmla="*/ 24 w 587"/>
                <a:gd name="T43" fmla="*/ 15 h 387"/>
                <a:gd name="T44" fmla="*/ 21 w 587"/>
                <a:gd name="T45" fmla="*/ 19 h 387"/>
                <a:gd name="T46" fmla="*/ 19 w 587"/>
                <a:gd name="T47" fmla="*/ 21 h 387"/>
                <a:gd name="T48" fmla="*/ 15 w 587"/>
                <a:gd name="T49" fmla="*/ 21 h 387"/>
                <a:gd name="T50" fmla="*/ 14 w 587"/>
                <a:gd name="T51" fmla="*/ 13 h 387"/>
                <a:gd name="T52" fmla="*/ 10 w 587"/>
                <a:gd name="T53" fmla="*/ 15 h 387"/>
                <a:gd name="T54" fmla="*/ 3 w 587"/>
                <a:gd name="T55" fmla="*/ 16 h 387"/>
                <a:gd name="T56" fmla="*/ 0 w 587"/>
                <a:gd name="T57" fmla="*/ 9 h 387"/>
                <a:gd name="T58" fmla="*/ 3 w 587"/>
                <a:gd name="T59" fmla="*/ 7 h 387"/>
                <a:gd name="T60" fmla="*/ 9 w 587"/>
                <a:gd name="T61" fmla="*/ 3 h 387"/>
                <a:gd name="T62" fmla="*/ 16 w 587"/>
                <a:gd name="T63" fmla="*/ 3 h 387"/>
                <a:gd name="T64" fmla="*/ 18 w 587"/>
                <a:gd name="T65" fmla="*/ 4 h 387"/>
                <a:gd name="T66" fmla="*/ 16 w 587"/>
                <a:gd name="T67" fmla="*/ 6 h 38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87"/>
                <a:gd name="T103" fmla="*/ 0 h 387"/>
                <a:gd name="T104" fmla="*/ 587 w 587"/>
                <a:gd name="T105" fmla="*/ 387 h 38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87" h="387">
                  <a:moveTo>
                    <a:pt x="257" y="87"/>
                  </a:moveTo>
                  <a:lnTo>
                    <a:pt x="160" y="99"/>
                  </a:lnTo>
                  <a:lnTo>
                    <a:pt x="74" y="144"/>
                  </a:lnTo>
                  <a:lnTo>
                    <a:pt x="45" y="189"/>
                  </a:lnTo>
                  <a:lnTo>
                    <a:pt x="64" y="205"/>
                  </a:lnTo>
                  <a:lnTo>
                    <a:pt x="93" y="207"/>
                  </a:lnTo>
                  <a:lnTo>
                    <a:pt x="184" y="178"/>
                  </a:lnTo>
                  <a:lnTo>
                    <a:pt x="237" y="168"/>
                  </a:lnTo>
                  <a:lnTo>
                    <a:pt x="273" y="189"/>
                  </a:lnTo>
                  <a:lnTo>
                    <a:pt x="269" y="227"/>
                  </a:lnTo>
                  <a:lnTo>
                    <a:pt x="257" y="267"/>
                  </a:lnTo>
                  <a:lnTo>
                    <a:pt x="266" y="289"/>
                  </a:lnTo>
                  <a:lnTo>
                    <a:pt x="284" y="294"/>
                  </a:lnTo>
                  <a:lnTo>
                    <a:pt x="324" y="262"/>
                  </a:lnTo>
                  <a:lnTo>
                    <a:pt x="356" y="219"/>
                  </a:lnTo>
                  <a:lnTo>
                    <a:pt x="386" y="186"/>
                  </a:lnTo>
                  <a:lnTo>
                    <a:pt x="428" y="183"/>
                  </a:lnTo>
                  <a:lnTo>
                    <a:pt x="455" y="215"/>
                  </a:lnTo>
                  <a:lnTo>
                    <a:pt x="461" y="267"/>
                  </a:lnTo>
                  <a:lnTo>
                    <a:pt x="467" y="315"/>
                  </a:lnTo>
                  <a:lnTo>
                    <a:pt x="477" y="330"/>
                  </a:lnTo>
                  <a:lnTo>
                    <a:pt x="496" y="338"/>
                  </a:lnTo>
                  <a:lnTo>
                    <a:pt x="519" y="329"/>
                  </a:lnTo>
                  <a:lnTo>
                    <a:pt x="529" y="305"/>
                  </a:lnTo>
                  <a:lnTo>
                    <a:pt x="541" y="242"/>
                  </a:lnTo>
                  <a:lnTo>
                    <a:pt x="545" y="209"/>
                  </a:lnTo>
                  <a:lnTo>
                    <a:pt x="535" y="179"/>
                  </a:lnTo>
                  <a:lnTo>
                    <a:pt x="500" y="116"/>
                  </a:lnTo>
                  <a:lnTo>
                    <a:pt x="468" y="34"/>
                  </a:lnTo>
                  <a:lnTo>
                    <a:pt x="467" y="14"/>
                  </a:lnTo>
                  <a:lnTo>
                    <a:pt x="478" y="0"/>
                  </a:lnTo>
                  <a:lnTo>
                    <a:pt x="511" y="10"/>
                  </a:lnTo>
                  <a:lnTo>
                    <a:pt x="545" y="98"/>
                  </a:lnTo>
                  <a:lnTo>
                    <a:pt x="587" y="260"/>
                  </a:lnTo>
                  <a:lnTo>
                    <a:pt x="555" y="344"/>
                  </a:lnTo>
                  <a:lnTo>
                    <a:pt x="531" y="373"/>
                  </a:lnTo>
                  <a:lnTo>
                    <a:pt x="493" y="387"/>
                  </a:lnTo>
                  <a:lnTo>
                    <a:pt x="455" y="382"/>
                  </a:lnTo>
                  <a:lnTo>
                    <a:pt x="435" y="367"/>
                  </a:lnTo>
                  <a:lnTo>
                    <a:pt x="429" y="318"/>
                  </a:lnTo>
                  <a:lnTo>
                    <a:pt x="434" y="263"/>
                  </a:lnTo>
                  <a:lnTo>
                    <a:pt x="429" y="242"/>
                  </a:lnTo>
                  <a:lnTo>
                    <a:pt x="413" y="229"/>
                  </a:lnTo>
                  <a:lnTo>
                    <a:pt x="378" y="234"/>
                  </a:lnTo>
                  <a:lnTo>
                    <a:pt x="357" y="268"/>
                  </a:lnTo>
                  <a:lnTo>
                    <a:pt x="336" y="309"/>
                  </a:lnTo>
                  <a:lnTo>
                    <a:pt x="322" y="326"/>
                  </a:lnTo>
                  <a:lnTo>
                    <a:pt x="303" y="339"/>
                  </a:lnTo>
                  <a:lnTo>
                    <a:pt x="271" y="342"/>
                  </a:lnTo>
                  <a:lnTo>
                    <a:pt x="241" y="326"/>
                  </a:lnTo>
                  <a:lnTo>
                    <a:pt x="208" y="267"/>
                  </a:lnTo>
                  <a:lnTo>
                    <a:pt x="227" y="205"/>
                  </a:lnTo>
                  <a:lnTo>
                    <a:pt x="198" y="224"/>
                  </a:lnTo>
                  <a:lnTo>
                    <a:pt x="150" y="241"/>
                  </a:lnTo>
                  <a:lnTo>
                    <a:pt x="101" y="255"/>
                  </a:lnTo>
                  <a:lnTo>
                    <a:pt x="40" y="247"/>
                  </a:lnTo>
                  <a:lnTo>
                    <a:pt x="0" y="205"/>
                  </a:lnTo>
                  <a:lnTo>
                    <a:pt x="5" y="147"/>
                  </a:lnTo>
                  <a:lnTo>
                    <a:pt x="23" y="122"/>
                  </a:lnTo>
                  <a:lnTo>
                    <a:pt x="48" y="102"/>
                  </a:lnTo>
                  <a:lnTo>
                    <a:pt x="97" y="73"/>
                  </a:lnTo>
                  <a:lnTo>
                    <a:pt x="146" y="53"/>
                  </a:lnTo>
                  <a:lnTo>
                    <a:pt x="198" y="41"/>
                  </a:lnTo>
                  <a:lnTo>
                    <a:pt x="257" y="39"/>
                  </a:lnTo>
                  <a:lnTo>
                    <a:pt x="275" y="46"/>
                  </a:lnTo>
                  <a:lnTo>
                    <a:pt x="281" y="63"/>
                  </a:lnTo>
                  <a:lnTo>
                    <a:pt x="275" y="79"/>
                  </a:lnTo>
                  <a:lnTo>
                    <a:pt x="257" y="8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87" name="Freeform 162"/>
            <p:cNvSpPr>
              <a:spLocks/>
            </p:cNvSpPr>
            <p:nvPr/>
          </p:nvSpPr>
          <p:spPr bwMode="auto">
            <a:xfrm>
              <a:off x="4614" y="2265"/>
              <a:ext cx="154" cy="96"/>
            </a:xfrm>
            <a:custGeom>
              <a:avLst/>
              <a:gdLst>
                <a:gd name="T0" fmla="*/ 14 w 613"/>
                <a:gd name="T1" fmla="*/ 3 h 384"/>
                <a:gd name="T2" fmla="*/ 9 w 613"/>
                <a:gd name="T3" fmla="*/ 4 h 384"/>
                <a:gd name="T4" fmla="*/ 5 w 613"/>
                <a:gd name="T5" fmla="*/ 7 h 384"/>
                <a:gd name="T6" fmla="*/ 4 w 613"/>
                <a:gd name="T7" fmla="*/ 10 h 384"/>
                <a:gd name="T8" fmla="*/ 3 w 613"/>
                <a:gd name="T9" fmla="*/ 12 h 384"/>
                <a:gd name="T10" fmla="*/ 4 w 613"/>
                <a:gd name="T11" fmla="*/ 18 h 384"/>
                <a:gd name="T12" fmla="*/ 6 w 613"/>
                <a:gd name="T13" fmla="*/ 19 h 384"/>
                <a:gd name="T14" fmla="*/ 8 w 613"/>
                <a:gd name="T15" fmla="*/ 19 h 384"/>
                <a:gd name="T16" fmla="*/ 12 w 613"/>
                <a:gd name="T17" fmla="*/ 20 h 384"/>
                <a:gd name="T18" fmla="*/ 22 w 613"/>
                <a:gd name="T19" fmla="*/ 21 h 384"/>
                <a:gd name="T20" fmla="*/ 30 w 613"/>
                <a:gd name="T21" fmla="*/ 21 h 384"/>
                <a:gd name="T22" fmla="*/ 34 w 613"/>
                <a:gd name="T23" fmla="*/ 20 h 384"/>
                <a:gd name="T24" fmla="*/ 36 w 613"/>
                <a:gd name="T25" fmla="*/ 17 h 384"/>
                <a:gd name="T26" fmla="*/ 37 w 613"/>
                <a:gd name="T27" fmla="*/ 16 h 384"/>
                <a:gd name="T28" fmla="*/ 38 w 613"/>
                <a:gd name="T29" fmla="*/ 16 h 384"/>
                <a:gd name="T30" fmla="*/ 39 w 613"/>
                <a:gd name="T31" fmla="*/ 18 h 384"/>
                <a:gd name="T32" fmla="*/ 37 w 613"/>
                <a:gd name="T33" fmla="*/ 20 h 384"/>
                <a:gd name="T34" fmla="*/ 36 w 613"/>
                <a:gd name="T35" fmla="*/ 22 h 384"/>
                <a:gd name="T36" fmla="*/ 34 w 613"/>
                <a:gd name="T37" fmla="*/ 23 h 384"/>
                <a:gd name="T38" fmla="*/ 32 w 613"/>
                <a:gd name="T39" fmla="*/ 24 h 384"/>
                <a:gd name="T40" fmla="*/ 22 w 613"/>
                <a:gd name="T41" fmla="*/ 24 h 384"/>
                <a:gd name="T42" fmla="*/ 12 w 613"/>
                <a:gd name="T43" fmla="*/ 23 h 384"/>
                <a:gd name="T44" fmla="*/ 2 w 613"/>
                <a:gd name="T45" fmla="*/ 20 h 384"/>
                <a:gd name="T46" fmla="*/ 1 w 613"/>
                <a:gd name="T47" fmla="*/ 19 h 384"/>
                <a:gd name="T48" fmla="*/ 0 w 613"/>
                <a:gd name="T49" fmla="*/ 17 h 384"/>
                <a:gd name="T50" fmla="*/ 0 w 613"/>
                <a:gd name="T51" fmla="*/ 12 h 384"/>
                <a:gd name="T52" fmla="*/ 1 w 613"/>
                <a:gd name="T53" fmla="*/ 8 h 384"/>
                <a:gd name="T54" fmla="*/ 2 w 613"/>
                <a:gd name="T55" fmla="*/ 5 h 384"/>
                <a:gd name="T56" fmla="*/ 3 w 613"/>
                <a:gd name="T57" fmla="*/ 4 h 384"/>
                <a:gd name="T58" fmla="*/ 5 w 613"/>
                <a:gd name="T59" fmla="*/ 3 h 384"/>
                <a:gd name="T60" fmla="*/ 7 w 613"/>
                <a:gd name="T61" fmla="*/ 1 h 384"/>
                <a:gd name="T62" fmla="*/ 14 w 613"/>
                <a:gd name="T63" fmla="*/ 0 h 384"/>
                <a:gd name="T64" fmla="*/ 16 w 613"/>
                <a:gd name="T65" fmla="*/ 1 h 384"/>
                <a:gd name="T66" fmla="*/ 15 w 613"/>
                <a:gd name="T67" fmla="*/ 3 h 384"/>
                <a:gd name="T68" fmla="*/ 14 w 613"/>
                <a:gd name="T69" fmla="*/ 3 h 384"/>
                <a:gd name="T70" fmla="*/ 14 w 613"/>
                <a:gd name="T71" fmla="*/ 3 h 38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613"/>
                <a:gd name="T109" fmla="*/ 0 h 384"/>
                <a:gd name="T110" fmla="*/ 613 w 613"/>
                <a:gd name="T111" fmla="*/ 384 h 38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613" h="384">
                  <a:moveTo>
                    <a:pt x="224" y="49"/>
                  </a:moveTo>
                  <a:lnTo>
                    <a:pt x="139" y="61"/>
                  </a:lnTo>
                  <a:lnTo>
                    <a:pt x="73" y="107"/>
                  </a:lnTo>
                  <a:lnTo>
                    <a:pt x="57" y="150"/>
                  </a:lnTo>
                  <a:lnTo>
                    <a:pt x="53" y="198"/>
                  </a:lnTo>
                  <a:lnTo>
                    <a:pt x="54" y="280"/>
                  </a:lnTo>
                  <a:lnTo>
                    <a:pt x="92" y="296"/>
                  </a:lnTo>
                  <a:lnTo>
                    <a:pt x="127" y="307"/>
                  </a:lnTo>
                  <a:lnTo>
                    <a:pt x="195" y="325"/>
                  </a:lnTo>
                  <a:lnTo>
                    <a:pt x="343" y="335"/>
                  </a:lnTo>
                  <a:lnTo>
                    <a:pt x="478" y="335"/>
                  </a:lnTo>
                  <a:lnTo>
                    <a:pt x="532" y="316"/>
                  </a:lnTo>
                  <a:lnTo>
                    <a:pt x="566" y="269"/>
                  </a:lnTo>
                  <a:lnTo>
                    <a:pt x="580" y="256"/>
                  </a:lnTo>
                  <a:lnTo>
                    <a:pt x="598" y="254"/>
                  </a:lnTo>
                  <a:lnTo>
                    <a:pt x="613" y="286"/>
                  </a:lnTo>
                  <a:lnTo>
                    <a:pt x="595" y="320"/>
                  </a:lnTo>
                  <a:lnTo>
                    <a:pt x="571" y="345"/>
                  </a:lnTo>
                  <a:lnTo>
                    <a:pt x="541" y="363"/>
                  </a:lnTo>
                  <a:lnTo>
                    <a:pt x="506" y="374"/>
                  </a:lnTo>
                  <a:lnTo>
                    <a:pt x="343" y="384"/>
                  </a:lnTo>
                  <a:lnTo>
                    <a:pt x="185" y="373"/>
                  </a:lnTo>
                  <a:lnTo>
                    <a:pt x="35" y="325"/>
                  </a:lnTo>
                  <a:lnTo>
                    <a:pt x="10" y="302"/>
                  </a:lnTo>
                  <a:lnTo>
                    <a:pt x="0" y="271"/>
                  </a:lnTo>
                  <a:lnTo>
                    <a:pt x="5" y="191"/>
                  </a:lnTo>
                  <a:lnTo>
                    <a:pt x="11" y="132"/>
                  </a:lnTo>
                  <a:lnTo>
                    <a:pt x="34" y="78"/>
                  </a:lnTo>
                  <a:lnTo>
                    <a:pt x="52" y="58"/>
                  </a:lnTo>
                  <a:lnTo>
                    <a:pt x="71" y="41"/>
                  </a:lnTo>
                  <a:lnTo>
                    <a:pt x="113" y="18"/>
                  </a:lnTo>
                  <a:lnTo>
                    <a:pt x="218" y="0"/>
                  </a:lnTo>
                  <a:lnTo>
                    <a:pt x="246" y="21"/>
                  </a:lnTo>
                  <a:lnTo>
                    <a:pt x="242" y="39"/>
                  </a:lnTo>
                  <a:lnTo>
                    <a:pt x="224" y="4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88" name="Freeform 163"/>
            <p:cNvSpPr>
              <a:spLocks/>
            </p:cNvSpPr>
            <p:nvPr/>
          </p:nvSpPr>
          <p:spPr bwMode="auto">
            <a:xfrm>
              <a:off x="4625" y="2304"/>
              <a:ext cx="74" cy="37"/>
            </a:xfrm>
            <a:custGeom>
              <a:avLst/>
              <a:gdLst>
                <a:gd name="T0" fmla="*/ 2 w 298"/>
                <a:gd name="T1" fmla="*/ 0 h 146"/>
                <a:gd name="T2" fmla="*/ 6 w 298"/>
                <a:gd name="T3" fmla="*/ 3 h 146"/>
                <a:gd name="T4" fmla="*/ 7 w 298"/>
                <a:gd name="T5" fmla="*/ 4 h 146"/>
                <a:gd name="T6" fmla="*/ 9 w 298"/>
                <a:gd name="T7" fmla="*/ 4 h 146"/>
                <a:gd name="T8" fmla="*/ 13 w 298"/>
                <a:gd name="T9" fmla="*/ 6 h 146"/>
                <a:gd name="T10" fmla="*/ 17 w 298"/>
                <a:gd name="T11" fmla="*/ 6 h 146"/>
                <a:gd name="T12" fmla="*/ 18 w 298"/>
                <a:gd name="T13" fmla="*/ 7 h 146"/>
                <a:gd name="T14" fmla="*/ 18 w 298"/>
                <a:gd name="T15" fmla="*/ 8 h 146"/>
                <a:gd name="T16" fmla="*/ 18 w 298"/>
                <a:gd name="T17" fmla="*/ 9 h 146"/>
                <a:gd name="T18" fmla="*/ 17 w 298"/>
                <a:gd name="T19" fmla="*/ 9 h 146"/>
                <a:gd name="T20" fmla="*/ 8 w 298"/>
                <a:gd name="T21" fmla="*/ 7 h 146"/>
                <a:gd name="T22" fmla="*/ 0 w 298"/>
                <a:gd name="T23" fmla="*/ 3 h 146"/>
                <a:gd name="T24" fmla="*/ 0 w 298"/>
                <a:gd name="T25" fmla="*/ 1 h 146"/>
                <a:gd name="T26" fmla="*/ 1 w 298"/>
                <a:gd name="T27" fmla="*/ 0 h 146"/>
                <a:gd name="T28" fmla="*/ 2 w 298"/>
                <a:gd name="T29" fmla="*/ 0 h 146"/>
                <a:gd name="T30" fmla="*/ 2 w 298"/>
                <a:gd name="T31" fmla="*/ 0 h 14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98"/>
                <a:gd name="T49" fmla="*/ 0 h 146"/>
                <a:gd name="T50" fmla="*/ 298 w 298"/>
                <a:gd name="T51" fmla="*/ 146 h 14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98" h="146">
                  <a:moveTo>
                    <a:pt x="35" y="5"/>
                  </a:moveTo>
                  <a:lnTo>
                    <a:pt x="93" y="43"/>
                  </a:lnTo>
                  <a:lnTo>
                    <a:pt x="120" y="57"/>
                  </a:lnTo>
                  <a:lnTo>
                    <a:pt x="148" y="68"/>
                  </a:lnTo>
                  <a:lnTo>
                    <a:pt x="207" y="86"/>
                  </a:lnTo>
                  <a:lnTo>
                    <a:pt x="277" y="97"/>
                  </a:lnTo>
                  <a:lnTo>
                    <a:pt x="294" y="107"/>
                  </a:lnTo>
                  <a:lnTo>
                    <a:pt x="298" y="125"/>
                  </a:lnTo>
                  <a:lnTo>
                    <a:pt x="289" y="141"/>
                  </a:lnTo>
                  <a:lnTo>
                    <a:pt x="271" y="146"/>
                  </a:lnTo>
                  <a:lnTo>
                    <a:pt x="129" y="115"/>
                  </a:lnTo>
                  <a:lnTo>
                    <a:pt x="6" y="44"/>
                  </a:lnTo>
                  <a:lnTo>
                    <a:pt x="0" y="10"/>
                  </a:lnTo>
                  <a:lnTo>
                    <a:pt x="16" y="0"/>
                  </a:lnTo>
                  <a:lnTo>
                    <a:pt x="35" y="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89" name="Freeform 164"/>
            <p:cNvSpPr>
              <a:spLocks/>
            </p:cNvSpPr>
            <p:nvPr/>
          </p:nvSpPr>
          <p:spPr bwMode="auto">
            <a:xfrm>
              <a:off x="4689" y="2296"/>
              <a:ext cx="14" cy="43"/>
            </a:xfrm>
            <a:custGeom>
              <a:avLst/>
              <a:gdLst>
                <a:gd name="T0" fmla="*/ 3 w 59"/>
                <a:gd name="T1" fmla="*/ 1 h 173"/>
                <a:gd name="T2" fmla="*/ 3 w 59"/>
                <a:gd name="T3" fmla="*/ 5 h 173"/>
                <a:gd name="T4" fmla="*/ 3 w 59"/>
                <a:gd name="T5" fmla="*/ 9 h 173"/>
                <a:gd name="T6" fmla="*/ 2 w 59"/>
                <a:gd name="T7" fmla="*/ 11 h 173"/>
                <a:gd name="T8" fmla="*/ 1 w 59"/>
                <a:gd name="T9" fmla="*/ 11 h 173"/>
                <a:gd name="T10" fmla="*/ 0 w 59"/>
                <a:gd name="T11" fmla="*/ 9 h 173"/>
                <a:gd name="T12" fmla="*/ 0 w 59"/>
                <a:gd name="T13" fmla="*/ 2 h 173"/>
                <a:gd name="T14" fmla="*/ 0 w 59"/>
                <a:gd name="T15" fmla="*/ 1 h 173"/>
                <a:gd name="T16" fmla="*/ 1 w 59"/>
                <a:gd name="T17" fmla="*/ 0 h 173"/>
                <a:gd name="T18" fmla="*/ 3 w 59"/>
                <a:gd name="T19" fmla="*/ 1 h 173"/>
                <a:gd name="T20" fmla="*/ 3 w 59"/>
                <a:gd name="T21" fmla="*/ 1 h 17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9"/>
                <a:gd name="T34" fmla="*/ 0 h 173"/>
                <a:gd name="T35" fmla="*/ 59 w 59"/>
                <a:gd name="T36" fmla="*/ 173 h 17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9" h="173">
                  <a:moveTo>
                    <a:pt x="45" y="14"/>
                  </a:moveTo>
                  <a:lnTo>
                    <a:pt x="59" y="82"/>
                  </a:lnTo>
                  <a:lnTo>
                    <a:pt x="50" y="154"/>
                  </a:lnTo>
                  <a:lnTo>
                    <a:pt x="39" y="171"/>
                  </a:lnTo>
                  <a:lnTo>
                    <a:pt x="21" y="173"/>
                  </a:lnTo>
                  <a:lnTo>
                    <a:pt x="2" y="144"/>
                  </a:lnTo>
                  <a:lnTo>
                    <a:pt x="0" y="32"/>
                  </a:lnTo>
                  <a:lnTo>
                    <a:pt x="0" y="12"/>
                  </a:lnTo>
                  <a:lnTo>
                    <a:pt x="14" y="0"/>
                  </a:lnTo>
                  <a:lnTo>
                    <a:pt x="45" y="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90" name="Freeform 165"/>
            <p:cNvSpPr>
              <a:spLocks/>
            </p:cNvSpPr>
            <p:nvPr/>
          </p:nvSpPr>
          <p:spPr bwMode="auto">
            <a:xfrm>
              <a:off x="4645" y="2297"/>
              <a:ext cx="17" cy="28"/>
            </a:xfrm>
            <a:custGeom>
              <a:avLst/>
              <a:gdLst>
                <a:gd name="T0" fmla="*/ 0 w 66"/>
                <a:gd name="T1" fmla="*/ 5 h 113"/>
                <a:gd name="T2" fmla="*/ 1 w 66"/>
                <a:gd name="T3" fmla="*/ 3 h 113"/>
                <a:gd name="T4" fmla="*/ 2 w 66"/>
                <a:gd name="T5" fmla="*/ 1 h 113"/>
                <a:gd name="T6" fmla="*/ 3 w 66"/>
                <a:gd name="T7" fmla="*/ 0 h 113"/>
                <a:gd name="T8" fmla="*/ 4 w 66"/>
                <a:gd name="T9" fmla="*/ 0 h 113"/>
                <a:gd name="T10" fmla="*/ 4 w 66"/>
                <a:gd name="T11" fmla="*/ 2 h 113"/>
                <a:gd name="T12" fmla="*/ 3 w 66"/>
                <a:gd name="T13" fmla="*/ 5 h 113"/>
                <a:gd name="T14" fmla="*/ 3 w 66"/>
                <a:gd name="T15" fmla="*/ 6 h 113"/>
                <a:gd name="T16" fmla="*/ 2 w 66"/>
                <a:gd name="T17" fmla="*/ 7 h 113"/>
                <a:gd name="T18" fmla="*/ 0 w 66"/>
                <a:gd name="T19" fmla="*/ 5 h 113"/>
                <a:gd name="T20" fmla="*/ 0 w 66"/>
                <a:gd name="T21" fmla="*/ 5 h 11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66"/>
                <a:gd name="T34" fmla="*/ 0 h 113"/>
                <a:gd name="T35" fmla="*/ 66 w 66"/>
                <a:gd name="T36" fmla="*/ 113 h 11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66" h="113">
                  <a:moveTo>
                    <a:pt x="0" y="90"/>
                  </a:moveTo>
                  <a:lnTo>
                    <a:pt x="6" y="47"/>
                  </a:lnTo>
                  <a:lnTo>
                    <a:pt x="27" y="11"/>
                  </a:lnTo>
                  <a:lnTo>
                    <a:pt x="45" y="0"/>
                  </a:lnTo>
                  <a:lnTo>
                    <a:pt x="63" y="7"/>
                  </a:lnTo>
                  <a:lnTo>
                    <a:pt x="66" y="41"/>
                  </a:lnTo>
                  <a:lnTo>
                    <a:pt x="47" y="87"/>
                  </a:lnTo>
                  <a:lnTo>
                    <a:pt x="41" y="105"/>
                  </a:lnTo>
                  <a:lnTo>
                    <a:pt x="25" y="113"/>
                  </a:lnTo>
                  <a:lnTo>
                    <a:pt x="0" y="9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91" name="Freeform 166"/>
            <p:cNvSpPr>
              <a:spLocks/>
            </p:cNvSpPr>
            <p:nvPr/>
          </p:nvSpPr>
          <p:spPr bwMode="auto">
            <a:xfrm>
              <a:off x="4770" y="2266"/>
              <a:ext cx="200" cy="75"/>
            </a:xfrm>
            <a:custGeom>
              <a:avLst/>
              <a:gdLst>
                <a:gd name="T0" fmla="*/ 48 w 801"/>
                <a:gd name="T1" fmla="*/ 5 h 297"/>
                <a:gd name="T2" fmla="*/ 46 w 801"/>
                <a:gd name="T3" fmla="*/ 3 h 297"/>
                <a:gd name="T4" fmla="*/ 44 w 801"/>
                <a:gd name="T5" fmla="*/ 3 h 297"/>
                <a:gd name="T6" fmla="*/ 39 w 801"/>
                <a:gd name="T7" fmla="*/ 4 h 297"/>
                <a:gd name="T8" fmla="*/ 34 w 801"/>
                <a:gd name="T9" fmla="*/ 6 h 297"/>
                <a:gd name="T10" fmla="*/ 31 w 801"/>
                <a:gd name="T11" fmla="*/ 8 h 297"/>
                <a:gd name="T12" fmla="*/ 29 w 801"/>
                <a:gd name="T13" fmla="*/ 10 h 297"/>
                <a:gd name="T14" fmla="*/ 27 w 801"/>
                <a:gd name="T15" fmla="*/ 11 h 297"/>
                <a:gd name="T16" fmla="*/ 26 w 801"/>
                <a:gd name="T17" fmla="*/ 12 h 297"/>
                <a:gd name="T18" fmla="*/ 22 w 801"/>
                <a:gd name="T19" fmla="*/ 12 h 297"/>
                <a:gd name="T20" fmla="*/ 15 w 801"/>
                <a:gd name="T21" fmla="*/ 11 h 297"/>
                <a:gd name="T22" fmla="*/ 12 w 801"/>
                <a:gd name="T23" fmla="*/ 12 h 297"/>
                <a:gd name="T24" fmla="*/ 8 w 801"/>
                <a:gd name="T25" fmla="*/ 14 h 297"/>
                <a:gd name="T26" fmla="*/ 6 w 801"/>
                <a:gd name="T27" fmla="*/ 16 h 297"/>
                <a:gd name="T28" fmla="*/ 2 w 801"/>
                <a:gd name="T29" fmla="*/ 19 h 297"/>
                <a:gd name="T30" fmla="*/ 1 w 801"/>
                <a:gd name="T31" fmla="*/ 19 h 297"/>
                <a:gd name="T32" fmla="*/ 0 w 801"/>
                <a:gd name="T33" fmla="*/ 18 h 297"/>
                <a:gd name="T34" fmla="*/ 0 w 801"/>
                <a:gd name="T35" fmla="*/ 17 h 297"/>
                <a:gd name="T36" fmla="*/ 1 w 801"/>
                <a:gd name="T37" fmla="*/ 16 h 297"/>
                <a:gd name="T38" fmla="*/ 5 w 801"/>
                <a:gd name="T39" fmla="*/ 14 h 297"/>
                <a:gd name="T40" fmla="*/ 8 w 801"/>
                <a:gd name="T41" fmla="*/ 11 h 297"/>
                <a:gd name="T42" fmla="*/ 11 w 801"/>
                <a:gd name="T43" fmla="*/ 9 h 297"/>
                <a:gd name="T44" fmla="*/ 15 w 801"/>
                <a:gd name="T45" fmla="*/ 8 h 297"/>
                <a:gd name="T46" fmla="*/ 22 w 801"/>
                <a:gd name="T47" fmla="*/ 9 h 297"/>
                <a:gd name="T48" fmla="*/ 27 w 801"/>
                <a:gd name="T49" fmla="*/ 8 h 297"/>
                <a:gd name="T50" fmla="*/ 30 w 801"/>
                <a:gd name="T51" fmla="*/ 5 h 297"/>
                <a:gd name="T52" fmla="*/ 32 w 801"/>
                <a:gd name="T53" fmla="*/ 4 h 297"/>
                <a:gd name="T54" fmla="*/ 35 w 801"/>
                <a:gd name="T55" fmla="*/ 2 h 297"/>
                <a:gd name="T56" fmla="*/ 38 w 801"/>
                <a:gd name="T57" fmla="*/ 1 h 297"/>
                <a:gd name="T58" fmla="*/ 44 w 801"/>
                <a:gd name="T59" fmla="*/ 0 h 297"/>
                <a:gd name="T60" fmla="*/ 47 w 801"/>
                <a:gd name="T61" fmla="*/ 1 h 297"/>
                <a:gd name="T62" fmla="*/ 50 w 801"/>
                <a:gd name="T63" fmla="*/ 2 h 297"/>
                <a:gd name="T64" fmla="*/ 50 w 801"/>
                <a:gd name="T65" fmla="*/ 5 h 297"/>
                <a:gd name="T66" fmla="*/ 49 w 801"/>
                <a:gd name="T67" fmla="*/ 5 h 297"/>
                <a:gd name="T68" fmla="*/ 48 w 801"/>
                <a:gd name="T69" fmla="*/ 5 h 297"/>
                <a:gd name="T70" fmla="*/ 48 w 801"/>
                <a:gd name="T71" fmla="*/ 5 h 29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801"/>
                <a:gd name="T109" fmla="*/ 0 h 297"/>
                <a:gd name="T110" fmla="*/ 801 w 801"/>
                <a:gd name="T111" fmla="*/ 297 h 297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801" h="297">
                  <a:moveTo>
                    <a:pt x="767" y="71"/>
                  </a:moveTo>
                  <a:lnTo>
                    <a:pt x="735" y="53"/>
                  </a:lnTo>
                  <a:lnTo>
                    <a:pt x="700" y="47"/>
                  </a:lnTo>
                  <a:lnTo>
                    <a:pt x="624" y="60"/>
                  </a:lnTo>
                  <a:lnTo>
                    <a:pt x="540" y="100"/>
                  </a:lnTo>
                  <a:lnTo>
                    <a:pt x="505" y="128"/>
                  </a:lnTo>
                  <a:lnTo>
                    <a:pt x="465" y="159"/>
                  </a:lnTo>
                  <a:lnTo>
                    <a:pt x="438" y="174"/>
                  </a:lnTo>
                  <a:lnTo>
                    <a:pt x="413" y="182"/>
                  </a:lnTo>
                  <a:lnTo>
                    <a:pt x="361" y="186"/>
                  </a:lnTo>
                  <a:lnTo>
                    <a:pt x="249" y="175"/>
                  </a:lnTo>
                  <a:lnTo>
                    <a:pt x="187" y="186"/>
                  </a:lnTo>
                  <a:lnTo>
                    <a:pt x="138" y="218"/>
                  </a:lnTo>
                  <a:lnTo>
                    <a:pt x="91" y="258"/>
                  </a:lnTo>
                  <a:lnTo>
                    <a:pt x="34" y="296"/>
                  </a:lnTo>
                  <a:lnTo>
                    <a:pt x="15" y="297"/>
                  </a:lnTo>
                  <a:lnTo>
                    <a:pt x="1" y="285"/>
                  </a:lnTo>
                  <a:lnTo>
                    <a:pt x="0" y="267"/>
                  </a:lnTo>
                  <a:lnTo>
                    <a:pt x="13" y="252"/>
                  </a:lnTo>
                  <a:lnTo>
                    <a:pt x="75" y="213"/>
                  </a:lnTo>
                  <a:lnTo>
                    <a:pt x="128" y="170"/>
                  </a:lnTo>
                  <a:lnTo>
                    <a:pt x="182" y="138"/>
                  </a:lnTo>
                  <a:lnTo>
                    <a:pt x="250" y="127"/>
                  </a:lnTo>
                  <a:lnTo>
                    <a:pt x="348" y="140"/>
                  </a:lnTo>
                  <a:lnTo>
                    <a:pt x="437" y="118"/>
                  </a:lnTo>
                  <a:lnTo>
                    <a:pt x="481" y="85"/>
                  </a:lnTo>
                  <a:lnTo>
                    <a:pt x="520" y="55"/>
                  </a:lnTo>
                  <a:lnTo>
                    <a:pt x="562" y="30"/>
                  </a:lnTo>
                  <a:lnTo>
                    <a:pt x="613" y="12"/>
                  </a:lnTo>
                  <a:lnTo>
                    <a:pt x="713" y="0"/>
                  </a:lnTo>
                  <a:lnTo>
                    <a:pt x="759" y="10"/>
                  </a:lnTo>
                  <a:lnTo>
                    <a:pt x="800" y="35"/>
                  </a:lnTo>
                  <a:lnTo>
                    <a:pt x="801" y="70"/>
                  </a:lnTo>
                  <a:lnTo>
                    <a:pt x="786" y="78"/>
                  </a:lnTo>
                  <a:lnTo>
                    <a:pt x="767" y="7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92" name="Freeform 167"/>
            <p:cNvSpPr>
              <a:spLocks/>
            </p:cNvSpPr>
            <p:nvPr/>
          </p:nvSpPr>
          <p:spPr bwMode="auto">
            <a:xfrm>
              <a:off x="4399" y="2279"/>
              <a:ext cx="48" cy="30"/>
            </a:xfrm>
            <a:custGeom>
              <a:avLst/>
              <a:gdLst>
                <a:gd name="T0" fmla="*/ 0 w 191"/>
                <a:gd name="T1" fmla="*/ 6 h 121"/>
                <a:gd name="T2" fmla="*/ 0 w 191"/>
                <a:gd name="T3" fmla="*/ 4 h 121"/>
                <a:gd name="T4" fmla="*/ 1 w 191"/>
                <a:gd name="T5" fmla="*/ 2 h 121"/>
                <a:gd name="T6" fmla="*/ 3 w 191"/>
                <a:gd name="T7" fmla="*/ 0 h 121"/>
                <a:gd name="T8" fmla="*/ 5 w 191"/>
                <a:gd name="T9" fmla="*/ 0 h 121"/>
                <a:gd name="T10" fmla="*/ 10 w 191"/>
                <a:gd name="T11" fmla="*/ 1 h 121"/>
                <a:gd name="T12" fmla="*/ 12 w 191"/>
                <a:gd name="T13" fmla="*/ 4 h 121"/>
                <a:gd name="T14" fmla="*/ 12 w 191"/>
                <a:gd name="T15" fmla="*/ 5 h 121"/>
                <a:gd name="T16" fmla="*/ 11 w 191"/>
                <a:gd name="T17" fmla="*/ 6 h 121"/>
                <a:gd name="T18" fmla="*/ 10 w 191"/>
                <a:gd name="T19" fmla="*/ 6 h 121"/>
                <a:gd name="T20" fmla="*/ 10 w 191"/>
                <a:gd name="T21" fmla="*/ 5 h 121"/>
                <a:gd name="T22" fmla="*/ 9 w 191"/>
                <a:gd name="T23" fmla="*/ 5 h 121"/>
                <a:gd name="T24" fmla="*/ 8 w 191"/>
                <a:gd name="T25" fmla="*/ 4 h 121"/>
                <a:gd name="T26" fmla="*/ 5 w 191"/>
                <a:gd name="T27" fmla="*/ 3 h 121"/>
                <a:gd name="T28" fmla="*/ 4 w 191"/>
                <a:gd name="T29" fmla="*/ 4 h 121"/>
                <a:gd name="T30" fmla="*/ 3 w 191"/>
                <a:gd name="T31" fmla="*/ 6 h 121"/>
                <a:gd name="T32" fmla="*/ 3 w 191"/>
                <a:gd name="T33" fmla="*/ 7 h 121"/>
                <a:gd name="T34" fmla="*/ 2 w 191"/>
                <a:gd name="T35" fmla="*/ 7 h 121"/>
                <a:gd name="T36" fmla="*/ 0 w 191"/>
                <a:gd name="T37" fmla="*/ 6 h 121"/>
                <a:gd name="T38" fmla="*/ 0 w 191"/>
                <a:gd name="T39" fmla="*/ 6 h 12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191"/>
                <a:gd name="T61" fmla="*/ 0 h 121"/>
                <a:gd name="T62" fmla="*/ 191 w 191"/>
                <a:gd name="T63" fmla="*/ 121 h 121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191" h="121">
                  <a:moveTo>
                    <a:pt x="2" y="106"/>
                  </a:moveTo>
                  <a:lnTo>
                    <a:pt x="0" y="70"/>
                  </a:lnTo>
                  <a:lnTo>
                    <a:pt x="18" y="36"/>
                  </a:lnTo>
                  <a:lnTo>
                    <a:pt x="48" y="9"/>
                  </a:lnTo>
                  <a:lnTo>
                    <a:pt x="85" y="0"/>
                  </a:lnTo>
                  <a:lnTo>
                    <a:pt x="150" y="17"/>
                  </a:lnTo>
                  <a:lnTo>
                    <a:pt x="191" y="65"/>
                  </a:lnTo>
                  <a:lnTo>
                    <a:pt x="191" y="86"/>
                  </a:lnTo>
                  <a:lnTo>
                    <a:pt x="178" y="101"/>
                  </a:lnTo>
                  <a:lnTo>
                    <a:pt x="163" y="104"/>
                  </a:lnTo>
                  <a:lnTo>
                    <a:pt x="150" y="90"/>
                  </a:lnTo>
                  <a:lnTo>
                    <a:pt x="142" y="75"/>
                  </a:lnTo>
                  <a:lnTo>
                    <a:pt x="124" y="61"/>
                  </a:lnTo>
                  <a:lnTo>
                    <a:pt x="85" y="48"/>
                  </a:lnTo>
                  <a:lnTo>
                    <a:pt x="56" y="62"/>
                  </a:lnTo>
                  <a:lnTo>
                    <a:pt x="47" y="91"/>
                  </a:lnTo>
                  <a:lnTo>
                    <a:pt x="46" y="111"/>
                  </a:lnTo>
                  <a:lnTo>
                    <a:pt x="32" y="121"/>
                  </a:lnTo>
                  <a:lnTo>
                    <a:pt x="2" y="10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93" name="Freeform 168"/>
            <p:cNvSpPr>
              <a:spLocks/>
            </p:cNvSpPr>
            <p:nvPr/>
          </p:nvSpPr>
          <p:spPr bwMode="auto">
            <a:xfrm>
              <a:off x="4401" y="2304"/>
              <a:ext cx="44" cy="21"/>
            </a:xfrm>
            <a:custGeom>
              <a:avLst/>
              <a:gdLst>
                <a:gd name="T0" fmla="*/ 3 w 177"/>
                <a:gd name="T1" fmla="*/ 1 h 82"/>
                <a:gd name="T2" fmla="*/ 4 w 177"/>
                <a:gd name="T3" fmla="*/ 2 h 82"/>
                <a:gd name="T4" fmla="*/ 6 w 177"/>
                <a:gd name="T5" fmla="*/ 2 h 82"/>
                <a:gd name="T6" fmla="*/ 9 w 177"/>
                <a:gd name="T7" fmla="*/ 2 h 82"/>
                <a:gd name="T8" fmla="*/ 10 w 177"/>
                <a:gd name="T9" fmla="*/ 2 h 82"/>
                <a:gd name="T10" fmla="*/ 11 w 177"/>
                <a:gd name="T11" fmla="*/ 3 h 82"/>
                <a:gd name="T12" fmla="*/ 11 w 177"/>
                <a:gd name="T13" fmla="*/ 4 h 82"/>
                <a:gd name="T14" fmla="*/ 10 w 177"/>
                <a:gd name="T15" fmla="*/ 5 h 82"/>
                <a:gd name="T16" fmla="*/ 7 w 177"/>
                <a:gd name="T17" fmla="*/ 5 h 82"/>
                <a:gd name="T18" fmla="*/ 4 w 177"/>
                <a:gd name="T19" fmla="*/ 5 h 82"/>
                <a:gd name="T20" fmla="*/ 1 w 177"/>
                <a:gd name="T21" fmla="*/ 4 h 82"/>
                <a:gd name="T22" fmla="*/ 0 w 177"/>
                <a:gd name="T23" fmla="*/ 2 h 82"/>
                <a:gd name="T24" fmla="*/ 0 w 177"/>
                <a:gd name="T25" fmla="*/ 1 h 82"/>
                <a:gd name="T26" fmla="*/ 1 w 177"/>
                <a:gd name="T27" fmla="*/ 0 h 82"/>
                <a:gd name="T28" fmla="*/ 3 w 177"/>
                <a:gd name="T29" fmla="*/ 1 h 82"/>
                <a:gd name="T30" fmla="*/ 3 w 177"/>
                <a:gd name="T31" fmla="*/ 1 h 8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77"/>
                <a:gd name="T49" fmla="*/ 0 h 82"/>
                <a:gd name="T50" fmla="*/ 177 w 177"/>
                <a:gd name="T51" fmla="*/ 82 h 8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77" h="82">
                  <a:moveTo>
                    <a:pt x="48" y="19"/>
                  </a:moveTo>
                  <a:lnTo>
                    <a:pt x="62" y="33"/>
                  </a:lnTo>
                  <a:lnTo>
                    <a:pt x="92" y="37"/>
                  </a:lnTo>
                  <a:lnTo>
                    <a:pt x="149" y="28"/>
                  </a:lnTo>
                  <a:lnTo>
                    <a:pt x="168" y="27"/>
                  </a:lnTo>
                  <a:lnTo>
                    <a:pt x="177" y="39"/>
                  </a:lnTo>
                  <a:lnTo>
                    <a:pt x="175" y="57"/>
                  </a:lnTo>
                  <a:lnTo>
                    <a:pt x="161" y="72"/>
                  </a:lnTo>
                  <a:lnTo>
                    <a:pt x="117" y="82"/>
                  </a:lnTo>
                  <a:lnTo>
                    <a:pt x="67" y="80"/>
                  </a:lnTo>
                  <a:lnTo>
                    <a:pt x="23" y="63"/>
                  </a:lnTo>
                  <a:lnTo>
                    <a:pt x="0" y="29"/>
                  </a:lnTo>
                  <a:lnTo>
                    <a:pt x="4" y="10"/>
                  </a:lnTo>
                  <a:lnTo>
                    <a:pt x="19" y="0"/>
                  </a:lnTo>
                  <a:lnTo>
                    <a:pt x="48" y="1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94" name="Freeform 169"/>
            <p:cNvSpPr>
              <a:spLocks/>
            </p:cNvSpPr>
            <p:nvPr/>
          </p:nvSpPr>
          <p:spPr bwMode="auto">
            <a:xfrm>
              <a:off x="4365" y="2272"/>
              <a:ext cx="38" cy="37"/>
            </a:xfrm>
            <a:custGeom>
              <a:avLst/>
              <a:gdLst>
                <a:gd name="T0" fmla="*/ 8 w 154"/>
                <a:gd name="T1" fmla="*/ 9 h 148"/>
                <a:gd name="T2" fmla="*/ 0 w 154"/>
                <a:gd name="T3" fmla="*/ 3 h 148"/>
                <a:gd name="T4" fmla="*/ 0 w 154"/>
                <a:gd name="T5" fmla="*/ 1 h 148"/>
                <a:gd name="T6" fmla="*/ 0 w 154"/>
                <a:gd name="T7" fmla="*/ 0 h 148"/>
                <a:gd name="T8" fmla="*/ 1 w 154"/>
                <a:gd name="T9" fmla="*/ 0 h 148"/>
                <a:gd name="T10" fmla="*/ 9 w 154"/>
                <a:gd name="T11" fmla="*/ 6 h 148"/>
                <a:gd name="T12" fmla="*/ 9 w 154"/>
                <a:gd name="T13" fmla="*/ 9 h 148"/>
                <a:gd name="T14" fmla="*/ 9 w 154"/>
                <a:gd name="T15" fmla="*/ 9 h 148"/>
                <a:gd name="T16" fmla="*/ 8 w 154"/>
                <a:gd name="T17" fmla="*/ 9 h 148"/>
                <a:gd name="T18" fmla="*/ 8 w 154"/>
                <a:gd name="T19" fmla="*/ 9 h 14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4"/>
                <a:gd name="T31" fmla="*/ 0 h 148"/>
                <a:gd name="T32" fmla="*/ 154 w 154"/>
                <a:gd name="T33" fmla="*/ 148 h 14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4" h="148">
                  <a:moveTo>
                    <a:pt x="127" y="142"/>
                  </a:moveTo>
                  <a:lnTo>
                    <a:pt x="8" y="52"/>
                  </a:lnTo>
                  <a:lnTo>
                    <a:pt x="0" y="12"/>
                  </a:lnTo>
                  <a:lnTo>
                    <a:pt x="10" y="0"/>
                  </a:lnTo>
                  <a:lnTo>
                    <a:pt x="25" y="5"/>
                  </a:lnTo>
                  <a:lnTo>
                    <a:pt x="144" y="100"/>
                  </a:lnTo>
                  <a:lnTo>
                    <a:pt x="154" y="137"/>
                  </a:lnTo>
                  <a:lnTo>
                    <a:pt x="144" y="148"/>
                  </a:lnTo>
                  <a:lnTo>
                    <a:pt x="127" y="14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95" name="Freeform 170"/>
            <p:cNvSpPr>
              <a:spLocks/>
            </p:cNvSpPr>
            <p:nvPr/>
          </p:nvSpPr>
          <p:spPr bwMode="auto">
            <a:xfrm>
              <a:off x="4368" y="2225"/>
              <a:ext cx="109" cy="60"/>
            </a:xfrm>
            <a:custGeom>
              <a:avLst/>
              <a:gdLst>
                <a:gd name="T0" fmla="*/ 1 w 437"/>
                <a:gd name="T1" fmla="*/ 12 h 241"/>
                <a:gd name="T2" fmla="*/ 4 w 437"/>
                <a:gd name="T3" fmla="*/ 11 h 241"/>
                <a:gd name="T4" fmla="*/ 6 w 437"/>
                <a:gd name="T5" fmla="*/ 10 h 241"/>
                <a:gd name="T6" fmla="*/ 12 w 437"/>
                <a:gd name="T7" fmla="*/ 9 h 241"/>
                <a:gd name="T8" fmla="*/ 20 w 437"/>
                <a:gd name="T9" fmla="*/ 7 h 241"/>
                <a:gd name="T10" fmla="*/ 23 w 437"/>
                <a:gd name="T11" fmla="*/ 5 h 241"/>
                <a:gd name="T12" fmla="*/ 24 w 437"/>
                <a:gd name="T13" fmla="*/ 1 h 241"/>
                <a:gd name="T14" fmla="*/ 25 w 437"/>
                <a:gd name="T15" fmla="*/ 0 h 241"/>
                <a:gd name="T16" fmla="*/ 26 w 437"/>
                <a:gd name="T17" fmla="*/ 0 h 241"/>
                <a:gd name="T18" fmla="*/ 27 w 437"/>
                <a:gd name="T19" fmla="*/ 2 h 241"/>
                <a:gd name="T20" fmla="*/ 27 w 437"/>
                <a:gd name="T21" fmla="*/ 4 h 241"/>
                <a:gd name="T22" fmla="*/ 26 w 437"/>
                <a:gd name="T23" fmla="*/ 6 h 241"/>
                <a:gd name="T24" fmla="*/ 24 w 437"/>
                <a:gd name="T25" fmla="*/ 7 h 241"/>
                <a:gd name="T26" fmla="*/ 22 w 437"/>
                <a:gd name="T27" fmla="*/ 9 h 241"/>
                <a:gd name="T28" fmla="*/ 20 w 437"/>
                <a:gd name="T29" fmla="*/ 10 h 241"/>
                <a:gd name="T30" fmla="*/ 18 w 437"/>
                <a:gd name="T31" fmla="*/ 11 h 241"/>
                <a:gd name="T32" fmla="*/ 13 w 437"/>
                <a:gd name="T33" fmla="*/ 12 h 241"/>
                <a:gd name="T34" fmla="*/ 2 w 437"/>
                <a:gd name="T35" fmla="*/ 15 h 241"/>
                <a:gd name="T36" fmla="*/ 1 w 437"/>
                <a:gd name="T37" fmla="*/ 15 h 241"/>
                <a:gd name="T38" fmla="*/ 0 w 437"/>
                <a:gd name="T39" fmla="*/ 14 h 241"/>
                <a:gd name="T40" fmla="*/ 0 w 437"/>
                <a:gd name="T41" fmla="*/ 13 h 241"/>
                <a:gd name="T42" fmla="*/ 1 w 437"/>
                <a:gd name="T43" fmla="*/ 12 h 241"/>
                <a:gd name="T44" fmla="*/ 1 w 437"/>
                <a:gd name="T45" fmla="*/ 12 h 24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437"/>
                <a:gd name="T70" fmla="*/ 0 h 241"/>
                <a:gd name="T71" fmla="*/ 437 w 437"/>
                <a:gd name="T72" fmla="*/ 241 h 241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437" h="241">
                  <a:moveTo>
                    <a:pt x="15" y="196"/>
                  </a:moveTo>
                  <a:lnTo>
                    <a:pt x="61" y="179"/>
                  </a:lnTo>
                  <a:lnTo>
                    <a:pt x="104" y="167"/>
                  </a:lnTo>
                  <a:lnTo>
                    <a:pt x="193" y="145"/>
                  </a:lnTo>
                  <a:lnTo>
                    <a:pt x="321" y="110"/>
                  </a:lnTo>
                  <a:lnTo>
                    <a:pt x="367" y="77"/>
                  </a:lnTo>
                  <a:lnTo>
                    <a:pt x="387" y="23"/>
                  </a:lnTo>
                  <a:lnTo>
                    <a:pt x="398" y="5"/>
                  </a:lnTo>
                  <a:lnTo>
                    <a:pt x="414" y="0"/>
                  </a:lnTo>
                  <a:lnTo>
                    <a:pt x="437" y="27"/>
                  </a:lnTo>
                  <a:lnTo>
                    <a:pt x="429" y="64"/>
                  </a:lnTo>
                  <a:lnTo>
                    <a:pt x="413" y="96"/>
                  </a:lnTo>
                  <a:lnTo>
                    <a:pt x="389" y="121"/>
                  </a:lnTo>
                  <a:lnTo>
                    <a:pt x="358" y="143"/>
                  </a:lnTo>
                  <a:lnTo>
                    <a:pt x="323" y="159"/>
                  </a:lnTo>
                  <a:lnTo>
                    <a:pt x="285" y="172"/>
                  </a:lnTo>
                  <a:lnTo>
                    <a:pt x="205" y="193"/>
                  </a:lnTo>
                  <a:lnTo>
                    <a:pt x="33" y="241"/>
                  </a:lnTo>
                  <a:lnTo>
                    <a:pt x="13" y="241"/>
                  </a:lnTo>
                  <a:lnTo>
                    <a:pt x="1" y="227"/>
                  </a:lnTo>
                  <a:lnTo>
                    <a:pt x="0" y="209"/>
                  </a:lnTo>
                  <a:lnTo>
                    <a:pt x="15" y="19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96" name="Freeform 171"/>
            <p:cNvSpPr>
              <a:spLocks/>
            </p:cNvSpPr>
            <p:nvPr/>
          </p:nvSpPr>
          <p:spPr bwMode="auto">
            <a:xfrm>
              <a:off x="4362" y="2239"/>
              <a:ext cx="62" cy="51"/>
            </a:xfrm>
            <a:custGeom>
              <a:avLst/>
              <a:gdLst>
                <a:gd name="T0" fmla="*/ 1 w 246"/>
                <a:gd name="T1" fmla="*/ 10 h 203"/>
                <a:gd name="T2" fmla="*/ 0 w 246"/>
                <a:gd name="T3" fmla="*/ 2 h 203"/>
                <a:gd name="T4" fmla="*/ 1 w 246"/>
                <a:gd name="T5" fmla="*/ 1 h 203"/>
                <a:gd name="T6" fmla="*/ 3 w 246"/>
                <a:gd name="T7" fmla="*/ 0 h 203"/>
                <a:gd name="T8" fmla="*/ 7 w 246"/>
                <a:gd name="T9" fmla="*/ 1 h 203"/>
                <a:gd name="T10" fmla="*/ 11 w 246"/>
                <a:gd name="T11" fmla="*/ 2 h 203"/>
                <a:gd name="T12" fmla="*/ 15 w 246"/>
                <a:gd name="T13" fmla="*/ 4 h 203"/>
                <a:gd name="T14" fmla="*/ 16 w 246"/>
                <a:gd name="T15" fmla="*/ 7 h 203"/>
                <a:gd name="T16" fmla="*/ 15 w 246"/>
                <a:gd name="T17" fmla="*/ 11 h 203"/>
                <a:gd name="T18" fmla="*/ 14 w 246"/>
                <a:gd name="T19" fmla="*/ 12 h 203"/>
                <a:gd name="T20" fmla="*/ 13 w 246"/>
                <a:gd name="T21" fmla="*/ 13 h 203"/>
                <a:gd name="T22" fmla="*/ 12 w 246"/>
                <a:gd name="T23" fmla="*/ 11 h 203"/>
                <a:gd name="T24" fmla="*/ 12 w 246"/>
                <a:gd name="T25" fmla="*/ 5 h 203"/>
                <a:gd name="T26" fmla="*/ 11 w 246"/>
                <a:gd name="T27" fmla="*/ 5 h 203"/>
                <a:gd name="T28" fmla="*/ 9 w 246"/>
                <a:gd name="T29" fmla="*/ 5 h 203"/>
                <a:gd name="T30" fmla="*/ 3 w 246"/>
                <a:gd name="T31" fmla="*/ 4 h 203"/>
                <a:gd name="T32" fmla="*/ 3 w 246"/>
                <a:gd name="T33" fmla="*/ 9 h 203"/>
                <a:gd name="T34" fmla="*/ 3 w 246"/>
                <a:gd name="T35" fmla="*/ 10 h 203"/>
                <a:gd name="T36" fmla="*/ 2 w 246"/>
                <a:gd name="T37" fmla="*/ 11 h 203"/>
                <a:gd name="T38" fmla="*/ 1 w 246"/>
                <a:gd name="T39" fmla="*/ 10 h 203"/>
                <a:gd name="T40" fmla="*/ 1 w 246"/>
                <a:gd name="T41" fmla="*/ 10 h 20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46"/>
                <a:gd name="T64" fmla="*/ 0 h 203"/>
                <a:gd name="T65" fmla="*/ 246 w 246"/>
                <a:gd name="T66" fmla="*/ 203 h 203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46" h="203">
                  <a:moveTo>
                    <a:pt x="8" y="153"/>
                  </a:moveTo>
                  <a:lnTo>
                    <a:pt x="0" y="31"/>
                  </a:lnTo>
                  <a:lnTo>
                    <a:pt x="16" y="9"/>
                  </a:lnTo>
                  <a:lnTo>
                    <a:pt x="45" y="0"/>
                  </a:lnTo>
                  <a:lnTo>
                    <a:pt x="106" y="12"/>
                  </a:lnTo>
                  <a:lnTo>
                    <a:pt x="165" y="29"/>
                  </a:lnTo>
                  <a:lnTo>
                    <a:pt x="238" y="61"/>
                  </a:lnTo>
                  <a:lnTo>
                    <a:pt x="246" y="115"/>
                  </a:lnTo>
                  <a:lnTo>
                    <a:pt x="232" y="173"/>
                  </a:lnTo>
                  <a:lnTo>
                    <a:pt x="219" y="195"/>
                  </a:lnTo>
                  <a:lnTo>
                    <a:pt x="202" y="203"/>
                  </a:lnTo>
                  <a:lnTo>
                    <a:pt x="187" y="181"/>
                  </a:lnTo>
                  <a:lnTo>
                    <a:pt x="192" y="85"/>
                  </a:lnTo>
                  <a:lnTo>
                    <a:pt x="170" y="75"/>
                  </a:lnTo>
                  <a:lnTo>
                    <a:pt x="144" y="72"/>
                  </a:lnTo>
                  <a:lnTo>
                    <a:pt x="52" y="61"/>
                  </a:lnTo>
                  <a:lnTo>
                    <a:pt x="53" y="138"/>
                  </a:lnTo>
                  <a:lnTo>
                    <a:pt x="48" y="161"/>
                  </a:lnTo>
                  <a:lnTo>
                    <a:pt x="34" y="172"/>
                  </a:lnTo>
                  <a:lnTo>
                    <a:pt x="8" y="15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97" name="Freeform 172"/>
            <p:cNvSpPr>
              <a:spLocks/>
            </p:cNvSpPr>
            <p:nvPr/>
          </p:nvSpPr>
          <p:spPr bwMode="auto">
            <a:xfrm>
              <a:off x="4434" y="2262"/>
              <a:ext cx="95" cy="61"/>
            </a:xfrm>
            <a:custGeom>
              <a:avLst/>
              <a:gdLst>
                <a:gd name="T0" fmla="*/ 0 w 379"/>
                <a:gd name="T1" fmla="*/ 12 h 243"/>
                <a:gd name="T2" fmla="*/ 2 w 379"/>
                <a:gd name="T3" fmla="*/ 8 h 243"/>
                <a:gd name="T4" fmla="*/ 3 w 379"/>
                <a:gd name="T5" fmla="*/ 5 h 243"/>
                <a:gd name="T6" fmla="*/ 4 w 379"/>
                <a:gd name="T7" fmla="*/ 4 h 243"/>
                <a:gd name="T8" fmla="*/ 5 w 379"/>
                <a:gd name="T9" fmla="*/ 2 h 243"/>
                <a:gd name="T10" fmla="*/ 8 w 379"/>
                <a:gd name="T11" fmla="*/ 1 h 243"/>
                <a:gd name="T12" fmla="*/ 12 w 379"/>
                <a:gd name="T13" fmla="*/ 0 h 243"/>
                <a:gd name="T14" fmla="*/ 16 w 379"/>
                <a:gd name="T15" fmla="*/ 1 h 243"/>
                <a:gd name="T16" fmla="*/ 20 w 379"/>
                <a:gd name="T17" fmla="*/ 2 h 243"/>
                <a:gd name="T18" fmla="*/ 23 w 379"/>
                <a:gd name="T19" fmla="*/ 4 h 243"/>
                <a:gd name="T20" fmla="*/ 24 w 379"/>
                <a:gd name="T21" fmla="*/ 9 h 243"/>
                <a:gd name="T22" fmla="*/ 23 w 379"/>
                <a:gd name="T23" fmla="*/ 12 h 243"/>
                <a:gd name="T24" fmla="*/ 22 w 379"/>
                <a:gd name="T25" fmla="*/ 14 h 243"/>
                <a:gd name="T26" fmla="*/ 21 w 379"/>
                <a:gd name="T27" fmla="*/ 15 h 243"/>
                <a:gd name="T28" fmla="*/ 19 w 379"/>
                <a:gd name="T29" fmla="*/ 15 h 243"/>
                <a:gd name="T30" fmla="*/ 17 w 379"/>
                <a:gd name="T31" fmla="*/ 15 h 243"/>
                <a:gd name="T32" fmla="*/ 17 w 379"/>
                <a:gd name="T33" fmla="*/ 14 h 243"/>
                <a:gd name="T34" fmla="*/ 20 w 379"/>
                <a:gd name="T35" fmla="*/ 6 h 243"/>
                <a:gd name="T36" fmla="*/ 19 w 379"/>
                <a:gd name="T37" fmla="*/ 5 h 243"/>
                <a:gd name="T38" fmla="*/ 17 w 379"/>
                <a:gd name="T39" fmla="*/ 4 h 243"/>
                <a:gd name="T40" fmla="*/ 14 w 379"/>
                <a:gd name="T41" fmla="*/ 4 h 243"/>
                <a:gd name="T42" fmla="*/ 12 w 379"/>
                <a:gd name="T43" fmla="*/ 3 h 243"/>
                <a:gd name="T44" fmla="*/ 10 w 379"/>
                <a:gd name="T45" fmla="*/ 4 h 243"/>
                <a:gd name="T46" fmla="*/ 7 w 379"/>
                <a:gd name="T47" fmla="*/ 5 h 243"/>
                <a:gd name="T48" fmla="*/ 6 w 379"/>
                <a:gd name="T49" fmla="*/ 8 h 243"/>
                <a:gd name="T50" fmla="*/ 3 w 379"/>
                <a:gd name="T51" fmla="*/ 14 h 243"/>
                <a:gd name="T52" fmla="*/ 2 w 379"/>
                <a:gd name="T53" fmla="*/ 14 h 243"/>
                <a:gd name="T54" fmla="*/ 1 w 379"/>
                <a:gd name="T55" fmla="*/ 14 h 243"/>
                <a:gd name="T56" fmla="*/ 0 w 379"/>
                <a:gd name="T57" fmla="*/ 12 h 243"/>
                <a:gd name="T58" fmla="*/ 0 w 379"/>
                <a:gd name="T59" fmla="*/ 12 h 243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79"/>
                <a:gd name="T91" fmla="*/ 0 h 243"/>
                <a:gd name="T92" fmla="*/ 379 w 379"/>
                <a:gd name="T93" fmla="*/ 243 h 243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79" h="243">
                  <a:moveTo>
                    <a:pt x="0" y="192"/>
                  </a:moveTo>
                  <a:lnTo>
                    <a:pt x="26" y="132"/>
                  </a:lnTo>
                  <a:lnTo>
                    <a:pt x="50" y="79"/>
                  </a:lnTo>
                  <a:lnTo>
                    <a:pt x="65" y="56"/>
                  </a:lnTo>
                  <a:lnTo>
                    <a:pt x="82" y="36"/>
                  </a:lnTo>
                  <a:lnTo>
                    <a:pt x="133" y="7"/>
                  </a:lnTo>
                  <a:lnTo>
                    <a:pt x="191" y="0"/>
                  </a:lnTo>
                  <a:lnTo>
                    <a:pt x="249" y="13"/>
                  </a:lnTo>
                  <a:lnTo>
                    <a:pt x="322" y="24"/>
                  </a:lnTo>
                  <a:lnTo>
                    <a:pt x="370" y="62"/>
                  </a:lnTo>
                  <a:lnTo>
                    <a:pt x="379" y="144"/>
                  </a:lnTo>
                  <a:lnTo>
                    <a:pt x="371" y="182"/>
                  </a:lnTo>
                  <a:lnTo>
                    <a:pt x="352" y="221"/>
                  </a:lnTo>
                  <a:lnTo>
                    <a:pt x="330" y="239"/>
                  </a:lnTo>
                  <a:lnTo>
                    <a:pt x="299" y="243"/>
                  </a:lnTo>
                  <a:lnTo>
                    <a:pt x="275" y="236"/>
                  </a:lnTo>
                  <a:lnTo>
                    <a:pt x="273" y="217"/>
                  </a:lnTo>
                  <a:lnTo>
                    <a:pt x="310" y="90"/>
                  </a:lnTo>
                  <a:lnTo>
                    <a:pt x="297" y="75"/>
                  </a:lnTo>
                  <a:lnTo>
                    <a:pt x="273" y="67"/>
                  </a:lnTo>
                  <a:lnTo>
                    <a:pt x="222" y="60"/>
                  </a:lnTo>
                  <a:lnTo>
                    <a:pt x="186" y="52"/>
                  </a:lnTo>
                  <a:lnTo>
                    <a:pt x="151" y="57"/>
                  </a:lnTo>
                  <a:lnTo>
                    <a:pt x="110" y="81"/>
                  </a:lnTo>
                  <a:lnTo>
                    <a:pt x="86" y="118"/>
                  </a:lnTo>
                  <a:lnTo>
                    <a:pt x="50" y="214"/>
                  </a:lnTo>
                  <a:lnTo>
                    <a:pt x="34" y="229"/>
                  </a:lnTo>
                  <a:lnTo>
                    <a:pt x="14" y="227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98" name="Freeform 173"/>
            <p:cNvSpPr>
              <a:spLocks/>
            </p:cNvSpPr>
            <p:nvPr/>
          </p:nvSpPr>
          <p:spPr bwMode="auto">
            <a:xfrm>
              <a:off x="4434" y="2257"/>
              <a:ext cx="176" cy="70"/>
            </a:xfrm>
            <a:custGeom>
              <a:avLst/>
              <a:gdLst>
                <a:gd name="T0" fmla="*/ 2 w 704"/>
                <a:gd name="T1" fmla="*/ 13 h 280"/>
                <a:gd name="T2" fmla="*/ 12 w 704"/>
                <a:gd name="T3" fmla="*/ 14 h 280"/>
                <a:gd name="T4" fmla="*/ 17 w 704"/>
                <a:gd name="T5" fmla="*/ 14 h 280"/>
                <a:gd name="T6" fmla="*/ 20 w 704"/>
                <a:gd name="T7" fmla="*/ 14 h 280"/>
                <a:gd name="T8" fmla="*/ 24 w 704"/>
                <a:gd name="T9" fmla="*/ 12 h 280"/>
                <a:gd name="T10" fmla="*/ 27 w 704"/>
                <a:gd name="T11" fmla="*/ 10 h 280"/>
                <a:gd name="T12" fmla="*/ 30 w 704"/>
                <a:gd name="T13" fmla="*/ 9 h 280"/>
                <a:gd name="T14" fmla="*/ 33 w 704"/>
                <a:gd name="T15" fmla="*/ 7 h 280"/>
                <a:gd name="T16" fmla="*/ 36 w 704"/>
                <a:gd name="T17" fmla="*/ 6 h 280"/>
                <a:gd name="T18" fmla="*/ 39 w 704"/>
                <a:gd name="T19" fmla="*/ 5 h 280"/>
                <a:gd name="T20" fmla="*/ 41 w 704"/>
                <a:gd name="T21" fmla="*/ 5 h 280"/>
                <a:gd name="T22" fmla="*/ 41 w 704"/>
                <a:gd name="T23" fmla="*/ 4 h 280"/>
                <a:gd name="T24" fmla="*/ 40 w 704"/>
                <a:gd name="T25" fmla="*/ 3 h 280"/>
                <a:gd name="T26" fmla="*/ 39 w 704"/>
                <a:gd name="T27" fmla="*/ 2 h 280"/>
                <a:gd name="T28" fmla="*/ 40 w 704"/>
                <a:gd name="T29" fmla="*/ 1 h 280"/>
                <a:gd name="T30" fmla="*/ 41 w 704"/>
                <a:gd name="T31" fmla="*/ 0 h 280"/>
                <a:gd name="T32" fmla="*/ 42 w 704"/>
                <a:gd name="T33" fmla="*/ 1 h 280"/>
                <a:gd name="T34" fmla="*/ 44 w 704"/>
                <a:gd name="T35" fmla="*/ 6 h 280"/>
                <a:gd name="T36" fmla="*/ 43 w 704"/>
                <a:gd name="T37" fmla="*/ 8 h 280"/>
                <a:gd name="T38" fmla="*/ 40 w 704"/>
                <a:gd name="T39" fmla="*/ 8 h 280"/>
                <a:gd name="T40" fmla="*/ 37 w 704"/>
                <a:gd name="T41" fmla="*/ 9 h 280"/>
                <a:gd name="T42" fmla="*/ 34 w 704"/>
                <a:gd name="T43" fmla="*/ 10 h 280"/>
                <a:gd name="T44" fmla="*/ 22 w 704"/>
                <a:gd name="T45" fmla="*/ 17 h 280"/>
                <a:gd name="T46" fmla="*/ 20 w 704"/>
                <a:gd name="T47" fmla="*/ 18 h 280"/>
                <a:gd name="T48" fmla="*/ 18 w 704"/>
                <a:gd name="T49" fmla="*/ 18 h 280"/>
                <a:gd name="T50" fmla="*/ 12 w 704"/>
                <a:gd name="T51" fmla="*/ 17 h 280"/>
                <a:gd name="T52" fmla="*/ 2 w 704"/>
                <a:gd name="T53" fmla="*/ 16 h 280"/>
                <a:gd name="T54" fmla="*/ 0 w 704"/>
                <a:gd name="T55" fmla="*/ 15 h 280"/>
                <a:gd name="T56" fmla="*/ 0 w 704"/>
                <a:gd name="T57" fmla="*/ 14 h 280"/>
                <a:gd name="T58" fmla="*/ 1 w 704"/>
                <a:gd name="T59" fmla="*/ 13 h 280"/>
                <a:gd name="T60" fmla="*/ 2 w 704"/>
                <a:gd name="T61" fmla="*/ 13 h 280"/>
                <a:gd name="T62" fmla="*/ 2 w 704"/>
                <a:gd name="T63" fmla="*/ 13 h 28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704"/>
                <a:gd name="T97" fmla="*/ 0 h 280"/>
                <a:gd name="T98" fmla="*/ 704 w 704"/>
                <a:gd name="T99" fmla="*/ 280 h 28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704" h="280">
                  <a:moveTo>
                    <a:pt x="31" y="205"/>
                  </a:moveTo>
                  <a:lnTo>
                    <a:pt x="198" y="216"/>
                  </a:lnTo>
                  <a:lnTo>
                    <a:pt x="264" y="229"/>
                  </a:lnTo>
                  <a:lnTo>
                    <a:pt x="323" y="220"/>
                  </a:lnTo>
                  <a:lnTo>
                    <a:pt x="375" y="187"/>
                  </a:lnTo>
                  <a:lnTo>
                    <a:pt x="423" y="159"/>
                  </a:lnTo>
                  <a:lnTo>
                    <a:pt x="474" y="135"/>
                  </a:lnTo>
                  <a:lnTo>
                    <a:pt x="532" y="114"/>
                  </a:lnTo>
                  <a:lnTo>
                    <a:pt x="580" y="96"/>
                  </a:lnTo>
                  <a:lnTo>
                    <a:pt x="626" y="78"/>
                  </a:lnTo>
                  <a:lnTo>
                    <a:pt x="655" y="76"/>
                  </a:lnTo>
                  <a:lnTo>
                    <a:pt x="650" y="60"/>
                  </a:lnTo>
                  <a:lnTo>
                    <a:pt x="633" y="43"/>
                  </a:lnTo>
                  <a:lnTo>
                    <a:pt x="626" y="23"/>
                  </a:lnTo>
                  <a:lnTo>
                    <a:pt x="636" y="7"/>
                  </a:lnTo>
                  <a:lnTo>
                    <a:pt x="655" y="0"/>
                  </a:lnTo>
                  <a:lnTo>
                    <a:pt x="674" y="10"/>
                  </a:lnTo>
                  <a:lnTo>
                    <a:pt x="704" y="96"/>
                  </a:lnTo>
                  <a:lnTo>
                    <a:pt x="679" y="119"/>
                  </a:lnTo>
                  <a:lnTo>
                    <a:pt x="643" y="129"/>
                  </a:lnTo>
                  <a:lnTo>
                    <a:pt x="595" y="148"/>
                  </a:lnTo>
                  <a:lnTo>
                    <a:pt x="548" y="165"/>
                  </a:lnTo>
                  <a:lnTo>
                    <a:pt x="352" y="265"/>
                  </a:lnTo>
                  <a:lnTo>
                    <a:pt x="315" y="280"/>
                  </a:lnTo>
                  <a:lnTo>
                    <a:pt x="278" y="280"/>
                  </a:lnTo>
                  <a:lnTo>
                    <a:pt x="196" y="269"/>
                  </a:lnTo>
                  <a:lnTo>
                    <a:pt x="23" y="258"/>
                  </a:lnTo>
                  <a:lnTo>
                    <a:pt x="4" y="246"/>
                  </a:lnTo>
                  <a:lnTo>
                    <a:pt x="0" y="227"/>
                  </a:lnTo>
                  <a:lnTo>
                    <a:pt x="9" y="210"/>
                  </a:lnTo>
                  <a:lnTo>
                    <a:pt x="31" y="20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99" name="Freeform 174"/>
            <p:cNvSpPr>
              <a:spLocks/>
            </p:cNvSpPr>
            <p:nvPr/>
          </p:nvSpPr>
          <p:spPr bwMode="auto">
            <a:xfrm>
              <a:off x="4615" y="1929"/>
              <a:ext cx="51" cy="62"/>
            </a:xfrm>
            <a:custGeom>
              <a:avLst/>
              <a:gdLst>
                <a:gd name="T0" fmla="*/ 4 w 202"/>
                <a:gd name="T1" fmla="*/ 0 h 248"/>
                <a:gd name="T2" fmla="*/ 7 w 202"/>
                <a:gd name="T3" fmla="*/ 1 h 248"/>
                <a:gd name="T4" fmla="*/ 10 w 202"/>
                <a:gd name="T5" fmla="*/ 2 h 248"/>
                <a:gd name="T6" fmla="*/ 13 w 202"/>
                <a:gd name="T7" fmla="*/ 6 h 248"/>
                <a:gd name="T8" fmla="*/ 13 w 202"/>
                <a:gd name="T9" fmla="*/ 11 h 248"/>
                <a:gd name="T10" fmla="*/ 11 w 202"/>
                <a:gd name="T11" fmla="*/ 13 h 248"/>
                <a:gd name="T12" fmla="*/ 9 w 202"/>
                <a:gd name="T13" fmla="*/ 15 h 248"/>
                <a:gd name="T14" fmla="*/ 6 w 202"/>
                <a:gd name="T15" fmla="*/ 16 h 248"/>
                <a:gd name="T16" fmla="*/ 4 w 202"/>
                <a:gd name="T17" fmla="*/ 14 h 248"/>
                <a:gd name="T18" fmla="*/ 3 w 202"/>
                <a:gd name="T19" fmla="*/ 11 h 248"/>
                <a:gd name="T20" fmla="*/ 4 w 202"/>
                <a:gd name="T21" fmla="*/ 10 h 248"/>
                <a:gd name="T22" fmla="*/ 5 w 202"/>
                <a:gd name="T23" fmla="*/ 9 h 248"/>
                <a:gd name="T24" fmla="*/ 6 w 202"/>
                <a:gd name="T25" fmla="*/ 8 h 248"/>
                <a:gd name="T26" fmla="*/ 5 w 202"/>
                <a:gd name="T27" fmla="*/ 8 h 248"/>
                <a:gd name="T28" fmla="*/ 4 w 202"/>
                <a:gd name="T29" fmla="*/ 8 h 248"/>
                <a:gd name="T30" fmla="*/ 1 w 202"/>
                <a:gd name="T31" fmla="*/ 6 h 248"/>
                <a:gd name="T32" fmla="*/ 0 w 202"/>
                <a:gd name="T33" fmla="*/ 4 h 248"/>
                <a:gd name="T34" fmla="*/ 1 w 202"/>
                <a:gd name="T35" fmla="*/ 1 h 248"/>
                <a:gd name="T36" fmla="*/ 2 w 202"/>
                <a:gd name="T37" fmla="*/ 0 h 248"/>
                <a:gd name="T38" fmla="*/ 4 w 202"/>
                <a:gd name="T39" fmla="*/ 0 h 248"/>
                <a:gd name="T40" fmla="*/ 4 w 202"/>
                <a:gd name="T41" fmla="*/ 0 h 24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02"/>
                <a:gd name="T64" fmla="*/ 0 h 248"/>
                <a:gd name="T65" fmla="*/ 202 w 202"/>
                <a:gd name="T66" fmla="*/ 248 h 248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02" h="248">
                  <a:moveTo>
                    <a:pt x="59" y="0"/>
                  </a:moveTo>
                  <a:lnTo>
                    <a:pt x="112" y="9"/>
                  </a:lnTo>
                  <a:lnTo>
                    <a:pt x="154" y="31"/>
                  </a:lnTo>
                  <a:lnTo>
                    <a:pt x="202" y="97"/>
                  </a:lnTo>
                  <a:lnTo>
                    <a:pt x="198" y="176"/>
                  </a:lnTo>
                  <a:lnTo>
                    <a:pt x="175" y="212"/>
                  </a:lnTo>
                  <a:lnTo>
                    <a:pt x="138" y="241"/>
                  </a:lnTo>
                  <a:lnTo>
                    <a:pt x="90" y="248"/>
                  </a:lnTo>
                  <a:lnTo>
                    <a:pt x="58" y="221"/>
                  </a:lnTo>
                  <a:lnTo>
                    <a:pt x="50" y="179"/>
                  </a:lnTo>
                  <a:lnTo>
                    <a:pt x="59" y="158"/>
                  </a:lnTo>
                  <a:lnTo>
                    <a:pt x="79" y="140"/>
                  </a:lnTo>
                  <a:lnTo>
                    <a:pt x="89" y="129"/>
                  </a:lnTo>
                  <a:lnTo>
                    <a:pt x="75" y="118"/>
                  </a:lnTo>
                  <a:lnTo>
                    <a:pt x="56" y="118"/>
                  </a:lnTo>
                  <a:lnTo>
                    <a:pt x="14" y="99"/>
                  </a:lnTo>
                  <a:lnTo>
                    <a:pt x="0" y="58"/>
                  </a:lnTo>
                  <a:lnTo>
                    <a:pt x="15" y="18"/>
                  </a:lnTo>
                  <a:lnTo>
                    <a:pt x="34" y="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B2B2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00" name="Freeform 175"/>
            <p:cNvSpPr>
              <a:spLocks/>
            </p:cNvSpPr>
            <p:nvPr/>
          </p:nvSpPr>
          <p:spPr bwMode="auto">
            <a:xfrm>
              <a:off x="4623" y="1935"/>
              <a:ext cx="45" cy="53"/>
            </a:xfrm>
            <a:custGeom>
              <a:avLst/>
              <a:gdLst>
                <a:gd name="T0" fmla="*/ 0 w 183"/>
                <a:gd name="T1" fmla="*/ 2 h 212"/>
                <a:gd name="T2" fmla="*/ 2 w 183"/>
                <a:gd name="T3" fmla="*/ 0 h 212"/>
                <a:gd name="T4" fmla="*/ 5 w 183"/>
                <a:gd name="T5" fmla="*/ 0 h 212"/>
                <a:gd name="T6" fmla="*/ 10 w 183"/>
                <a:gd name="T7" fmla="*/ 4 h 212"/>
                <a:gd name="T8" fmla="*/ 11 w 183"/>
                <a:gd name="T9" fmla="*/ 7 h 212"/>
                <a:gd name="T10" fmla="*/ 11 w 183"/>
                <a:gd name="T11" fmla="*/ 11 h 212"/>
                <a:gd name="T12" fmla="*/ 10 w 183"/>
                <a:gd name="T13" fmla="*/ 12 h 212"/>
                <a:gd name="T14" fmla="*/ 9 w 183"/>
                <a:gd name="T15" fmla="*/ 13 h 212"/>
                <a:gd name="T16" fmla="*/ 6 w 183"/>
                <a:gd name="T17" fmla="*/ 13 h 212"/>
                <a:gd name="T18" fmla="*/ 4 w 183"/>
                <a:gd name="T19" fmla="*/ 12 h 212"/>
                <a:gd name="T20" fmla="*/ 4 w 183"/>
                <a:gd name="T21" fmla="*/ 11 h 212"/>
                <a:gd name="T22" fmla="*/ 5 w 183"/>
                <a:gd name="T23" fmla="*/ 10 h 212"/>
                <a:gd name="T24" fmla="*/ 8 w 183"/>
                <a:gd name="T25" fmla="*/ 9 h 212"/>
                <a:gd name="T26" fmla="*/ 8 w 183"/>
                <a:gd name="T27" fmla="*/ 7 h 212"/>
                <a:gd name="T28" fmla="*/ 7 w 183"/>
                <a:gd name="T29" fmla="*/ 5 h 212"/>
                <a:gd name="T30" fmla="*/ 6 w 183"/>
                <a:gd name="T31" fmla="*/ 4 h 212"/>
                <a:gd name="T32" fmla="*/ 5 w 183"/>
                <a:gd name="T33" fmla="*/ 3 h 212"/>
                <a:gd name="T34" fmla="*/ 2 w 183"/>
                <a:gd name="T35" fmla="*/ 3 h 212"/>
                <a:gd name="T36" fmla="*/ 1 w 183"/>
                <a:gd name="T37" fmla="*/ 4 h 212"/>
                <a:gd name="T38" fmla="*/ 0 w 183"/>
                <a:gd name="T39" fmla="*/ 4 h 212"/>
                <a:gd name="T40" fmla="*/ 0 w 183"/>
                <a:gd name="T41" fmla="*/ 2 h 212"/>
                <a:gd name="T42" fmla="*/ 0 w 183"/>
                <a:gd name="T43" fmla="*/ 2 h 212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83"/>
                <a:gd name="T67" fmla="*/ 0 h 212"/>
                <a:gd name="T68" fmla="*/ 183 w 183"/>
                <a:gd name="T69" fmla="*/ 212 h 212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83" h="212">
                  <a:moveTo>
                    <a:pt x="0" y="23"/>
                  </a:moveTo>
                  <a:lnTo>
                    <a:pt x="37" y="0"/>
                  </a:lnTo>
                  <a:lnTo>
                    <a:pt x="82" y="1"/>
                  </a:lnTo>
                  <a:lnTo>
                    <a:pt x="159" y="57"/>
                  </a:lnTo>
                  <a:lnTo>
                    <a:pt x="183" y="112"/>
                  </a:lnTo>
                  <a:lnTo>
                    <a:pt x="175" y="168"/>
                  </a:lnTo>
                  <a:lnTo>
                    <a:pt x="160" y="185"/>
                  </a:lnTo>
                  <a:lnTo>
                    <a:pt x="143" y="198"/>
                  </a:lnTo>
                  <a:lnTo>
                    <a:pt x="98" y="212"/>
                  </a:lnTo>
                  <a:lnTo>
                    <a:pt x="68" y="193"/>
                  </a:lnTo>
                  <a:lnTo>
                    <a:pt x="71" y="175"/>
                  </a:lnTo>
                  <a:lnTo>
                    <a:pt x="87" y="164"/>
                  </a:lnTo>
                  <a:lnTo>
                    <a:pt x="132" y="144"/>
                  </a:lnTo>
                  <a:lnTo>
                    <a:pt x="132" y="113"/>
                  </a:lnTo>
                  <a:lnTo>
                    <a:pt x="116" y="82"/>
                  </a:lnTo>
                  <a:lnTo>
                    <a:pt x="101" y="62"/>
                  </a:lnTo>
                  <a:lnTo>
                    <a:pt x="79" y="48"/>
                  </a:lnTo>
                  <a:lnTo>
                    <a:pt x="38" y="53"/>
                  </a:lnTo>
                  <a:lnTo>
                    <a:pt x="21" y="62"/>
                  </a:lnTo>
                  <a:lnTo>
                    <a:pt x="4" y="57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490" name="AutoShape 193"/>
          <p:cNvSpPr>
            <a:spLocks noChangeArrowheads="1"/>
          </p:cNvSpPr>
          <p:nvPr/>
        </p:nvSpPr>
        <p:spPr bwMode="auto">
          <a:xfrm>
            <a:off x="5535613" y="2659063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A4</a:t>
            </a:r>
          </a:p>
        </p:txBody>
      </p:sp>
      <p:sp>
        <p:nvSpPr>
          <p:cNvPr id="20491" name="AutoShape 194"/>
          <p:cNvSpPr>
            <a:spLocks noChangeArrowheads="1"/>
          </p:cNvSpPr>
          <p:nvPr/>
        </p:nvSpPr>
        <p:spPr bwMode="auto">
          <a:xfrm>
            <a:off x="5730875" y="2695575"/>
            <a:ext cx="279400" cy="284163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492" name="AutoShape 195"/>
          <p:cNvSpPr>
            <a:spLocks noChangeArrowheads="1"/>
          </p:cNvSpPr>
          <p:nvPr/>
        </p:nvSpPr>
        <p:spPr bwMode="auto">
          <a:xfrm>
            <a:off x="4938713" y="2586038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493" name="AutoShape 196"/>
          <p:cNvSpPr>
            <a:spLocks noChangeArrowheads="1"/>
          </p:cNvSpPr>
          <p:nvPr/>
        </p:nvSpPr>
        <p:spPr bwMode="auto">
          <a:xfrm>
            <a:off x="5091113" y="2738438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A4</a:t>
            </a:r>
          </a:p>
        </p:txBody>
      </p:sp>
      <p:sp>
        <p:nvSpPr>
          <p:cNvPr id="20494" name="AutoShape 197"/>
          <p:cNvSpPr>
            <a:spLocks noChangeArrowheads="1"/>
          </p:cNvSpPr>
          <p:nvPr/>
        </p:nvSpPr>
        <p:spPr bwMode="auto">
          <a:xfrm>
            <a:off x="6078538" y="2678113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495" name="AutoShape 198"/>
          <p:cNvSpPr>
            <a:spLocks noChangeArrowheads="1"/>
          </p:cNvSpPr>
          <p:nvPr/>
        </p:nvSpPr>
        <p:spPr bwMode="auto">
          <a:xfrm>
            <a:off x="6310313" y="2635250"/>
            <a:ext cx="279400" cy="284163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A4</a:t>
            </a:r>
          </a:p>
        </p:txBody>
      </p:sp>
      <p:sp>
        <p:nvSpPr>
          <p:cNvPr id="20496" name="AutoShape 199"/>
          <p:cNvSpPr>
            <a:spLocks noChangeArrowheads="1"/>
          </p:cNvSpPr>
          <p:nvPr/>
        </p:nvSpPr>
        <p:spPr bwMode="auto">
          <a:xfrm>
            <a:off x="6505575" y="2671763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497" name="AutoShape 200"/>
          <p:cNvSpPr>
            <a:spLocks noChangeArrowheads="1"/>
          </p:cNvSpPr>
          <p:nvPr/>
        </p:nvSpPr>
        <p:spPr bwMode="auto">
          <a:xfrm>
            <a:off x="6746875" y="2622550"/>
            <a:ext cx="279400" cy="284163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A2</a:t>
            </a:r>
          </a:p>
        </p:txBody>
      </p:sp>
      <p:sp>
        <p:nvSpPr>
          <p:cNvPr id="20498" name="AutoShape 201"/>
          <p:cNvSpPr>
            <a:spLocks noChangeArrowheads="1"/>
          </p:cNvSpPr>
          <p:nvPr/>
        </p:nvSpPr>
        <p:spPr bwMode="auto">
          <a:xfrm>
            <a:off x="5535613" y="2659063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499" name="AutoShape 202"/>
          <p:cNvSpPr>
            <a:spLocks noChangeArrowheads="1"/>
          </p:cNvSpPr>
          <p:nvPr/>
        </p:nvSpPr>
        <p:spPr bwMode="auto">
          <a:xfrm>
            <a:off x="6027738" y="2600325"/>
            <a:ext cx="279400" cy="284163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500" name="AutoShape 203"/>
          <p:cNvSpPr>
            <a:spLocks noChangeArrowheads="1"/>
          </p:cNvSpPr>
          <p:nvPr/>
        </p:nvSpPr>
        <p:spPr bwMode="auto">
          <a:xfrm>
            <a:off x="5091113" y="2738438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501" name="AutoShape 204"/>
          <p:cNvSpPr>
            <a:spLocks noChangeArrowheads="1"/>
          </p:cNvSpPr>
          <p:nvPr/>
        </p:nvSpPr>
        <p:spPr bwMode="auto">
          <a:xfrm>
            <a:off x="6078538" y="2678113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502" name="AutoShape 205"/>
          <p:cNvSpPr>
            <a:spLocks noChangeArrowheads="1"/>
          </p:cNvSpPr>
          <p:nvPr/>
        </p:nvSpPr>
        <p:spPr bwMode="auto">
          <a:xfrm>
            <a:off x="6042025" y="2657475"/>
            <a:ext cx="279400" cy="284163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B3</a:t>
            </a:r>
          </a:p>
        </p:txBody>
      </p:sp>
      <p:sp>
        <p:nvSpPr>
          <p:cNvPr id="20503" name="AutoShape 206"/>
          <p:cNvSpPr>
            <a:spLocks noChangeArrowheads="1"/>
          </p:cNvSpPr>
          <p:nvPr/>
        </p:nvSpPr>
        <p:spPr bwMode="auto">
          <a:xfrm>
            <a:off x="6484938" y="2679700"/>
            <a:ext cx="279400" cy="284163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504" name="AutoShape 208"/>
          <p:cNvSpPr>
            <a:spLocks noChangeArrowheads="1"/>
          </p:cNvSpPr>
          <p:nvPr/>
        </p:nvSpPr>
        <p:spPr bwMode="auto">
          <a:xfrm>
            <a:off x="5259388" y="2281238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B3</a:t>
            </a:r>
          </a:p>
        </p:txBody>
      </p:sp>
      <p:sp>
        <p:nvSpPr>
          <p:cNvPr id="20505" name="AutoShape 209"/>
          <p:cNvSpPr>
            <a:spLocks noChangeArrowheads="1"/>
          </p:cNvSpPr>
          <p:nvPr/>
        </p:nvSpPr>
        <p:spPr bwMode="auto">
          <a:xfrm>
            <a:off x="5383213" y="2506663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506" name="AutoShape 210"/>
          <p:cNvSpPr>
            <a:spLocks noChangeArrowheads="1"/>
          </p:cNvSpPr>
          <p:nvPr/>
        </p:nvSpPr>
        <p:spPr bwMode="auto">
          <a:xfrm>
            <a:off x="6043613" y="2239963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A2</a:t>
            </a:r>
          </a:p>
        </p:txBody>
      </p:sp>
      <p:sp>
        <p:nvSpPr>
          <p:cNvPr id="20507" name="AutoShape 211"/>
          <p:cNvSpPr>
            <a:spLocks noChangeArrowheads="1"/>
          </p:cNvSpPr>
          <p:nvPr/>
        </p:nvSpPr>
        <p:spPr bwMode="auto">
          <a:xfrm>
            <a:off x="5702300" y="2303463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508" name="AutoShape 212"/>
          <p:cNvSpPr>
            <a:spLocks noChangeArrowheads="1"/>
          </p:cNvSpPr>
          <p:nvPr/>
        </p:nvSpPr>
        <p:spPr bwMode="auto">
          <a:xfrm>
            <a:off x="4787900" y="1838325"/>
            <a:ext cx="279400" cy="284163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B3</a:t>
            </a:r>
          </a:p>
        </p:txBody>
      </p:sp>
      <p:sp>
        <p:nvSpPr>
          <p:cNvPr id="20509" name="AutoShape 213"/>
          <p:cNvSpPr>
            <a:spLocks noChangeArrowheads="1"/>
          </p:cNvSpPr>
          <p:nvPr/>
        </p:nvSpPr>
        <p:spPr bwMode="auto">
          <a:xfrm>
            <a:off x="4911725" y="2063750"/>
            <a:ext cx="279400" cy="284163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510" name="AutoShape 214"/>
          <p:cNvSpPr>
            <a:spLocks noChangeArrowheads="1"/>
          </p:cNvSpPr>
          <p:nvPr/>
        </p:nvSpPr>
        <p:spPr bwMode="auto">
          <a:xfrm>
            <a:off x="5064125" y="2216150"/>
            <a:ext cx="279400" cy="284163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A4</a:t>
            </a:r>
          </a:p>
        </p:txBody>
      </p:sp>
      <p:sp>
        <p:nvSpPr>
          <p:cNvPr id="20511" name="AutoShape 215"/>
          <p:cNvSpPr>
            <a:spLocks noChangeArrowheads="1"/>
          </p:cNvSpPr>
          <p:nvPr/>
        </p:nvSpPr>
        <p:spPr bwMode="auto">
          <a:xfrm>
            <a:off x="5259388" y="2252663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512" name="AutoShape 216"/>
          <p:cNvSpPr>
            <a:spLocks noChangeArrowheads="1"/>
          </p:cNvSpPr>
          <p:nvPr/>
        </p:nvSpPr>
        <p:spPr bwMode="auto">
          <a:xfrm>
            <a:off x="5500688" y="2203450"/>
            <a:ext cx="279400" cy="284163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A2</a:t>
            </a:r>
          </a:p>
        </p:txBody>
      </p:sp>
      <p:sp>
        <p:nvSpPr>
          <p:cNvPr id="20513" name="AutoShape 217"/>
          <p:cNvSpPr>
            <a:spLocks noChangeArrowheads="1"/>
          </p:cNvSpPr>
          <p:nvPr/>
        </p:nvSpPr>
        <p:spPr bwMode="auto">
          <a:xfrm>
            <a:off x="5230813" y="1860550"/>
            <a:ext cx="279400" cy="284163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514" name="AutoShape 218"/>
          <p:cNvSpPr>
            <a:spLocks noChangeArrowheads="1"/>
          </p:cNvSpPr>
          <p:nvPr/>
        </p:nvSpPr>
        <p:spPr bwMode="auto">
          <a:xfrm>
            <a:off x="5302250" y="1773238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B3</a:t>
            </a:r>
          </a:p>
        </p:txBody>
      </p:sp>
      <p:sp>
        <p:nvSpPr>
          <p:cNvPr id="20515" name="AutoShape 219"/>
          <p:cNvSpPr>
            <a:spLocks noChangeArrowheads="1"/>
          </p:cNvSpPr>
          <p:nvPr/>
        </p:nvSpPr>
        <p:spPr bwMode="auto">
          <a:xfrm>
            <a:off x="5426075" y="1998663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516" name="AutoShape 220"/>
          <p:cNvSpPr>
            <a:spLocks noChangeArrowheads="1"/>
          </p:cNvSpPr>
          <p:nvPr/>
        </p:nvSpPr>
        <p:spPr bwMode="auto">
          <a:xfrm>
            <a:off x="5578475" y="2151063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A4</a:t>
            </a:r>
          </a:p>
        </p:txBody>
      </p:sp>
      <p:sp>
        <p:nvSpPr>
          <p:cNvPr id="20517" name="AutoShape 221"/>
          <p:cNvSpPr>
            <a:spLocks noChangeArrowheads="1"/>
          </p:cNvSpPr>
          <p:nvPr/>
        </p:nvSpPr>
        <p:spPr bwMode="auto">
          <a:xfrm>
            <a:off x="5773738" y="2187575"/>
            <a:ext cx="279400" cy="284163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518" name="AutoShape 222"/>
          <p:cNvSpPr>
            <a:spLocks noChangeArrowheads="1"/>
          </p:cNvSpPr>
          <p:nvPr/>
        </p:nvSpPr>
        <p:spPr bwMode="auto">
          <a:xfrm>
            <a:off x="6015038" y="2138363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A2</a:t>
            </a:r>
          </a:p>
        </p:txBody>
      </p:sp>
      <p:sp>
        <p:nvSpPr>
          <p:cNvPr id="20519" name="AutoShape 223"/>
          <p:cNvSpPr>
            <a:spLocks noChangeArrowheads="1"/>
          </p:cNvSpPr>
          <p:nvPr/>
        </p:nvSpPr>
        <p:spPr bwMode="auto">
          <a:xfrm>
            <a:off x="5745163" y="1795463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520" name="AutoShape 224"/>
          <p:cNvSpPr>
            <a:spLocks noChangeArrowheads="1"/>
          </p:cNvSpPr>
          <p:nvPr/>
        </p:nvSpPr>
        <p:spPr bwMode="auto">
          <a:xfrm>
            <a:off x="4814888" y="2360613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B3</a:t>
            </a:r>
          </a:p>
        </p:txBody>
      </p:sp>
      <p:sp>
        <p:nvSpPr>
          <p:cNvPr id="20521" name="AutoShape 225"/>
          <p:cNvSpPr>
            <a:spLocks noChangeArrowheads="1"/>
          </p:cNvSpPr>
          <p:nvPr/>
        </p:nvSpPr>
        <p:spPr bwMode="auto">
          <a:xfrm>
            <a:off x="5286375" y="2774950"/>
            <a:ext cx="279400" cy="284163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522" name="AutoShape 226"/>
          <p:cNvSpPr>
            <a:spLocks noChangeArrowheads="1"/>
          </p:cNvSpPr>
          <p:nvPr/>
        </p:nvSpPr>
        <p:spPr bwMode="auto">
          <a:xfrm>
            <a:off x="5257800" y="2382838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523" name="AutoShape 227"/>
          <p:cNvSpPr>
            <a:spLocks noChangeArrowheads="1"/>
          </p:cNvSpPr>
          <p:nvPr/>
        </p:nvSpPr>
        <p:spPr bwMode="auto">
          <a:xfrm>
            <a:off x="4924425" y="1714500"/>
            <a:ext cx="279400" cy="284163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B3</a:t>
            </a:r>
          </a:p>
        </p:txBody>
      </p:sp>
      <p:sp>
        <p:nvSpPr>
          <p:cNvPr id="20524" name="AutoShape 228"/>
          <p:cNvSpPr>
            <a:spLocks noChangeArrowheads="1"/>
          </p:cNvSpPr>
          <p:nvPr/>
        </p:nvSpPr>
        <p:spPr bwMode="auto">
          <a:xfrm>
            <a:off x="5048250" y="1939925"/>
            <a:ext cx="279400" cy="284163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525" name="AutoShape 229"/>
          <p:cNvSpPr>
            <a:spLocks noChangeArrowheads="1"/>
          </p:cNvSpPr>
          <p:nvPr/>
        </p:nvSpPr>
        <p:spPr bwMode="auto">
          <a:xfrm>
            <a:off x="5200650" y="2092325"/>
            <a:ext cx="279400" cy="284163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A4</a:t>
            </a:r>
          </a:p>
        </p:txBody>
      </p:sp>
      <p:sp>
        <p:nvSpPr>
          <p:cNvPr id="20526" name="AutoShape 230"/>
          <p:cNvSpPr>
            <a:spLocks noChangeArrowheads="1"/>
          </p:cNvSpPr>
          <p:nvPr/>
        </p:nvSpPr>
        <p:spPr bwMode="auto">
          <a:xfrm>
            <a:off x="5395913" y="2128838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527" name="AutoShape 231"/>
          <p:cNvSpPr>
            <a:spLocks noChangeArrowheads="1"/>
          </p:cNvSpPr>
          <p:nvPr/>
        </p:nvSpPr>
        <p:spPr bwMode="auto">
          <a:xfrm>
            <a:off x="5637213" y="2079625"/>
            <a:ext cx="279400" cy="284163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A2</a:t>
            </a:r>
          </a:p>
        </p:txBody>
      </p:sp>
      <p:sp>
        <p:nvSpPr>
          <p:cNvPr id="20528" name="AutoShape 232"/>
          <p:cNvSpPr>
            <a:spLocks noChangeArrowheads="1"/>
          </p:cNvSpPr>
          <p:nvPr/>
        </p:nvSpPr>
        <p:spPr bwMode="auto">
          <a:xfrm>
            <a:off x="5367338" y="1736725"/>
            <a:ext cx="279400" cy="284163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529" name="AutoShape 233"/>
          <p:cNvSpPr>
            <a:spLocks noChangeArrowheads="1"/>
          </p:cNvSpPr>
          <p:nvPr/>
        </p:nvSpPr>
        <p:spPr bwMode="auto">
          <a:xfrm>
            <a:off x="5338763" y="2751138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B3</a:t>
            </a:r>
          </a:p>
        </p:txBody>
      </p:sp>
      <p:sp>
        <p:nvSpPr>
          <p:cNvPr id="20530" name="AutoShape 234"/>
          <p:cNvSpPr>
            <a:spLocks noChangeArrowheads="1"/>
          </p:cNvSpPr>
          <p:nvPr/>
        </p:nvSpPr>
        <p:spPr bwMode="auto">
          <a:xfrm>
            <a:off x="5462588" y="2976563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531" name="AutoShape 235"/>
          <p:cNvSpPr>
            <a:spLocks noChangeArrowheads="1"/>
          </p:cNvSpPr>
          <p:nvPr/>
        </p:nvSpPr>
        <p:spPr bwMode="auto">
          <a:xfrm>
            <a:off x="5759450" y="2881313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A4</a:t>
            </a:r>
          </a:p>
        </p:txBody>
      </p:sp>
      <p:sp>
        <p:nvSpPr>
          <p:cNvPr id="20532" name="AutoShape 236"/>
          <p:cNvSpPr>
            <a:spLocks noChangeArrowheads="1"/>
          </p:cNvSpPr>
          <p:nvPr/>
        </p:nvSpPr>
        <p:spPr bwMode="auto">
          <a:xfrm>
            <a:off x="6196013" y="2868613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A2</a:t>
            </a:r>
          </a:p>
        </p:txBody>
      </p:sp>
      <p:sp>
        <p:nvSpPr>
          <p:cNvPr id="20533" name="AutoShape 237"/>
          <p:cNvSpPr>
            <a:spLocks noChangeArrowheads="1"/>
          </p:cNvSpPr>
          <p:nvPr/>
        </p:nvSpPr>
        <p:spPr bwMode="auto">
          <a:xfrm>
            <a:off x="5926138" y="2525713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534" name="AutoShape 238"/>
          <p:cNvSpPr>
            <a:spLocks noChangeArrowheads="1"/>
          </p:cNvSpPr>
          <p:nvPr/>
        </p:nvSpPr>
        <p:spPr bwMode="auto">
          <a:xfrm>
            <a:off x="5491163" y="2903538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B3</a:t>
            </a:r>
          </a:p>
        </p:txBody>
      </p:sp>
      <p:sp>
        <p:nvSpPr>
          <p:cNvPr id="20535" name="AutoShape 239"/>
          <p:cNvSpPr>
            <a:spLocks noChangeArrowheads="1"/>
          </p:cNvSpPr>
          <p:nvPr/>
        </p:nvSpPr>
        <p:spPr bwMode="auto">
          <a:xfrm>
            <a:off x="5759450" y="2881313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536" name="AutoShape 240"/>
          <p:cNvSpPr>
            <a:spLocks noChangeArrowheads="1"/>
          </p:cNvSpPr>
          <p:nvPr/>
        </p:nvSpPr>
        <p:spPr bwMode="auto">
          <a:xfrm>
            <a:off x="5911850" y="3033713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A4</a:t>
            </a:r>
          </a:p>
        </p:txBody>
      </p:sp>
      <p:sp>
        <p:nvSpPr>
          <p:cNvPr id="20537" name="AutoShape 241"/>
          <p:cNvSpPr>
            <a:spLocks noChangeArrowheads="1"/>
          </p:cNvSpPr>
          <p:nvPr/>
        </p:nvSpPr>
        <p:spPr bwMode="auto">
          <a:xfrm>
            <a:off x="6107113" y="3070225"/>
            <a:ext cx="279400" cy="284163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538" name="AutoShape 242"/>
          <p:cNvSpPr>
            <a:spLocks noChangeArrowheads="1"/>
          </p:cNvSpPr>
          <p:nvPr/>
        </p:nvSpPr>
        <p:spPr bwMode="auto">
          <a:xfrm>
            <a:off x="6348413" y="3021013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A2</a:t>
            </a:r>
          </a:p>
        </p:txBody>
      </p:sp>
      <p:sp>
        <p:nvSpPr>
          <p:cNvPr id="20539" name="AutoShape 243"/>
          <p:cNvSpPr>
            <a:spLocks noChangeArrowheads="1"/>
          </p:cNvSpPr>
          <p:nvPr/>
        </p:nvSpPr>
        <p:spPr bwMode="auto">
          <a:xfrm>
            <a:off x="5889625" y="2505075"/>
            <a:ext cx="279400" cy="284163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B3</a:t>
            </a:r>
          </a:p>
        </p:txBody>
      </p:sp>
      <p:sp>
        <p:nvSpPr>
          <p:cNvPr id="20540" name="AutoShape 244"/>
          <p:cNvSpPr>
            <a:spLocks noChangeArrowheads="1"/>
          </p:cNvSpPr>
          <p:nvPr/>
        </p:nvSpPr>
        <p:spPr bwMode="auto">
          <a:xfrm>
            <a:off x="6157913" y="2482850"/>
            <a:ext cx="279400" cy="284163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541" name="AutoShape 245"/>
          <p:cNvSpPr>
            <a:spLocks noChangeArrowheads="1"/>
          </p:cNvSpPr>
          <p:nvPr/>
        </p:nvSpPr>
        <p:spPr bwMode="auto">
          <a:xfrm>
            <a:off x="6332538" y="2527300"/>
            <a:ext cx="279400" cy="284163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542" name="AutoShape 246"/>
          <p:cNvSpPr>
            <a:spLocks noChangeArrowheads="1"/>
          </p:cNvSpPr>
          <p:nvPr/>
        </p:nvSpPr>
        <p:spPr bwMode="auto">
          <a:xfrm>
            <a:off x="5905500" y="1763713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B3</a:t>
            </a:r>
          </a:p>
        </p:txBody>
      </p:sp>
      <p:sp>
        <p:nvSpPr>
          <p:cNvPr id="20543" name="AutoShape 247"/>
          <p:cNvSpPr>
            <a:spLocks noChangeArrowheads="1"/>
          </p:cNvSpPr>
          <p:nvPr/>
        </p:nvSpPr>
        <p:spPr bwMode="auto">
          <a:xfrm>
            <a:off x="6029325" y="1989138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544" name="AutoShape 248"/>
          <p:cNvSpPr>
            <a:spLocks noChangeArrowheads="1"/>
          </p:cNvSpPr>
          <p:nvPr/>
        </p:nvSpPr>
        <p:spPr bwMode="auto">
          <a:xfrm>
            <a:off x="6181725" y="2141538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A4</a:t>
            </a:r>
          </a:p>
        </p:txBody>
      </p:sp>
      <p:sp>
        <p:nvSpPr>
          <p:cNvPr id="20545" name="AutoShape 249"/>
          <p:cNvSpPr>
            <a:spLocks noChangeArrowheads="1"/>
          </p:cNvSpPr>
          <p:nvPr/>
        </p:nvSpPr>
        <p:spPr bwMode="auto">
          <a:xfrm>
            <a:off x="6376988" y="2178050"/>
            <a:ext cx="279400" cy="284163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546" name="AutoShape 250"/>
          <p:cNvSpPr>
            <a:spLocks noChangeArrowheads="1"/>
          </p:cNvSpPr>
          <p:nvPr/>
        </p:nvSpPr>
        <p:spPr bwMode="auto">
          <a:xfrm>
            <a:off x="6618288" y="2128838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A2</a:t>
            </a:r>
          </a:p>
        </p:txBody>
      </p:sp>
      <p:sp>
        <p:nvSpPr>
          <p:cNvPr id="20547" name="AutoShape 251"/>
          <p:cNvSpPr>
            <a:spLocks noChangeArrowheads="1"/>
          </p:cNvSpPr>
          <p:nvPr/>
        </p:nvSpPr>
        <p:spPr bwMode="auto">
          <a:xfrm>
            <a:off x="6348413" y="1785938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548" name="AutoShape 252"/>
          <p:cNvSpPr>
            <a:spLocks noChangeArrowheads="1"/>
          </p:cNvSpPr>
          <p:nvPr/>
        </p:nvSpPr>
        <p:spPr bwMode="auto">
          <a:xfrm>
            <a:off x="4800600" y="2998788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B3</a:t>
            </a:r>
          </a:p>
        </p:txBody>
      </p:sp>
      <p:sp>
        <p:nvSpPr>
          <p:cNvPr id="20549" name="AutoShape 253"/>
          <p:cNvSpPr>
            <a:spLocks noChangeArrowheads="1"/>
          </p:cNvSpPr>
          <p:nvPr/>
        </p:nvSpPr>
        <p:spPr bwMode="auto">
          <a:xfrm>
            <a:off x="4924425" y="3224213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550" name="AutoShape 254"/>
          <p:cNvSpPr>
            <a:spLocks noChangeArrowheads="1"/>
          </p:cNvSpPr>
          <p:nvPr/>
        </p:nvSpPr>
        <p:spPr bwMode="auto">
          <a:xfrm>
            <a:off x="5076825" y="3376613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A4</a:t>
            </a:r>
          </a:p>
        </p:txBody>
      </p:sp>
      <p:sp>
        <p:nvSpPr>
          <p:cNvPr id="20551" name="AutoShape 255"/>
          <p:cNvSpPr>
            <a:spLocks noChangeArrowheads="1"/>
          </p:cNvSpPr>
          <p:nvPr/>
        </p:nvSpPr>
        <p:spPr bwMode="auto">
          <a:xfrm>
            <a:off x="5272088" y="3413125"/>
            <a:ext cx="279400" cy="284163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552" name="AutoShape 256"/>
          <p:cNvSpPr>
            <a:spLocks noChangeArrowheads="1"/>
          </p:cNvSpPr>
          <p:nvPr/>
        </p:nvSpPr>
        <p:spPr bwMode="auto">
          <a:xfrm>
            <a:off x="5657850" y="3116263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A2</a:t>
            </a:r>
          </a:p>
        </p:txBody>
      </p:sp>
      <p:sp>
        <p:nvSpPr>
          <p:cNvPr id="20553" name="AutoShape 257"/>
          <p:cNvSpPr>
            <a:spLocks noChangeArrowheads="1"/>
          </p:cNvSpPr>
          <p:nvPr/>
        </p:nvSpPr>
        <p:spPr bwMode="auto">
          <a:xfrm>
            <a:off x="5243513" y="3021013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554" name="AutoShape 263"/>
          <p:cNvSpPr>
            <a:spLocks noChangeArrowheads="1"/>
          </p:cNvSpPr>
          <p:nvPr/>
        </p:nvSpPr>
        <p:spPr bwMode="auto">
          <a:xfrm>
            <a:off x="5984875" y="3367088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555" name="AutoShape 264"/>
          <p:cNvSpPr>
            <a:spLocks noChangeArrowheads="1"/>
          </p:cNvSpPr>
          <p:nvPr/>
        </p:nvSpPr>
        <p:spPr bwMode="auto">
          <a:xfrm>
            <a:off x="6165850" y="3287713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B3</a:t>
            </a:r>
          </a:p>
        </p:txBody>
      </p:sp>
      <p:sp>
        <p:nvSpPr>
          <p:cNvPr id="20556" name="AutoShape 269"/>
          <p:cNvSpPr>
            <a:spLocks noChangeArrowheads="1"/>
          </p:cNvSpPr>
          <p:nvPr/>
        </p:nvSpPr>
        <p:spPr bwMode="auto">
          <a:xfrm>
            <a:off x="6608763" y="3309938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557" name="AutoShape 270"/>
          <p:cNvSpPr>
            <a:spLocks noChangeArrowheads="1"/>
          </p:cNvSpPr>
          <p:nvPr/>
        </p:nvSpPr>
        <p:spPr bwMode="auto">
          <a:xfrm>
            <a:off x="4940300" y="3136900"/>
            <a:ext cx="279400" cy="284163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558" name="AutoShape 271"/>
          <p:cNvSpPr>
            <a:spLocks noChangeArrowheads="1"/>
          </p:cNvSpPr>
          <p:nvPr/>
        </p:nvSpPr>
        <p:spPr bwMode="auto">
          <a:xfrm>
            <a:off x="5092700" y="3289300"/>
            <a:ext cx="279400" cy="284163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A4</a:t>
            </a:r>
          </a:p>
        </p:txBody>
      </p:sp>
      <p:sp>
        <p:nvSpPr>
          <p:cNvPr id="20559" name="AutoShape 272"/>
          <p:cNvSpPr>
            <a:spLocks noChangeArrowheads="1"/>
          </p:cNvSpPr>
          <p:nvPr/>
        </p:nvSpPr>
        <p:spPr bwMode="auto">
          <a:xfrm>
            <a:off x="5287963" y="3325813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560" name="AutoShape 273"/>
          <p:cNvSpPr>
            <a:spLocks noChangeArrowheads="1"/>
          </p:cNvSpPr>
          <p:nvPr/>
        </p:nvSpPr>
        <p:spPr bwMode="auto">
          <a:xfrm>
            <a:off x="4495800" y="3216275"/>
            <a:ext cx="279400" cy="284163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561" name="AutoShape 274"/>
          <p:cNvSpPr>
            <a:spLocks noChangeArrowheads="1"/>
          </p:cNvSpPr>
          <p:nvPr/>
        </p:nvSpPr>
        <p:spPr bwMode="auto">
          <a:xfrm>
            <a:off x="4648200" y="3368675"/>
            <a:ext cx="279400" cy="284163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A4</a:t>
            </a:r>
          </a:p>
        </p:txBody>
      </p:sp>
      <p:sp>
        <p:nvSpPr>
          <p:cNvPr id="20562" name="AutoShape 275"/>
          <p:cNvSpPr>
            <a:spLocks noChangeArrowheads="1"/>
          </p:cNvSpPr>
          <p:nvPr/>
        </p:nvSpPr>
        <p:spPr bwMode="auto">
          <a:xfrm>
            <a:off x="4843463" y="3405188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563" name="AutoShape 276"/>
          <p:cNvSpPr>
            <a:spLocks noChangeArrowheads="1"/>
          </p:cNvSpPr>
          <p:nvPr/>
        </p:nvSpPr>
        <p:spPr bwMode="auto">
          <a:xfrm>
            <a:off x="5084763" y="3355975"/>
            <a:ext cx="279400" cy="284163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A2</a:t>
            </a:r>
          </a:p>
        </p:txBody>
      </p:sp>
      <p:sp>
        <p:nvSpPr>
          <p:cNvPr id="20564" name="AutoShape 277"/>
          <p:cNvSpPr>
            <a:spLocks noChangeArrowheads="1"/>
          </p:cNvSpPr>
          <p:nvPr/>
        </p:nvSpPr>
        <p:spPr bwMode="auto">
          <a:xfrm>
            <a:off x="4895850" y="3381375"/>
            <a:ext cx="279400" cy="284163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B3</a:t>
            </a:r>
          </a:p>
        </p:txBody>
      </p:sp>
      <p:sp>
        <p:nvSpPr>
          <p:cNvPr id="20565" name="AutoShape 282"/>
          <p:cNvSpPr>
            <a:spLocks noChangeArrowheads="1"/>
          </p:cNvSpPr>
          <p:nvPr/>
        </p:nvSpPr>
        <p:spPr bwMode="auto">
          <a:xfrm>
            <a:off x="5338763" y="3403600"/>
            <a:ext cx="279400" cy="284163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566" name="AutoShape 289"/>
          <p:cNvSpPr>
            <a:spLocks noChangeArrowheads="1"/>
          </p:cNvSpPr>
          <p:nvPr/>
        </p:nvSpPr>
        <p:spPr bwMode="auto">
          <a:xfrm>
            <a:off x="5573713" y="2436813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B3</a:t>
            </a:r>
          </a:p>
        </p:txBody>
      </p:sp>
      <p:sp>
        <p:nvSpPr>
          <p:cNvPr id="20567" name="AutoShape 290"/>
          <p:cNvSpPr>
            <a:spLocks noChangeArrowheads="1"/>
          </p:cNvSpPr>
          <p:nvPr/>
        </p:nvSpPr>
        <p:spPr bwMode="auto">
          <a:xfrm>
            <a:off x="5575300" y="3100388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568" name="AutoShape 291"/>
          <p:cNvSpPr>
            <a:spLocks noChangeArrowheads="1"/>
          </p:cNvSpPr>
          <p:nvPr/>
        </p:nvSpPr>
        <p:spPr bwMode="auto">
          <a:xfrm>
            <a:off x="5867400" y="3265488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A4</a:t>
            </a:r>
          </a:p>
        </p:txBody>
      </p:sp>
      <p:sp>
        <p:nvSpPr>
          <p:cNvPr id="20569" name="AutoShape 292"/>
          <p:cNvSpPr>
            <a:spLocks noChangeArrowheads="1"/>
          </p:cNvSpPr>
          <p:nvPr/>
        </p:nvSpPr>
        <p:spPr bwMode="auto">
          <a:xfrm>
            <a:off x="6062663" y="3302000"/>
            <a:ext cx="279400" cy="284163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570" name="AutoShape 293"/>
          <p:cNvSpPr>
            <a:spLocks noChangeArrowheads="1"/>
          </p:cNvSpPr>
          <p:nvPr/>
        </p:nvSpPr>
        <p:spPr bwMode="auto">
          <a:xfrm>
            <a:off x="6303963" y="3252788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A2</a:t>
            </a:r>
          </a:p>
        </p:txBody>
      </p:sp>
      <p:sp>
        <p:nvSpPr>
          <p:cNvPr id="20571" name="AutoShape 301"/>
          <p:cNvSpPr>
            <a:spLocks noChangeArrowheads="1"/>
          </p:cNvSpPr>
          <p:nvPr/>
        </p:nvSpPr>
        <p:spPr bwMode="auto">
          <a:xfrm>
            <a:off x="6108700" y="3127375"/>
            <a:ext cx="279400" cy="284163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572" name="AutoShape 302"/>
          <p:cNvSpPr>
            <a:spLocks noChangeArrowheads="1"/>
          </p:cNvSpPr>
          <p:nvPr/>
        </p:nvSpPr>
        <p:spPr bwMode="auto">
          <a:xfrm>
            <a:off x="6261100" y="3279775"/>
            <a:ext cx="279400" cy="284163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A4</a:t>
            </a:r>
          </a:p>
        </p:txBody>
      </p:sp>
      <p:sp>
        <p:nvSpPr>
          <p:cNvPr id="20573" name="AutoShape 303"/>
          <p:cNvSpPr>
            <a:spLocks noChangeArrowheads="1"/>
          </p:cNvSpPr>
          <p:nvPr/>
        </p:nvSpPr>
        <p:spPr bwMode="auto">
          <a:xfrm>
            <a:off x="6456363" y="3316288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574" name="AutoShape 304"/>
          <p:cNvSpPr>
            <a:spLocks noChangeArrowheads="1"/>
          </p:cNvSpPr>
          <p:nvPr/>
        </p:nvSpPr>
        <p:spPr bwMode="auto">
          <a:xfrm>
            <a:off x="6697663" y="3267075"/>
            <a:ext cx="279400" cy="284163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A2</a:t>
            </a:r>
          </a:p>
        </p:txBody>
      </p:sp>
      <p:sp>
        <p:nvSpPr>
          <p:cNvPr id="20575" name="AutoShape 305"/>
          <p:cNvSpPr>
            <a:spLocks noChangeArrowheads="1"/>
          </p:cNvSpPr>
          <p:nvPr/>
        </p:nvSpPr>
        <p:spPr bwMode="auto">
          <a:xfrm>
            <a:off x="7429500" y="3643313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576" name="AutoShape 307"/>
          <p:cNvSpPr>
            <a:spLocks noChangeArrowheads="1"/>
          </p:cNvSpPr>
          <p:nvPr/>
        </p:nvSpPr>
        <p:spPr bwMode="auto">
          <a:xfrm>
            <a:off x="6732588" y="3070225"/>
            <a:ext cx="279400" cy="284163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577" name="AutoShape 308"/>
          <p:cNvSpPr>
            <a:spLocks noChangeArrowheads="1"/>
          </p:cNvSpPr>
          <p:nvPr/>
        </p:nvSpPr>
        <p:spPr bwMode="auto">
          <a:xfrm>
            <a:off x="6884988" y="3222625"/>
            <a:ext cx="279400" cy="284163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A4</a:t>
            </a:r>
          </a:p>
        </p:txBody>
      </p:sp>
      <p:sp>
        <p:nvSpPr>
          <p:cNvPr id="20578" name="AutoShape 309"/>
          <p:cNvSpPr>
            <a:spLocks noChangeArrowheads="1"/>
          </p:cNvSpPr>
          <p:nvPr/>
        </p:nvSpPr>
        <p:spPr bwMode="auto">
          <a:xfrm>
            <a:off x="7080250" y="3259138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579" name="AutoShape 310"/>
          <p:cNvSpPr>
            <a:spLocks noChangeArrowheads="1"/>
          </p:cNvSpPr>
          <p:nvPr/>
        </p:nvSpPr>
        <p:spPr bwMode="auto">
          <a:xfrm>
            <a:off x="7321550" y="3209925"/>
            <a:ext cx="279400" cy="284163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A2</a:t>
            </a:r>
          </a:p>
        </p:txBody>
      </p:sp>
      <p:sp>
        <p:nvSpPr>
          <p:cNvPr id="20580" name="AutoShape 312"/>
          <p:cNvSpPr>
            <a:spLocks noChangeArrowheads="1"/>
          </p:cNvSpPr>
          <p:nvPr/>
        </p:nvSpPr>
        <p:spPr bwMode="auto">
          <a:xfrm>
            <a:off x="5832475" y="2563813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A4</a:t>
            </a:r>
          </a:p>
        </p:txBody>
      </p:sp>
      <p:sp>
        <p:nvSpPr>
          <p:cNvPr id="20581" name="AutoShape 313"/>
          <p:cNvSpPr>
            <a:spLocks noChangeArrowheads="1"/>
          </p:cNvSpPr>
          <p:nvPr/>
        </p:nvSpPr>
        <p:spPr bwMode="auto">
          <a:xfrm>
            <a:off x="5243513" y="2890838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A4</a:t>
            </a:r>
          </a:p>
        </p:txBody>
      </p:sp>
      <p:sp>
        <p:nvSpPr>
          <p:cNvPr id="20582" name="AutoShape 314"/>
          <p:cNvSpPr>
            <a:spLocks noChangeArrowheads="1"/>
          </p:cNvSpPr>
          <p:nvPr/>
        </p:nvSpPr>
        <p:spPr bwMode="auto">
          <a:xfrm>
            <a:off x="6953250" y="3376613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583" name="AutoShape 315"/>
          <p:cNvSpPr>
            <a:spLocks noChangeArrowheads="1"/>
          </p:cNvSpPr>
          <p:nvPr/>
        </p:nvSpPr>
        <p:spPr bwMode="auto">
          <a:xfrm>
            <a:off x="5911850" y="3033713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A4</a:t>
            </a:r>
          </a:p>
        </p:txBody>
      </p:sp>
      <p:sp>
        <p:nvSpPr>
          <p:cNvPr id="20584" name="AutoShape 316"/>
          <p:cNvSpPr>
            <a:spLocks noChangeArrowheads="1"/>
          </p:cNvSpPr>
          <p:nvPr/>
        </p:nvSpPr>
        <p:spPr bwMode="auto">
          <a:xfrm>
            <a:off x="6107113" y="3070225"/>
            <a:ext cx="279400" cy="284163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585" name="AutoShape 317"/>
          <p:cNvSpPr>
            <a:spLocks noChangeArrowheads="1"/>
          </p:cNvSpPr>
          <p:nvPr/>
        </p:nvSpPr>
        <p:spPr bwMode="auto">
          <a:xfrm>
            <a:off x="6230938" y="2830513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586" name="AutoShape 318"/>
          <p:cNvSpPr>
            <a:spLocks noChangeArrowheads="1"/>
          </p:cNvSpPr>
          <p:nvPr/>
        </p:nvSpPr>
        <p:spPr bwMode="auto">
          <a:xfrm>
            <a:off x="6462713" y="2787650"/>
            <a:ext cx="279400" cy="284163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A4</a:t>
            </a:r>
          </a:p>
        </p:txBody>
      </p:sp>
      <p:sp>
        <p:nvSpPr>
          <p:cNvPr id="20587" name="AutoShape 319"/>
          <p:cNvSpPr>
            <a:spLocks noChangeArrowheads="1"/>
          </p:cNvSpPr>
          <p:nvPr/>
        </p:nvSpPr>
        <p:spPr bwMode="auto">
          <a:xfrm>
            <a:off x="6657975" y="2824163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588" name="AutoShape 320"/>
          <p:cNvSpPr>
            <a:spLocks noChangeArrowheads="1"/>
          </p:cNvSpPr>
          <p:nvPr/>
        </p:nvSpPr>
        <p:spPr bwMode="auto">
          <a:xfrm>
            <a:off x="6899275" y="2774950"/>
            <a:ext cx="279400" cy="284163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A2</a:t>
            </a:r>
          </a:p>
        </p:txBody>
      </p:sp>
      <p:sp>
        <p:nvSpPr>
          <p:cNvPr id="20589" name="AutoShape 321"/>
          <p:cNvSpPr>
            <a:spLocks noChangeArrowheads="1"/>
          </p:cNvSpPr>
          <p:nvPr/>
        </p:nvSpPr>
        <p:spPr bwMode="auto">
          <a:xfrm>
            <a:off x="4953000" y="3151188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B3</a:t>
            </a:r>
          </a:p>
        </p:txBody>
      </p:sp>
      <p:sp>
        <p:nvSpPr>
          <p:cNvPr id="20590" name="AutoShape 322"/>
          <p:cNvSpPr>
            <a:spLocks noChangeArrowheads="1"/>
          </p:cNvSpPr>
          <p:nvPr/>
        </p:nvSpPr>
        <p:spPr bwMode="auto">
          <a:xfrm>
            <a:off x="5076825" y="3376613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591" name="AutoShape 325"/>
          <p:cNvSpPr>
            <a:spLocks noChangeArrowheads="1"/>
          </p:cNvSpPr>
          <p:nvPr/>
        </p:nvSpPr>
        <p:spPr bwMode="auto">
          <a:xfrm>
            <a:off x="5810250" y="3268663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A2</a:t>
            </a:r>
          </a:p>
        </p:txBody>
      </p:sp>
      <p:sp>
        <p:nvSpPr>
          <p:cNvPr id="20592" name="AutoShape 326"/>
          <p:cNvSpPr>
            <a:spLocks noChangeArrowheads="1"/>
          </p:cNvSpPr>
          <p:nvPr/>
        </p:nvSpPr>
        <p:spPr bwMode="auto">
          <a:xfrm>
            <a:off x="5929313" y="2779713"/>
            <a:ext cx="279400" cy="3349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593" name="AutoShape 332"/>
          <p:cNvSpPr>
            <a:spLocks noChangeArrowheads="1"/>
          </p:cNvSpPr>
          <p:nvPr/>
        </p:nvSpPr>
        <p:spPr bwMode="auto">
          <a:xfrm>
            <a:off x="6318250" y="3440113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B3</a:t>
            </a:r>
          </a:p>
        </p:txBody>
      </p:sp>
      <p:sp>
        <p:nvSpPr>
          <p:cNvPr id="20594" name="AutoShape 339"/>
          <p:cNvSpPr>
            <a:spLocks noChangeArrowheads="1"/>
          </p:cNvSpPr>
          <p:nvPr/>
        </p:nvSpPr>
        <p:spPr bwMode="auto">
          <a:xfrm>
            <a:off x="5132388" y="2520950"/>
            <a:ext cx="279400" cy="284163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595" name="AutoShape 340"/>
          <p:cNvSpPr>
            <a:spLocks noChangeArrowheads="1"/>
          </p:cNvSpPr>
          <p:nvPr/>
        </p:nvSpPr>
        <p:spPr bwMode="auto">
          <a:xfrm>
            <a:off x="5411788" y="3333750"/>
            <a:ext cx="279400" cy="284163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A4</a:t>
            </a:r>
          </a:p>
        </p:txBody>
      </p:sp>
      <p:sp>
        <p:nvSpPr>
          <p:cNvPr id="20596" name="AutoShape 341"/>
          <p:cNvSpPr>
            <a:spLocks noChangeArrowheads="1"/>
          </p:cNvSpPr>
          <p:nvPr/>
        </p:nvSpPr>
        <p:spPr bwMode="auto">
          <a:xfrm>
            <a:off x="5607050" y="3370263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597" name="AutoShape 346"/>
          <p:cNvSpPr>
            <a:spLocks noChangeArrowheads="1"/>
          </p:cNvSpPr>
          <p:nvPr/>
        </p:nvSpPr>
        <p:spPr bwMode="auto">
          <a:xfrm>
            <a:off x="6102350" y="3368675"/>
            <a:ext cx="279400" cy="284163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598" name="AutoShape 352"/>
          <p:cNvSpPr>
            <a:spLocks noChangeArrowheads="1"/>
          </p:cNvSpPr>
          <p:nvPr/>
        </p:nvSpPr>
        <p:spPr bwMode="auto">
          <a:xfrm>
            <a:off x="6334125" y="3325813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599" name="AutoShape 354"/>
          <p:cNvSpPr>
            <a:spLocks noChangeArrowheads="1"/>
          </p:cNvSpPr>
          <p:nvPr/>
        </p:nvSpPr>
        <p:spPr bwMode="auto">
          <a:xfrm>
            <a:off x="6653213" y="3122613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600" name="AutoShape 360"/>
          <p:cNvSpPr>
            <a:spLocks noChangeArrowheads="1"/>
          </p:cNvSpPr>
          <p:nvPr/>
        </p:nvSpPr>
        <p:spPr bwMode="auto">
          <a:xfrm>
            <a:off x="6872288" y="3092450"/>
            <a:ext cx="279400" cy="284163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601" name="AutoShape 361"/>
          <p:cNvSpPr>
            <a:spLocks noChangeArrowheads="1"/>
          </p:cNvSpPr>
          <p:nvPr/>
        </p:nvSpPr>
        <p:spPr bwMode="auto">
          <a:xfrm>
            <a:off x="7024688" y="3244850"/>
            <a:ext cx="279400" cy="284163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A4</a:t>
            </a:r>
          </a:p>
        </p:txBody>
      </p:sp>
      <p:sp>
        <p:nvSpPr>
          <p:cNvPr id="20602" name="AutoShape 362"/>
          <p:cNvSpPr>
            <a:spLocks noChangeArrowheads="1"/>
          </p:cNvSpPr>
          <p:nvPr/>
        </p:nvSpPr>
        <p:spPr bwMode="auto">
          <a:xfrm>
            <a:off x="7219950" y="3281363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603" name="AutoShape 363"/>
          <p:cNvSpPr>
            <a:spLocks noChangeArrowheads="1"/>
          </p:cNvSpPr>
          <p:nvPr/>
        </p:nvSpPr>
        <p:spPr bwMode="auto">
          <a:xfrm>
            <a:off x="7461250" y="3232150"/>
            <a:ext cx="279400" cy="284163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A2</a:t>
            </a:r>
          </a:p>
        </p:txBody>
      </p:sp>
      <p:sp>
        <p:nvSpPr>
          <p:cNvPr id="20604" name="AutoShape 366"/>
          <p:cNvSpPr>
            <a:spLocks noChangeArrowheads="1"/>
          </p:cNvSpPr>
          <p:nvPr/>
        </p:nvSpPr>
        <p:spPr bwMode="auto">
          <a:xfrm>
            <a:off x="7496175" y="3035300"/>
            <a:ext cx="279400" cy="284163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605" name="AutoShape 367"/>
          <p:cNvSpPr>
            <a:spLocks noChangeArrowheads="1"/>
          </p:cNvSpPr>
          <p:nvPr/>
        </p:nvSpPr>
        <p:spPr bwMode="auto">
          <a:xfrm>
            <a:off x="7648575" y="3187700"/>
            <a:ext cx="279400" cy="284163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A4</a:t>
            </a:r>
          </a:p>
        </p:txBody>
      </p:sp>
      <p:sp>
        <p:nvSpPr>
          <p:cNvPr id="20606" name="AutoShape 368"/>
          <p:cNvSpPr>
            <a:spLocks noChangeArrowheads="1"/>
          </p:cNvSpPr>
          <p:nvPr/>
        </p:nvSpPr>
        <p:spPr bwMode="auto">
          <a:xfrm>
            <a:off x="7843838" y="3224213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607" name="AutoShape 369"/>
          <p:cNvSpPr>
            <a:spLocks noChangeArrowheads="1"/>
          </p:cNvSpPr>
          <p:nvPr/>
        </p:nvSpPr>
        <p:spPr bwMode="auto">
          <a:xfrm>
            <a:off x="8085138" y="3175000"/>
            <a:ext cx="279400" cy="284163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A2</a:t>
            </a:r>
          </a:p>
        </p:txBody>
      </p:sp>
      <p:sp>
        <p:nvSpPr>
          <p:cNvPr id="20608" name="AutoShape 371"/>
          <p:cNvSpPr>
            <a:spLocks noChangeArrowheads="1"/>
          </p:cNvSpPr>
          <p:nvPr/>
        </p:nvSpPr>
        <p:spPr bwMode="auto">
          <a:xfrm>
            <a:off x="7291388" y="3048000"/>
            <a:ext cx="279400" cy="284163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609" name="AutoShape 372"/>
          <p:cNvSpPr>
            <a:spLocks noChangeArrowheads="1"/>
          </p:cNvSpPr>
          <p:nvPr/>
        </p:nvSpPr>
        <p:spPr bwMode="auto">
          <a:xfrm>
            <a:off x="7532688" y="2998788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A2</a:t>
            </a:r>
          </a:p>
        </p:txBody>
      </p:sp>
      <p:sp>
        <p:nvSpPr>
          <p:cNvPr id="20610" name="AutoShape 374"/>
          <p:cNvSpPr>
            <a:spLocks noChangeArrowheads="1"/>
          </p:cNvSpPr>
          <p:nvPr/>
        </p:nvSpPr>
        <p:spPr bwMode="auto">
          <a:xfrm>
            <a:off x="7429500" y="3344863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A4</a:t>
            </a:r>
          </a:p>
        </p:txBody>
      </p:sp>
      <p:sp>
        <p:nvSpPr>
          <p:cNvPr id="20611" name="AutoShape 375"/>
          <p:cNvSpPr>
            <a:spLocks noChangeArrowheads="1"/>
          </p:cNvSpPr>
          <p:nvPr/>
        </p:nvSpPr>
        <p:spPr bwMode="auto">
          <a:xfrm>
            <a:off x="7866063" y="3332163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A2</a:t>
            </a:r>
          </a:p>
        </p:txBody>
      </p:sp>
      <p:sp>
        <p:nvSpPr>
          <p:cNvPr id="20612" name="AutoShape 376"/>
          <p:cNvSpPr>
            <a:spLocks noChangeArrowheads="1"/>
          </p:cNvSpPr>
          <p:nvPr/>
        </p:nvSpPr>
        <p:spPr bwMode="auto">
          <a:xfrm>
            <a:off x="8053388" y="3287713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A4</a:t>
            </a:r>
          </a:p>
        </p:txBody>
      </p:sp>
      <p:sp>
        <p:nvSpPr>
          <p:cNvPr id="20613" name="AutoShape 377"/>
          <p:cNvSpPr>
            <a:spLocks noChangeArrowheads="1"/>
          </p:cNvSpPr>
          <p:nvPr/>
        </p:nvSpPr>
        <p:spPr bwMode="auto">
          <a:xfrm>
            <a:off x="8489950" y="3275013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A2</a:t>
            </a:r>
          </a:p>
        </p:txBody>
      </p:sp>
      <p:sp>
        <p:nvSpPr>
          <p:cNvPr id="20614" name="AutoShape 378"/>
          <p:cNvSpPr>
            <a:spLocks noChangeArrowheads="1"/>
          </p:cNvSpPr>
          <p:nvPr/>
        </p:nvSpPr>
        <p:spPr bwMode="auto">
          <a:xfrm>
            <a:off x="7292975" y="3429000"/>
            <a:ext cx="279400" cy="284163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A2</a:t>
            </a:r>
          </a:p>
        </p:txBody>
      </p:sp>
      <p:sp>
        <p:nvSpPr>
          <p:cNvPr id="20615" name="AutoShape 379"/>
          <p:cNvSpPr>
            <a:spLocks noChangeArrowheads="1"/>
          </p:cNvSpPr>
          <p:nvPr/>
        </p:nvSpPr>
        <p:spPr bwMode="auto">
          <a:xfrm>
            <a:off x="7431088" y="3070225"/>
            <a:ext cx="279400" cy="284163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616" name="AutoShape 381"/>
          <p:cNvSpPr>
            <a:spLocks noChangeArrowheads="1"/>
          </p:cNvSpPr>
          <p:nvPr/>
        </p:nvSpPr>
        <p:spPr bwMode="auto">
          <a:xfrm>
            <a:off x="7673975" y="3422650"/>
            <a:ext cx="279400" cy="284163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B3</a:t>
            </a:r>
          </a:p>
        </p:txBody>
      </p:sp>
      <p:sp>
        <p:nvSpPr>
          <p:cNvPr id="20617" name="AutoShape 382"/>
          <p:cNvSpPr>
            <a:spLocks noChangeArrowheads="1"/>
          </p:cNvSpPr>
          <p:nvPr/>
        </p:nvSpPr>
        <p:spPr bwMode="auto">
          <a:xfrm>
            <a:off x="7707313" y="2824163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618" name="AutoShape 383"/>
          <p:cNvSpPr>
            <a:spLocks noChangeArrowheads="1"/>
          </p:cNvSpPr>
          <p:nvPr/>
        </p:nvSpPr>
        <p:spPr bwMode="auto">
          <a:xfrm>
            <a:off x="7859713" y="2976563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A4</a:t>
            </a:r>
          </a:p>
        </p:txBody>
      </p:sp>
      <p:sp>
        <p:nvSpPr>
          <p:cNvPr id="20619" name="AutoShape 384"/>
          <p:cNvSpPr>
            <a:spLocks noChangeArrowheads="1"/>
          </p:cNvSpPr>
          <p:nvPr/>
        </p:nvSpPr>
        <p:spPr bwMode="auto">
          <a:xfrm>
            <a:off x="8054975" y="3013075"/>
            <a:ext cx="279400" cy="284163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A1</a:t>
            </a:r>
          </a:p>
        </p:txBody>
      </p:sp>
      <p:sp>
        <p:nvSpPr>
          <p:cNvPr id="20620" name="AutoShape 385"/>
          <p:cNvSpPr>
            <a:spLocks noChangeArrowheads="1"/>
          </p:cNvSpPr>
          <p:nvPr/>
        </p:nvSpPr>
        <p:spPr bwMode="auto">
          <a:xfrm>
            <a:off x="8296275" y="2963863"/>
            <a:ext cx="279400" cy="284162"/>
          </a:xfrm>
          <a:prstGeom prst="pentagon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A2</a:t>
            </a:r>
          </a:p>
        </p:txBody>
      </p:sp>
      <p:pic>
        <p:nvPicPr>
          <p:cNvPr id="395" name="Picture 3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2844" y="4643446"/>
            <a:ext cx="4143372" cy="1939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</p:spPr>
      </p:pic>
      <p:sp>
        <p:nvSpPr>
          <p:cNvPr id="20622" name="矩形 401"/>
          <p:cNvSpPr>
            <a:spLocks noChangeArrowheads="1"/>
          </p:cNvSpPr>
          <p:nvPr/>
        </p:nvSpPr>
        <p:spPr bwMode="auto">
          <a:xfrm>
            <a:off x="4572000" y="4357688"/>
            <a:ext cx="4429125" cy="228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>
                <a:latin typeface="黑体" pitchFamily="2" charset="-122"/>
                <a:ea typeface="黑体" pitchFamily="2" charset="-122"/>
              </a:rPr>
              <a:t>软件复杂性墙</a:t>
            </a:r>
            <a:r>
              <a:rPr lang="zh-CN" altLang="en-US" sz="2400">
                <a:latin typeface="黑体" pitchFamily="2" charset="-122"/>
                <a:ea typeface="黑体" pitchFamily="2" charset="-122"/>
              </a:rPr>
              <a:t>：</a:t>
            </a:r>
            <a:r>
              <a:rPr lang="en-US" altLang="zh-CN" sz="2400"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2400">
                <a:latin typeface="黑体" pitchFamily="2" charset="-122"/>
                <a:ea typeface="黑体" pitchFamily="2" charset="-122"/>
              </a:rPr>
              <a:t>）网络环境的软件系统的不确定性导致复杂性远超过传统软件系统；</a:t>
            </a:r>
            <a:r>
              <a:rPr lang="en-US" altLang="zh-CN" sz="2400">
                <a:latin typeface="黑体" pitchFamily="2" charset="-122"/>
                <a:ea typeface="黑体" pitchFamily="2" charset="-122"/>
              </a:rPr>
              <a:t>2</a:t>
            </a:r>
            <a:r>
              <a:rPr lang="zh-CN" altLang="en-US" sz="2400">
                <a:latin typeface="黑体" pitchFamily="2" charset="-122"/>
                <a:ea typeface="黑体" pitchFamily="2" charset="-122"/>
              </a:rPr>
              <a:t>）非功能属性增强－对系统可扩展性、高可用性、服务质量控制和可信性等方面需求增大</a:t>
            </a:r>
            <a:endParaRPr lang="en-US" altLang="zh-CN" sz="240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0623" name="TextBox 404"/>
          <p:cNvSpPr txBox="1">
            <a:spLocks noChangeArrowheads="1"/>
          </p:cNvSpPr>
          <p:nvPr/>
        </p:nvSpPr>
        <p:spPr bwMode="auto">
          <a:xfrm>
            <a:off x="428625" y="3214688"/>
            <a:ext cx="12144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800">
                <a:latin typeface="黑体" pitchFamily="2" charset="-122"/>
                <a:ea typeface="黑体" pitchFamily="2" charset="-122"/>
              </a:rPr>
              <a:t>需求</a:t>
            </a:r>
          </a:p>
        </p:txBody>
      </p:sp>
      <p:sp>
        <p:nvSpPr>
          <p:cNvPr id="20624" name="Oval 87"/>
          <p:cNvSpPr>
            <a:spLocks noChangeArrowheads="1"/>
          </p:cNvSpPr>
          <p:nvPr/>
        </p:nvSpPr>
        <p:spPr bwMode="auto">
          <a:xfrm>
            <a:off x="1857375" y="2428875"/>
            <a:ext cx="279400" cy="2841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R2</a:t>
            </a:r>
          </a:p>
        </p:txBody>
      </p:sp>
      <p:sp>
        <p:nvSpPr>
          <p:cNvPr id="20625" name="Oval 87"/>
          <p:cNvSpPr>
            <a:spLocks noChangeArrowheads="1"/>
          </p:cNvSpPr>
          <p:nvPr/>
        </p:nvSpPr>
        <p:spPr bwMode="auto">
          <a:xfrm>
            <a:off x="1857375" y="2857500"/>
            <a:ext cx="279400" cy="28416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900" b="1">
                <a:latin typeface="AvantGarde"/>
              </a:rPr>
              <a:t>R3</a:t>
            </a:r>
          </a:p>
        </p:txBody>
      </p:sp>
      <p:sp>
        <p:nvSpPr>
          <p:cNvPr id="20626" name="TextBox 407"/>
          <p:cNvSpPr txBox="1">
            <a:spLocks noChangeArrowheads="1"/>
          </p:cNvSpPr>
          <p:nvPr/>
        </p:nvSpPr>
        <p:spPr bwMode="auto">
          <a:xfrm>
            <a:off x="1357313" y="3214688"/>
            <a:ext cx="12144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800">
                <a:latin typeface="黑体" pitchFamily="2" charset="-122"/>
                <a:ea typeface="黑体" pitchFamily="2" charset="-122"/>
              </a:rPr>
              <a:t>…</a:t>
            </a:r>
            <a:endParaRPr lang="zh-CN" altLang="en-US" sz="1800">
              <a:latin typeface="黑体" pitchFamily="2" charset="-122"/>
              <a:ea typeface="黑体" pitchFamily="2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挑战之一：</a:t>
            </a:r>
            <a:r>
              <a:rPr sz="4000" b="1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软件与数据处理能力</a:t>
            </a:r>
          </a:p>
        </p:txBody>
      </p:sp>
      <p:sp>
        <p:nvSpPr>
          <p:cNvPr id="21507" name="Rectangle 3"/>
          <p:cNvSpPr>
            <a:spLocks noGrp="1"/>
          </p:cNvSpPr>
          <p:nvPr>
            <p:ph type="body" idx="1"/>
          </p:nvPr>
        </p:nvSpPr>
        <p:spPr>
          <a:xfrm>
            <a:off x="323850" y="1484313"/>
            <a:ext cx="8507413" cy="5373687"/>
          </a:xfrm>
        </p:spPr>
        <p:txBody>
          <a:bodyPr/>
          <a:lstStyle/>
          <a:p>
            <a:r>
              <a:rPr lang="en-US" altLang="zh-CN" sz="3200" b="0" smtClean="0"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z="3200" b="0" smtClean="0">
                <a:latin typeface="黑体" pitchFamily="2" charset="-122"/>
                <a:ea typeface="黑体" pitchFamily="2" charset="-122"/>
              </a:rPr>
              <a:t>、数据模型与处理：数据计算－输入</a:t>
            </a:r>
            <a:r>
              <a:rPr lang="en-US" altLang="zh-CN" sz="3200" b="0" smtClean="0">
                <a:latin typeface="黑体" pitchFamily="2" charset="-122"/>
                <a:ea typeface="黑体" pitchFamily="2" charset="-122"/>
              </a:rPr>
              <a:t>:</a:t>
            </a:r>
            <a:r>
              <a:rPr lang="zh-CN" altLang="en-US" sz="3200" b="0" smtClean="0">
                <a:latin typeface="黑体" pitchFamily="2" charset="-122"/>
                <a:ea typeface="黑体" pitchFamily="2" charset="-122"/>
              </a:rPr>
              <a:t>海量数据</a:t>
            </a:r>
            <a:r>
              <a:rPr lang="en-US" altLang="zh-CN" sz="3200" b="0" smtClean="0">
                <a:latin typeface="黑体" pitchFamily="2" charset="-122"/>
                <a:ea typeface="黑体" pitchFamily="2" charset="-122"/>
              </a:rPr>
              <a:t>D</a:t>
            </a:r>
            <a:r>
              <a:rPr lang="zh-CN" altLang="en-US" sz="3200" b="0" smtClean="0">
                <a:latin typeface="黑体" pitchFamily="2" charset="-122"/>
                <a:ea typeface="黑体" pitchFamily="2" charset="-122"/>
              </a:rPr>
              <a:t>；如何输出</a:t>
            </a:r>
            <a:r>
              <a:rPr lang="en-US" altLang="zh-CN" sz="3200" b="0" smtClean="0">
                <a:latin typeface="黑体" pitchFamily="2" charset="-122"/>
                <a:ea typeface="黑体" pitchFamily="2" charset="-122"/>
              </a:rPr>
              <a:t>f(D)</a:t>
            </a:r>
            <a:r>
              <a:rPr lang="zh-CN" altLang="en-US" sz="3200" b="0" smtClean="0">
                <a:latin typeface="黑体" pitchFamily="2" charset="-122"/>
                <a:ea typeface="黑体" pitchFamily="2" charset="-122"/>
              </a:rPr>
              <a:t> ，找到问题的解？</a:t>
            </a:r>
          </a:p>
          <a:p>
            <a:pPr>
              <a:lnSpc>
                <a:spcPct val="90000"/>
              </a:lnSpc>
              <a:spcBef>
                <a:spcPts val="1800"/>
              </a:spcBef>
              <a:buFont typeface="Wingdings" pitchFamily="2" charset="2"/>
              <a:buChar char="q"/>
            </a:pPr>
            <a:r>
              <a:rPr lang="zh-CN" altLang="en-US" sz="2600" b="0" smtClean="0">
                <a:latin typeface="黑体" pitchFamily="2" charset="-122"/>
                <a:ea typeface="黑体" pitchFamily="2" charset="-122"/>
              </a:rPr>
              <a:t>传统商业数据库模型的不足：</a:t>
            </a:r>
            <a:endParaRPr lang="en-US" altLang="zh-CN" sz="2600" b="0" smtClean="0">
              <a:latin typeface="黑体" pitchFamily="2" charset="-122"/>
              <a:ea typeface="黑体" pitchFamily="2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smtClean="0">
                <a:latin typeface="黑体" pitchFamily="2" charset="-122"/>
                <a:ea typeface="黑体" pitchFamily="2" charset="-122"/>
              </a:rPr>
              <a:t>高昂的软件版本费，开源数据库系统的高额维护费</a:t>
            </a:r>
            <a:endParaRPr lang="en-US" altLang="zh-CN" smtClean="0">
              <a:latin typeface="黑体" pitchFamily="2" charset="-122"/>
              <a:ea typeface="黑体" pitchFamily="2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smtClean="0">
                <a:latin typeface="黑体" pitchFamily="2" charset="-122"/>
                <a:ea typeface="黑体" pitchFamily="2" charset="-122"/>
              </a:rPr>
              <a:t>存储与管理数据超过</a:t>
            </a:r>
            <a:r>
              <a:rPr lang="en-US" altLang="zh-CN" smtClean="0">
                <a:latin typeface="黑体" pitchFamily="2" charset="-122"/>
                <a:ea typeface="黑体" pitchFamily="2" charset="-122"/>
              </a:rPr>
              <a:t>1</a:t>
            </a:r>
            <a:r>
              <a:rPr lang="zh-CN" altLang="en-US" smtClean="0">
                <a:latin typeface="黑体" pitchFamily="2" charset="-122"/>
                <a:ea typeface="黑体" pitchFamily="2" charset="-122"/>
              </a:rPr>
              <a:t>万美元</a:t>
            </a:r>
            <a:r>
              <a:rPr lang="en-US" altLang="zh-CN" smtClean="0">
                <a:latin typeface="黑体" pitchFamily="2" charset="-122"/>
                <a:ea typeface="黑体" pitchFamily="2" charset="-122"/>
              </a:rPr>
              <a:t>/TB</a:t>
            </a:r>
            <a:r>
              <a:rPr lang="en-US" altLang="zh-CN" baseline="30000" smtClean="0">
                <a:latin typeface="黑体" pitchFamily="2" charset="-122"/>
                <a:ea typeface="黑体" pitchFamily="2" charset="-122"/>
              </a:rPr>
              <a:t>* </a:t>
            </a:r>
            <a:r>
              <a:rPr lang="en-US" altLang="zh-CN" smtClean="0">
                <a:latin typeface="黑体" pitchFamily="2" charset="-122"/>
                <a:ea typeface="黑体" pitchFamily="2" charset="-122"/>
              </a:rPr>
              <a:t>,</a:t>
            </a:r>
            <a:r>
              <a:rPr lang="zh-CN" altLang="en-US" smtClean="0">
                <a:latin typeface="黑体" pitchFamily="2" charset="-122"/>
                <a:ea typeface="黑体" pitchFamily="2" charset="-122"/>
              </a:rPr>
              <a:t>但，</a:t>
            </a:r>
            <a:r>
              <a:rPr lang="en-US" altLang="zh-CN" smtClean="0">
                <a:latin typeface="黑体" pitchFamily="2" charset="-122"/>
                <a:ea typeface="黑体" pitchFamily="2" charset="-122"/>
              </a:rPr>
              <a:t>Hadoop</a:t>
            </a:r>
            <a:r>
              <a:rPr lang="zh-CN" altLang="en-US" smtClean="0">
                <a:latin typeface="黑体" pitchFamily="2" charset="-122"/>
                <a:ea typeface="黑体" pitchFamily="2" charset="-122"/>
              </a:rPr>
              <a:t>类型系统</a:t>
            </a:r>
            <a:r>
              <a:rPr lang="en-US" altLang="zh-CN" smtClean="0">
                <a:latin typeface="黑体" pitchFamily="2" charset="-122"/>
                <a:ea typeface="黑体" pitchFamily="2" charset="-122"/>
              </a:rPr>
              <a:t> 1,500</a:t>
            </a:r>
            <a:r>
              <a:rPr lang="zh-CN" altLang="en-US" smtClean="0">
                <a:latin typeface="黑体" pitchFamily="2" charset="-122"/>
                <a:ea typeface="黑体" pitchFamily="2" charset="-122"/>
              </a:rPr>
              <a:t>美元</a:t>
            </a:r>
            <a:r>
              <a:rPr lang="en-US" altLang="zh-CN" smtClean="0">
                <a:latin typeface="黑体" pitchFamily="2" charset="-122"/>
                <a:ea typeface="黑体" pitchFamily="2" charset="-122"/>
              </a:rPr>
              <a:t>/TB</a:t>
            </a:r>
            <a:r>
              <a:rPr lang="en-US" altLang="zh-CN" baseline="30000" smtClean="0">
                <a:latin typeface="黑体" pitchFamily="2" charset="-122"/>
                <a:ea typeface="黑体" pitchFamily="2" charset="-122"/>
              </a:rPr>
              <a:t>**</a:t>
            </a:r>
          </a:p>
          <a:p>
            <a:pPr>
              <a:lnSpc>
                <a:spcPct val="90000"/>
              </a:lnSpc>
              <a:spcBef>
                <a:spcPts val="1800"/>
              </a:spcBef>
              <a:buFont typeface="Wingdings" pitchFamily="2" charset="2"/>
              <a:buChar char="q"/>
            </a:pPr>
            <a:r>
              <a:rPr lang="zh-CN" altLang="en-US" sz="2400" b="0" smtClean="0">
                <a:latin typeface="黑体" pitchFamily="2" charset="-122"/>
                <a:ea typeface="黑体" pitchFamily="2" charset="-122"/>
              </a:rPr>
              <a:t>传统数据库处理模型 </a:t>
            </a:r>
            <a:r>
              <a:rPr lang="en-US" altLang="zh-CN" sz="2400" b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scale-up</a:t>
            </a:r>
            <a:r>
              <a:rPr lang="en-US" altLang="zh-CN" sz="2400" b="0" smtClean="0">
                <a:solidFill>
                  <a:srgbClr val="FF0000"/>
                </a:solidFill>
                <a:ea typeface="黑体" pitchFamily="2" charset="-122"/>
              </a:rPr>
              <a:t>”</a:t>
            </a:r>
            <a:r>
              <a:rPr lang="en-US" altLang="zh-CN" sz="2400" b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z="2400" b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，</a:t>
            </a:r>
            <a:r>
              <a:rPr lang="zh-CN" altLang="en-US" sz="2400" b="0" smtClean="0">
                <a:latin typeface="黑体" pitchFamily="2" charset="-122"/>
                <a:ea typeface="黑体" pitchFamily="2" charset="-122"/>
              </a:rPr>
              <a:t>性能提高依赖于专用站点的</a:t>
            </a:r>
            <a:r>
              <a:rPr lang="en-US" altLang="zh-CN" sz="2400" b="0" smtClean="0">
                <a:latin typeface="黑体" pitchFamily="2" charset="-122"/>
                <a:ea typeface="黑体" pitchFamily="2" charset="-122"/>
              </a:rPr>
              <a:t>CPU/memory/storage/network</a:t>
            </a:r>
            <a:r>
              <a:rPr lang="zh-CN" altLang="en-US" sz="2400" b="0" smtClean="0">
                <a:latin typeface="黑体" pitchFamily="2" charset="-122"/>
                <a:ea typeface="黑体" pitchFamily="2" charset="-122"/>
              </a:rPr>
              <a:t>更新 </a:t>
            </a:r>
            <a:r>
              <a:rPr lang="en-US" altLang="zh-CN" sz="2400" b="0" smtClean="0">
                <a:latin typeface="黑体" pitchFamily="2" charset="-122"/>
                <a:ea typeface="黑体" pitchFamily="2" charset="-122"/>
              </a:rPr>
              <a:t>(</a:t>
            </a:r>
            <a:r>
              <a:rPr lang="zh-CN" altLang="en-US" sz="2400" b="0" smtClean="0">
                <a:latin typeface="黑体" pitchFamily="2" charset="-122"/>
                <a:ea typeface="黑体" pitchFamily="2" charset="-122"/>
              </a:rPr>
              <a:t>传统并行模型</a:t>
            </a:r>
            <a:r>
              <a:rPr lang="en-US" altLang="zh-CN" sz="2400" b="0" smtClean="0">
                <a:latin typeface="黑体" pitchFamily="2" charset="-122"/>
                <a:ea typeface="黑体" pitchFamily="2" charset="-122"/>
              </a:rPr>
              <a:t>)</a:t>
            </a:r>
            <a:r>
              <a:rPr lang="zh-CN" altLang="en-US" sz="2400" b="0" smtClean="0">
                <a:latin typeface="黑体" pitchFamily="2" charset="-122"/>
                <a:ea typeface="黑体" pitchFamily="2" charset="-122"/>
              </a:rPr>
              <a:t>，但大数据处理模型是 </a:t>
            </a:r>
            <a:r>
              <a:rPr lang="en-US" altLang="zh-CN" sz="2400" b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scale-out</a:t>
            </a:r>
            <a:r>
              <a:rPr lang="zh-CN" altLang="en-US" sz="2400" b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，</a:t>
            </a:r>
            <a:r>
              <a:rPr lang="zh-CN" altLang="en-US" sz="2400" b="0" smtClean="0">
                <a:latin typeface="黑体" pitchFamily="2" charset="-122"/>
                <a:ea typeface="黑体" pitchFamily="2" charset="-122"/>
              </a:rPr>
              <a:t>依赖于持续的增加分布式低成本计算与存储节点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挑战之一：</a:t>
            </a:r>
            <a:r>
              <a:rPr sz="4000" b="1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软件与数据处理能力</a:t>
            </a:r>
          </a:p>
        </p:txBody>
      </p:sp>
      <p:sp>
        <p:nvSpPr>
          <p:cNvPr id="22531" name="Rectangl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068888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1800"/>
              </a:spcBef>
              <a:buFont typeface="Wingdings" pitchFamily="2" charset="2"/>
              <a:buChar char="q"/>
            </a:pPr>
            <a:r>
              <a:rPr lang="en-US" altLang="zh-CN" sz="2600" b="0" smtClean="0">
                <a:ea typeface="黑体" pitchFamily="2" charset="-122"/>
              </a:rPr>
              <a:t>2</a:t>
            </a:r>
            <a:r>
              <a:rPr lang="zh-CN" altLang="en-US" sz="2600" b="0" smtClean="0">
                <a:ea typeface="黑体" pitchFamily="2" charset="-122"/>
              </a:rPr>
              <a:t>、软件：如何设计简单而高效的编程模型，并发地处理海量数据</a:t>
            </a:r>
          </a:p>
          <a:p>
            <a:pPr>
              <a:lnSpc>
                <a:spcPct val="90000"/>
              </a:lnSpc>
              <a:spcBef>
                <a:spcPts val="1800"/>
              </a:spcBef>
              <a:buFont typeface="Wingdings" pitchFamily="2" charset="2"/>
              <a:buChar char="q"/>
            </a:pPr>
            <a:r>
              <a:rPr lang="zh-CN" altLang="en-US" sz="2600" b="0" smtClean="0">
                <a:ea typeface="黑体" pitchFamily="2" charset="-122"/>
              </a:rPr>
              <a:t>两个特点</a:t>
            </a:r>
            <a:endParaRPr lang="en-US" altLang="zh-CN" sz="2600" b="0" smtClean="0">
              <a:ea typeface="黑体" pitchFamily="2" charset="-122"/>
            </a:endParaRPr>
          </a:p>
          <a:p>
            <a:pPr lvl="1">
              <a:lnSpc>
                <a:spcPct val="90000"/>
              </a:lnSpc>
            </a:pPr>
            <a:r>
              <a:rPr lang="en-US" altLang="zh-CN" smtClean="0">
                <a:latin typeface="Arial" pitchFamily="34" charset="0"/>
              </a:rPr>
              <a:t>Minimum dependency among tasks (almost </a:t>
            </a:r>
            <a:r>
              <a:rPr lang="en-US" altLang="zh-CN" b="1" smtClean="0">
                <a:solidFill>
                  <a:srgbClr val="FF0000"/>
                </a:solidFill>
                <a:latin typeface="Arial" pitchFamily="34" charset="0"/>
              </a:rPr>
              <a:t>sharing nothing</a:t>
            </a:r>
            <a:r>
              <a:rPr lang="en-US" altLang="zh-CN" smtClean="0">
                <a:latin typeface="Arial" pitchFamily="34" charset="0"/>
              </a:rPr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zh-CN" smtClean="0">
                <a:latin typeface="Arial" pitchFamily="34" charset="0"/>
              </a:rPr>
              <a:t>Simple task operations in each node </a:t>
            </a:r>
            <a:r>
              <a:rPr lang="en-US" altLang="zh-CN" b="1" smtClean="0">
                <a:latin typeface="Arial" pitchFamily="34" charset="0"/>
              </a:rPr>
              <a:t>(</a:t>
            </a:r>
            <a:r>
              <a:rPr lang="en-US" altLang="zh-CN" b="1" smtClean="0">
                <a:solidFill>
                  <a:srgbClr val="FF0000"/>
                </a:solidFill>
                <a:latin typeface="Arial" pitchFamily="34" charset="0"/>
              </a:rPr>
              <a:t>low cost machines </a:t>
            </a:r>
            <a:r>
              <a:rPr lang="en-US" altLang="zh-CN" smtClean="0">
                <a:latin typeface="Arial" pitchFamily="34" charset="0"/>
              </a:rPr>
              <a:t>are sufficient)</a:t>
            </a:r>
          </a:p>
          <a:p>
            <a:pPr>
              <a:lnSpc>
                <a:spcPct val="90000"/>
              </a:lnSpc>
              <a:spcBef>
                <a:spcPts val="1800"/>
              </a:spcBef>
              <a:buFont typeface="Wingdings" pitchFamily="2" charset="2"/>
              <a:buChar char="q"/>
            </a:pPr>
            <a:r>
              <a:rPr lang="zh-CN" altLang="en-US" sz="2600" b="0" smtClean="0">
                <a:ea typeface="黑体" pitchFamily="2" charset="-122"/>
              </a:rPr>
              <a:t>两个突出特征</a:t>
            </a:r>
            <a:endParaRPr lang="en-US" altLang="zh-CN" sz="2600" b="0" smtClean="0">
              <a:ea typeface="黑体" pitchFamily="2" charset="-122"/>
            </a:endParaRPr>
          </a:p>
          <a:p>
            <a:pPr lvl="1">
              <a:lnSpc>
                <a:spcPct val="90000"/>
              </a:lnSpc>
            </a:pPr>
            <a:r>
              <a:rPr lang="en-US" altLang="zh-CN" b="1" i="1" smtClean="0">
                <a:solidFill>
                  <a:srgbClr val="FF0000"/>
                </a:solidFill>
                <a:latin typeface="Arial" pitchFamily="34" charset="0"/>
                <a:ea typeface="黑体" pitchFamily="2" charset="-122"/>
              </a:rPr>
              <a:t>Scalability</a:t>
            </a:r>
            <a:r>
              <a:rPr lang="en-US" altLang="zh-CN" i="1" smtClean="0"/>
              <a:t> </a:t>
            </a:r>
            <a:r>
              <a:rPr lang="zh-CN" altLang="en-US" smtClean="0"/>
              <a:t>：</a:t>
            </a:r>
            <a:r>
              <a:rPr lang="zh-CN" altLang="en-US" smtClean="0">
                <a:ea typeface="黑体" pitchFamily="2" charset="-122"/>
              </a:rPr>
              <a:t>增加节点以提高生产率</a:t>
            </a:r>
            <a:r>
              <a:rPr lang="zh-CN" altLang="en-US" smtClean="0"/>
              <a:t>（</a:t>
            </a:r>
            <a:r>
              <a:rPr lang="en-US" altLang="zh-CN" smtClean="0"/>
              <a:t>throughput</a:t>
            </a:r>
            <a:r>
              <a:rPr lang="zh-CN" altLang="en-US" smtClean="0"/>
              <a:t>）</a:t>
            </a:r>
          </a:p>
          <a:p>
            <a:pPr lvl="1">
              <a:lnSpc>
                <a:spcPct val="90000"/>
              </a:lnSpc>
            </a:pPr>
            <a:r>
              <a:rPr lang="en-US" altLang="zh-CN" b="1" i="1" smtClean="0">
                <a:solidFill>
                  <a:srgbClr val="FF0000"/>
                </a:solidFill>
                <a:latin typeface="Arial" pitchFamily="34" charset="0"/>
                <a:ea typeface="黑体" pitchFamily="2" charset="-122"/>
              </a:rPr>
              <a:t>Fault-tolerance</a:t>
            </a:r>
            <a:r>
              <a:rPr lang="zh-CN" altLang="en-US" smtClean="0"/>
              <a:t>：</a:t>
            </a:r>
            <a:r>
              <a:rPr lang="zh-CN" altLang="en-US" smtClean="0">
                <a:ea typeface="黑体" pitchFamily="2" charset="-122"/>
              </a:rPr>
              <a:t>快速且低成本的故障恢复能力</a:t>
            </a:r>
            <a:endParaRPr lang="en-US" altLang="zh-CN" smtClean="0"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38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sz="4000" smtClean="0">
                <a:solidFill>
                  <a:srgbClr val="000000"/>
                </a:solidFill>
                <a:latin typeface="Calibri" pitchFamily="34" charset="0"/>
                <a:ea typeface="黑体" pitchFamily="2" charset="-122"/>
              </a:rPr>
              <a:t>IT</a:t>
            </a:r>
            <a:r>
              <a:rPr sz="4000" smtClean="0">
                <a:solidFill>
                  <a:srgbClr val="000000"/>
                </a:solidFill>
                <a:latin typeface="Calibri" pitchFamily="34" charset="0"/>
                <a:ea typeface="黑体" pitchFamily="2" charset="-122"/>
              </a:rPr>
              <a:t>目标</a:t>
            </a:r>
            <a:r>
              <a:rPr lang="en-US" altLang="zh-CN" sz="4000" smtClean="0">
                <a:solidFill>
                  <a:srgbClr val="000000"/>
                </a:solidFill>
                <a:latin typeface="Calibri" pitchFamily="34" charset="0"/>
                <a:ea typeface="黑体" pitchFamily="2" charset="-122"/>
              </a:rPr>
              <a:t>: 更强、更快、更高</a:t>
            </a:r>
            <a:endParaRPr sz="4000" smtClean="0"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</p:nvPr>
        </p:nvGraphicFramePr>
        <p:xfrm>
          <a:off x="709643" y="1285860"/>
          <a:ext cx="8220075" cy="1252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148" name="AutoShape 34" descr="http://t1.gstatic.com/images?q=tbn:TTxJBqbfxjpl3M:http://www.projectsmonitor.com/NewsImages/Photo%252016/Photos%252018/Optical%2520Fiber%2520Cabl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pic>
        <p:nvPicPr>
          <p:cNvPr id="6149" name="Picture 28" descr="http://t3.gstatic.com/images?q=tbn:y1AfB2BLDMm51M:http://www.repair-pc.us/cable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08413" y="5354638"/>
            <a:ext cx="703262" cy="703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16" descr="Grid antenna 24dB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776538" y="4679950"/>
            <a:ext cx="963612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20" descr="http://t3.gstatic.com/images?q=tbn:SAivzwYh2ZA5dM:http://vaibhavsharma.files.wordpress.com/2007/08/wifi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754438" y="4335463"/>
            <a:ext cx="398462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2" name="Picture 30" descr="http://t3.gstatic.com/images?q=tbn:1rDvo3M8pqztgM:http://www.dpactech.com/images/wireless_products/wifi_antenna_DP002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808413" y="4608513"/>
            <a:ext cx="276225" cy="677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3" name="Picture 36" descr="http://t1.gstatic.com/images?q=tbn:TTxJBqbfxjpl3M:http://www.projectsmonitor.com/NewsImages/Photo%252016/Photos%252018/Optical%2520Fiber%2520Cable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649663" y="5280025"/>
            <a:ext cx="701675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154" name="组合 43"/>
          <p:cNvGrpSpPr>
            <a:grpSpLocks/>
          </p:cNvGrpSpPr>
          <p:nvPr/>
        </p:nvGrpSpPr>
        <p:grpSpPr bwMode="auto">
          <a:xfrm>
            <a:off x="-41275" y="4130675"/>
            <a:ext cx="2501900" cy="2416175"/>
            <a:chOff x="-41031" y="2146314"/>
            <a:chExt cx="2501687" cy="2416839"/>
          </a:xfrm>
        </p:grpSpPr>
        <p:pic>
          <p:nvPicPr>
            <p:cNvPr id="6182" name="Picture 4" descr="sensor network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107950" y="3374203"/>
              <a:ext cx="989983" cy="990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83" name="Picture 4" descr="http://news.softpedia.com/images/news2/RFID-between-spying-and-utility-3.jpg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277847" y="2341782"/>
              <a:ext cx="989841" cy="9635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" name="Straight Connector 5"/>
            <p:cNvCxnSpPr/>
            <p:nvPr/>
          </p:nvCxnSpPr>
          <p:spPr bwMode="auto">
            <a:xfrm flipV="1">
              <a:off x="795511" y="2409911"/>
              <a:ext cx="482559" cy="2763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 bwMode="auto">
            <a:xfrm>
              <a:off x="795511" y="2824363"/>
              <a:ext cx="482559" cy="4128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86" name="TextBox 8"/>
            <p:cNvSpPr txBox="1">
              <a:spLocks noChangeArrowheads="1"/>
            </p:cNvSpPr>
            <p:nvPr/>
          </p:nvSpPr>
          <p:spPr bwMode="auto">
            <a:xfrm>
              <a:off x="918815" y="2254080"/>
              <a:ext cx="496667" cy="294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400">
                  <a:latin typeface="Calibri" pitchFamily="34" charset="0"/>
                </a:rPr>
                <a:t>RFID</a:t>
              </a:r>
              <a:endParaRPr lang="zh-CN" altLang="en-US" sz="1400">
                <a:latin typeface="Calibri" pitchFamily="34" charset="0"/>
              </a:endParaRPr>
            </a:p>
          </p:txBody>
        </p:sp>
        <p:sp>
          <p:nvSpPr>
            <p:cNvPr id="6187" name="TextBox 12"/>
            <p:cNvSpPr txBox="1">
              <a:spLocks noChangeArrowheads="1"/>
            </p:cNvSpPr>
            <p:nvPr/>
          </p:nvSpPr>
          <p:spPr bwMode="auto">
            <a:xfrm>
              <a:off x="1020858" y="3305375"/>
              <a:ext cx="1289252" cy="294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400">
                  <a:latin typeface="Calibri" pitchFamily="34" charset="0"/>
                </a:rPr>
                <a:t>Sensor Network</a:t>
              </a:r>
              <a:endParaRPr lang="zh-CN" altLang="en-US" sz="1400">
                <a:latin typeface="Calibri" pitchFamily="34" charset="0"/>
              </a:endParaRPr>
            </a:p>
          </p:txBody>
        </p:sp>
        <p:sp>
          <p:nvSpPr>
            <p:cNvPr id="6188" name="TextBox 13"/>
            <p:cNvSpPr txBox="1">
              <a:spLocks noChangeArrowheads="1"/>
            </p:cNvSpPr>
            <p:nvPr/>
          </p:nvSpPr>
          <p:spPr bwMode="auto">
            <a:xfrm>
              <a:off x="1077619" y="4268968"/>
              <a:ext cx="675725" cy="294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400">
                  <a:latin typeface="Calibri" pitchFamily="34" charset="0"/>
                </a:rPr>
                <a:t>Physics</a:t>
              </a:r>
              <a:endParaRPr lang="zh-CN" altLang="en-US" sz="1400">
                <a:latin typeface="Calibri" pitchFamily="34" charset="0"/>
              </a:endParaRPr>
            </a:p>
          </p:txBody>
        </p:sp>
        <p:pic>
          <p:nvPicPr>
            <p:cNvPr id="6189" name="Picture 6" descr="Medical Equipment Supplies for doctors, hospitals, clinics and patient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-41031" y="2146314"/>
              <a:ext cx="1138964" cy="13669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90" name="Picture 12" descr="See full size image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1432782" y="3556580"/>
              <a:ext cx="825810" cy="738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5" name="Straight Connector 14"/>
            <p:cNvCxnSpPr/>
            <p:nvPr/>
          </p:nvCxnSpPr>
          <p:spPr bwMode="auto">
            <a:xfrm>
              <a:off x="2447957" y="2341631"/>
              <a:ext cx="12699" cy="2150066"/>
            </a:xfrm>
            <a:prstGeom prst="line">
              <a:avLst/>
            </a:prstGeom>
            <a:ln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55" name="Picture 41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460625" y="5038725"/>
            <a:ext cx="1438275" cy="1090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6" name="Picture 43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2506663" y="6105525"/>
            <a:ext cx="1927225" cy="379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157" name="Straight Connector 39"/>
          <p:cNvCxnSpPr>
            <a:cxnSpLocks noChangeShapeType="1"/>
          </p:cNvCxnSpPr>
          <p:nvPr/>
        </p:nvCxnSpPr>
        <p:spPr bwMode="auto">
          <a:xfrm>
            <a:off x="4643438" y="2341563"/>
            <a:ext cx="0" cy="4457700"/>
          </a:xfrm>
          <a:prstGeom prst="line">
            <a:avLst/>
          </a:prstGeom>
          <a:noFill/>
          <a:ln w="22225" algn="ctr">
            <a:solidFill>
              <a:srgbClr val="FF0000"/>
            </a:solidFill>
            <a:prstDash val="lgDashDot"/>
            <a:round/>
            <a:headEnd/>
            <a:tailEnd/>
          </a:ln>
        </p:spPr>
      </p:cxnSp>
      <p:pic>
        <p:nvPicPr>
          <p:cNvPr id="6158" name="Picture 49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4718050" y="4602163"/>
            <a:ext cx="3786188" cy="187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9" name="Picture 50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402513" y="4356100"/>
            <a:ext cx="99695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60" name="Picture 53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7332663" y="4627563"/>
            <a:ext cx="1571625" cy="1208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61" name="Picture 59" descr="data_center_1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678738" y="5822950"/>
            <a:ext cx="881062" cy="6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62" name="TextBox 55"/>
          <p:cNvSpPr txBox="1">
            <a:spLocks noChangeArrowheads="1"/>
          </p:cNvSpPr>
          <p:nvPr/>
        </p:nvSpPr>
        <p:spPr bwMode="auto">
          <a:xfrm>
            <a:off x="3617913" y="5289550"/>
            <a:ext cx="601662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400">
                <a:latin typeface="Calibri" pitchFamily="34" charset="0"/>
              </a:rPr>
              <a:t>      </a:t>
            </a:r>
            <a:r>
              <a:rPr lang="en-US" altLang="zh-CN" sz="1400">
                <a:latin typeface="Calibri" pitchFamily="34" charset="0"/>
              </a:rPr>
              <a:t>1G</a:t>
            </a:r>
          </a:p>
          <a:p>
            <a:r>
              <a:rPr lang="en-US" altLang="zh-CN" sz="1400">
                <a:latin typeface="Calibri" pitchFamily="34" charset="0"/>
              </a:rPr>
              <a:t>10G</a:t>
            </a:r>
            <a:endParaRPr lang="zh-CN" altLang="en-US" sz="1400">
              <a:latin typeface="Calibri" pitchFamily="34" charset="0"/>
            </a:endParaRPr>
          </a:p>
        </p:txBody>
      </p:sp>
      <p:sp>
        <p:nvSpPr>
          <p:cNvPr id="6163" name="TextBox 56"/>
          <p:cNvSpPr txBox="1">
            <a:spLocks noChangeArrowheads="1"/>
          </p:cNvSpPr>
          <p:nvPr/>
        </p:nvSpPr>
        <p:spPr bwMode="auto">
          <a:xfrm>
            <a:off x="3151188" y="6329363"/>
            <a:ext cx="530225" cy="293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400">
                <a:latin typeface="Calibri" pitchFamily="34" charset="0"/>
              </a:rPr>
              <a:t>Fiber</a:t>
            </a:r>
            <a:endParaRPr lang="zh-CN" altLang="en-US" sz="1400">
              <a:latin typeface="Calibri" pitchFamily="34" charset="0"/>
            </a:endParaRPr>
          </a:p>
        </p:txBody>
      </p:sp>
      <p:grpSp>
        <p:nvGrpSpPr>
          <p:cNvPr id="6164" name="组合 59"/>
          <p:cNvGrpSpPr>
            <a:grpSpLocks/>
          </p:cNvGrpSpPr>
          <p:nvPr/>
        </p:nvGrpSpPr>
        <p:grpSpPr bwMode="auto">
          <a:xfrm>
            <a:off x="4714875" y="4198938"/>
            <a:ext cx="3684588" cy="1081087"/>
            <a:chOff x="4714890" y="2214563"/>
            <a:chExt cx="3684998" cy="1081628"/>
          </a:xfrm>
        </p:grpSpPr>
        <p:sp>
          <p:nvSpPr>
            <p:cNvPr id="50" name="矩形 49"/>
            <p:cNvSpPr/>
            <p:nvPr/>
          </p:nvSpPr>
          <p:spPr>
            <a:xfrm>
              <a:off x="4714890" y="2214563"/>
              <a:ext cx="3684998" cy="401838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/>
                <a:t>Top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500</a:t>
              </a:r>
              <a:r>
                <a:rPr lang="zh-CN" altLang="en-US" sz="1600" dirty="0"/>
                <a:t>计算能力总合</a:t>
              </a:r>
              <a:r>
                <a:rPr lang="en-US" altLang="zh-CN" sz="1600" dirty="0"/>
                <a:t>2.26</a:t>
              </a:r>
              <a:r>
                <a:rPr lang="zh-CN" altLang="en-US" sz="1600" dirty="0"/>
                <a:t>万万亿次</a:t>
              </a:r>
            </a:p>
          </p:txBody>
        </p:sp>
        <p:cxnSp>
          <p:nvCxnSpPr>
            <p:cNvPr id="52" name="直接箭头连接符 51"/>
            <p:cNvCxnSpPr/>
            <p:nvPr/>
          </p:nvCxnSpPr>
          <p:spPr>
            <a:xfrm>
              <a:off x="7164676" y="2587812"/>
              <a:ext cx="0" cy="708379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165" name="组合 56"/>
          <p:cNvGrpSpPr>
            <a:grpSpLocks/>
          </p:cNvGrpSpPr>
          <p:nvPr/>
        </p:nvGrpSpPr>
        <p:grpSpPr bwMode="auto">
          <a:xfrm>
            <a:off x="4787900" y="4832350"/>
            <a:ext cx="2546350" cy="665163"/>
            <a:chOff x="4787539" y="2848316"/>
            <a:chExt cx="2546246" cy="664966"/>
          </a:xfrm>
        </p:grpSpPr>
        <p:sp>
          <p:nvSpPr>
            <p:cNvPr id="51" name="矩形 50"/>
            <p:cNvSpPr/>
            <p:nvPr/>
          </p:nvSpPr>
          <p:spPr>
            <a:xfrm>
              <a:off x="4787539" y="2848316"/>
              <a:ext cx="2546246" cy="285665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/>
                <a:t>企业磁盘消费达</a:t>
              </a:r>
              <a:r>
                <a:rPr lang="en-US" altLang="zh-CN" sz="2000" dirty="0"/>
                <a:t>20EB</a:t>
              </a:r>
              <a:endParaRPr lang="zh-CN" altLang="en-US" sz="2000" dirty="0"/>
            </a:p>
          </p:txBody>
        </p:sp>
        <p:cxnSp>
          <p:nvCxnSpPr>
            <p:cNvPr id="54" name="直接箭头连接符 53"/>
            <p:cNvCxnSpPr>
              <a:stCxn id="51" idx="2"/>
            </p:cNvCxnSpPr>
            <p:nvPr/>
          </p:nvCxnSpPr>
          <p:spPr>
            <a:xfrm>
              <a:off x="6060662" y="3133981"/>
              <a:ext cx="1273123" cy="37930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166" name="组合 58"/>
          <p:cNvGrpSpPr>
            <a:grpSpLocks/>
          </p:cNvGrpSpPr>
          <p:nvPr/>
        </p:nvGrpSpPr>
        <p:grpSpPr bwMode="auto">
          <a:xfrm>
            <a:off x="2506663" y="5448300"/>
            <a:ext cx="2143125" cy="657225"/>
            <a:chOff x="2452761" y="2094150"/>
            <a:chExt cx="2143132" cy="658285"/>
          </a:xfrm>
        </p:grpSpPr>
        <p:sp>
          <p:nvSpPr>
            <p:cNvPr id="55" name="矩形 54"/>
            <p:cNvSpPr/>
            <p:nvPr/>
          </p:nvSpPr>
          <p:spPr>
            <a:xfrm>
              <a:off x="2452761" y="2094150"/>
              <a:ext cx="2143132" cy="57083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/>
                <a:t>2010.3</a:t>
              </a:r>
              <a:r>
                <a:rPr lang="zh-CN" altLang="en-US" sz="1600" dirty="0"/>
                <a:t> 单套路由器系统容量达</a:t>
              </a:r>
              <a:r>
                <a:rPr lang="en-US" altLang="zh-CN" sz="1600" dirty="0"/>
                <a:t>322Tbps</a:t>
              </a:r>
              <a:endParaRPr lang="zh-CN" altLang="en-US" sz="1600" dirty="0"/>
            </a:p>
          </p:txBody>
        </p:sp>
        <p:cxnSp>
          <p:nvCxnSpPr>
            <p:cNvPr id="58" name="直接箭头连接符 57"/>
            <p:cNvCxnSpPr>
              <a:stCxn id="55" idx="2"/>
            </p:cNvCxnSpPr>
            <p:nvPr/>
          </p:nvCxnSpPr>
          <p:spPr>
            <a:xfrm>
              <a:off x="3524326" y="2664982"/>
              <a:ext cx="506415" cy="8745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6167" name="Text Box 1094"/>
          <p:cNvSpPr txBox="1">
            <a:spLocks noChangeArrowheads="1"/>
          </p:cNvSpPr>
          <p:nvPr/>
        </p:nvSpPr>
        <p:spPr bwMode="auto">
          <a:xfrm>
            <a:off x="2979738" y="4344988"/>
            <a:ext cx="79851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400" b="1"/>
              <a:t>3G/LTE</a:t>
            </a:r>
            <a:endParaRPr lang="zh-CN" altLang="en-US" sz="1400" b="1"/>
          </a:p>
        </p:txBody>
      </p:sp>
      <p:pic>
        <p:nvPicPr>
          <p:cNvPr id="6168" name="Picture 1243" descr="ipaq3800front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2635250" y="4267200"/>
            <a:ext cx="2825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69" name="Picture 24" descr="http://t2.gstatic.com/images?q=tbn:srxOiM8zT-N95M:http://www.harris-wireless.com/catalog-hw/images/bluetooth_logo.jpg"/>
          <p:cNvPicPr>
            <a:picLocks noChangeAspect="1" noChangeArrowheads="1"/>
          </p:cNvPicPr>
          <p:nvPr/>
        </p:nvPicPr>
        <p:blipFill>
          <a:blip r:embed="rId2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78225" y="4325938"/>
            <a:ext cx="1147763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爆炸形 1 12"/>
          <p:cNvSpPr/>
          <p:nvPr/>
        </p:nvSpPr>
        <p:spPr>
          <a:xfrm>
            <a:off x="684213" y="2276475"/>
            <a:ext cx="1981200" cy="1223963"/>
          </a:xfrm>
          <a:prstGeom prst="irregularSeal1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微电子技术</a:t>
            </a:r>
          </a:p>
        </p:txBody>
      </p:sp>
      <p:sp>
        <p:nvSpPr>
          <p:cNvPr id="70" name="爆炸形 1 69"/>
          <p:cNvSpPr/>
          <p:nvPr/>
        </p:nvSpPr>
        <p:spPr>
          <a:xfrm>
            <a:off x="2665413" y="2349500"/>
            <a:ext cx="2266950" cy="1150938"/>
          </a:xfrm>
          <a:prstGeom prst="irregularSeal1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通信技术</a:t>
            </a:r>
          </a:p>
        </p:txBody>
      </p:sp>
      <p:sp>
        <p:nvSpPr>
          <p:cNvPr id="71" name="爆炸形 1 70"/>
          <p:cNvSpPr/>
          <p:nvPr/>
        </p:nvSpPr>
        <p:spPr>
          <a:xfrm>
            <a:off x="5068888" y="2341563"/>
            <a:ext cx="3435350" cy="1158875"/>
          </a:xfrm>
          <a:prstGeom prst="irregularSeal1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数据处理与服务</a:t>
            </a:r>
          </a:p>
        </p:txBody>
      </p:sp>
      <p:sp>
        <p:nvSpPr>
          <p:cNvPr id="6173" name="TextBox 5"/>
          <p:cNvSpPr txBox="1">
            <a:spLocks noChangeArrowheads="1"/>
          </p:cNvSpPr>
          <p:nvPr/>
        </p:nvSpPr>
        <p:spPr bwMode="auto">
          <a:xfrm>
            <a:off x="1430338" y="3524250"/>
            <a:ext cx="2236787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>
                <a:latin typeface="黑体" pitchFamily="2" charset="-122"/>
                <a:ea typeface="黑体" pitchFamily="2" charset="-122"/>
              </a:rPr>
              <a:t>仍在渐进式发展！</a:t>
            </a:r>
          </a:p>
        </p:txBody>
      </p:sp>
      <p:sp>
        <p:nvSpPr>
          <p:cNvPr id="6174" name="TextBox 5"/>
          <p:cNvSpPr txBox="1">
            <a:spLocks noChangeArrowheads="1"/>
          </p:cNvSpPr>
          <p:nvPr/>
        </p:nvSpPr>
        <p:spPr bwMode="auto">
          <a:xfrm>
            <a:off x="5664200" y="3429000"/>
            <a:ext cx="2735263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000">
                <a:latin typeface="黑体" pitchFamily="2" charset="-122"/>
                <a:ea typeface="黑体" pitchFamily="2" charset="-122"/>
              </a:rPr>
              <a:t>互联网和数据处理发展带来新的变革！</a:t>
            </a:r>
          </a:p>
        </p:txBody>
      </p:sp>
      <p:sp>
        <p:nvSpPr>
          <p:cNvPr id="53" name="矩形 7" descr="羊皮纸"/>
          <p:cNvSpPr>
            <a:spLocks noChangeArrowheads="1"/>
          </p:cNvSpPr>
          <p:nvPr/>
        </p:nvSpPr>
        <p:spPr bwMode="auto">
          <a:xfrm>
            <a:off x="323850" y="4886325"/>
            <a:ext cx="8424863" cy="1206500"/>
          </a:xfrm>
          <a:prstGeom prst="rect">
            <a:avLst/>
          </a:prstGeom>
          <a:blipFill dpi="0" rotWithShape="1">
            <a:blip r:embed="rId24" cstate="print"/>
            <a:srcRect/>
            <a:tile tx="0" ty="0" sx="100000" sy="100000" flip="none" algn="tl"/>
          </a:blip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3200" b="1">
                <a:latin typeface="黑体" pitchFamily="2" charset="-122"/>
                <a:ea typeface="黑体" pitchFamily="2" charset="-122"/>
                <a:sym typeface="Wingdings" pitchFamily="2" charset="2"/>
              </a:rPr>
              <a:t>但，</a:t>
            </a:r>
            <a:r>
              <a:rPr lang="en-US" altLang="zh-CN" sz="3200" b="1">
                <a:latin typeface="黑体" pitchFamily="2" charset="-122"/>
                <a:ea typeface="黑体" pitchFamily="2" charset="-122"/>
                <a:sym typeface="Wingdings" pitchFamily="2" charset="2"/>
              </a:rPr>
              <a:t>IT</a:t>
            </a:r>
            <a:r>
              <a:rPr lang="zh-CN" altLang="en-US" sz="3200" b="1">
                <a:latin typeface="黑体" pitchFamily="2" charset="-122"/>
                <a:ea typeface="黑体" pitchFamily="2" charset="-122"/>
                <a:sym typeface="Wingdings" pitchFamily="2" charset="2"/>
              </a:rPr>
              <a:t>发展亦或将遭遇许多技术障碍！</a:t>
            </a:r>
            <a:endParaRPr lang="en-US" altLang="zh-CN" sz="3200" b="1">
              <a:latin typeface="黑体" pitchFamily="2" charset="-122"/>
              <a:ea typeface="黑体" pitchFamily="2" charset="-122"/>
              <a:sym typeface="Wingdings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b="1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挑战之一：</a:t>
            </a:r>
            <a:r>
              <a:rPr sz="4000" b="1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软件与数据处理能力</a:t>
            </a:r>
          </a:p>
        </p:txBody>
      </p:sp>
      <p:sp>
        <p:nvSpPr>
          <p:cNvPr id="23555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600200"/>
            <a:ext cx="8229600" cy="49244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、大数据时代，研究工具不适应</a:t>
            </a:r>
            <a:endParaRPr lang="zh-CN" altLang="en-US" smtClean="0"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smtClean="0">
                <a:latin typeface="黑体" pitchFamily="2" charset="-122"/>
                <a:ea typeface="黑体" pitchFamily="2" charset="-122"/>
              </a:rPr>
              <a:t>数据科学：</a:t>
            </a:r>
            <a:r>
              <a:rPr lang="zh-CN" altLang="en-US" b="0" smtClean="0">
                <a:latin typeface="黑体" pitchFamily="2" charset="-122"/>
                <a:ea typeface="黑体" pitchFamily="2" charset="-122"/>
              </a:rPr>
              <a:t>从手工业进入工业时代的处理能力？数据以</a:t>
            </a:r>
            <a:r>
              <a:rPr lang="en-US" altLang="zh-CN" b="0" smtClean="0">
                <a:latin typeface="黑体" pitchFamily="2" charset="-122"/>
                <a:ea typeface="黑体" pitchFamily="2" charset="-122"/>
              </a:rPr>
              <a:t>TB</a:t>
            </a:r>
            <a:r>
              <a:rPr lang="zh-CN" altLang="en-US" b="0" smtClean="0">
                <a:latin typeface="黑体" pitchFamily="2" charset="-122"/>
                <a:ea typeface="黑体" pitchFamily="2" charset="-122"/>
              </a:rPr>
              <a:t>级别的量进行增长，没有用来管理和分析的办法和解决方案</a:t>
            </a:r>
          </a:p>
          <a:p>
            <a:pPr>
              <a:lnSpc>
                <a:spcPct val="90000"/>
              </a:lnSpc>
            </a:pPr>
            <a:r>
              <a:rPr lang="zh-CN" altLang="en-US" b="0" smtClean="0">
                <a:ea typeface="黑体" pitchFamily="2" charset="-122"/>
              </a:rPr>
              <a:t>数据处理技术</a:t>
            </a:r>
            <a:r>
              <a:rPr lang="zh-CN" altLang="en-US" b="0" smtClean="0">
                <a:latin typeface="黑体" pitchFamily="2" charset="-122"/>
                <a:ea typeface="黑体" pitchFamily="2" charset="-122"/>
              </a:rPr>
              <a:t>：统计学、实验物理学、经济学等</a:t>
            </a:r>
            <a:endParaRPr lang="en-US" altLang="zh-CN" b="0" smtClean="0">
              <a:latin typeface="黑体" pitchFamily="2" charset="-122"/>
              <a:ea typeface="黑体" pitchFamily="2" charset="-122"/>
            </a:endParaRPr>
          </a:p>
        </p:txBody>
      </p:sp>
      <p:graphicFrame>
        <p:nvGraphicFramePr>
          <p:cNvPr id="9" name="图示 7"/>
          <p:cNvGraphicFramePr/>
          <p:nvPr/>
        </p:nvGraphicFramePr>
        <p:xfrm>
          <a:off x="620132" y="4297550"/>
          <a:ext cx="8047926" cy="2364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/>
          </p:cNvSpPr>
          <p:nvPr>
            <p:ph type="title" idx="4294967295"/>
          </p:nvPr>
        </p:nvSpPr>
        <p:spPr>
          <a:xfrm>
            <a:off x="35496" y="765175"/>
            <a:ext cx="9217025" cy="642938"/>
          </a:xfrm>
        </p:spPr>
        <p:txBody>
          <a:bodyPr/>
          <a:lstStyle/>
          <a:p>
            <a:r>
              <a:rPr lang="en-US" sz="2800" b="1" dirty="0" smtClean="0">
                <a:solidFill>
                  <a:srgbClr val="C00000"/>
                </a:solidFill>
                <a:latin typeface="黑体" pitchFamily="2" charset="-122"/>
                <a:ea typeface="黑体" pitchFamily="2" charset="-122"/>
              </a:rPr>
              <a:t>Science and Engineering on Big Data: Opportunities</a:t>
            </a:r>
            <a:endParaRPr sz="2800" b="1" dirty="0" smtClean="0">
              <a:solidFill>
                <a:srgbClr val="C0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457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600200"/>
            <a:ext cx="8229600" cy="4924425"/>
          </a:xfrm>
        </p:spPr>
        <p:txBody>
          <a:bodyPr/>
          <a:lstStyle/>
          <a:p>
            <a:r>
              <a:rPr lang="en-US" altLang="zh-CN" sz="3200" dirty="0" smtClean="0">
                <a:latin typeface="黑体" pitchFamily="2" charset="-122"/>
                <a:ea typeface="黑体" pitchFamily="2" charset="-122"/>
              </a:rPr>
              <a:t>3</a:t>
            </a:r>
            <a:r>
              <a:rPr lang="zh-CN" altLang="en-US" sz="3200" dirty="0" smtClean="0">
                <a:latin typeface="黑体" pitchFamily="2" charset="-122"/>
                <a:ea typeface="黑体" pitchFamily="2" charset="-122"/>
              </a:rPr>
              <a:t>、数据科学理论与算法：</a:t>
            </a:r>
            <a:endParaRPr lang="zh-CN" altLang="en-US" sz="3000" dirty="0" smtClean="0">
              <a:latin typeface="黑体" pitchFamily="2" charset="-122"/>
              <a:ea typeface="黑体" pitchFamily="2" charset="-122"/>
            </a:endParaRPr>
          </a:p>
          <a:p>
            <a:pPr lvl="1"/>
            <a:r>
              <a:rPr lang="zh-CN" altLang="en-US" sz="2600" dirty="0" smtClean="0">
                <a:latin typeface="黑体" pitchFamily="2" charset="-122"/>
                <a:ea typeface="黑体" pitchFamily="2" charset="-122"/>
              </a:rPr>
              <a:t>算法与复杂性理论、动态不确定数据模型与处理</a:t>
            </a:r>
          </a:p>
          <a:p>
            <a:pPr lvl="1"/>
            <a:r>
              <a:rPr lang="zh-CN" altLang="en-US" sz="2600" dirty="0" smtClean="0">
                <a:latin typeface="黑体" pitchFamily="2" charset="-122"/>
                <a:ea typeface="黑体" pitchFamily="2" charset="-122"/>
              </a:rPr>
              <a:t>数据驱动的主动计算模式：在更复杂的数据集中，数据是复杂的组合在多个数据集中，随着数据集合愈来愈大，需要将计算和数据更加接近，使计算面向数据主动计算，而不是等着数据来运算。 </a:t>
            </a:r>
          </a:p>
          <a:p>
            <a:pPr lvl="1"/>
            <a:r>
              <a:rPr lang="zh-CN" altLang="en-US" sz="2600" dirty="0" smtClean="0">
                <a:latin typeface="黑体" pitchFamily="2" charset="-122"/>
                <a:ea typeface="黑体" pitchFamily="2" charset="-122"/>
              </a:rPr>
              <a:t>新型数据搜索引擎与</a:t>
            </a:r>
            <a:r>
              <a:rPr lang="zh-CN" altLang="en-US" sz="2800" dirty="0" smtClean="0">
                <a:latin typeface="黑体" pitchFamily="2" charset="-122"/>
                <a:ea typeface="黑体" pitchFamily="2" charset="-122"/>
              </a:rPr>
              <a:t>社会网络</a:t>
            </a:r>
            <a:r>
              <a:rPr lang="en-US" altLang="zh-CN" sz="2800" dirty="0" smtClean="0">
                <a:latin typeface="黑体" pitchFamily="2" charset="-122"/>
                <a:ea typeface="黑体" pitchFamily="2" charset="-122"/>
              </a:rPr>
              <a:t>SNS</a:t>
            </a:r>
            <a:r>
              <a:rPr lang="zh-CN" altLang="en-US" sz="2800" dirty="0" smtClean="0">
                <a:latin typeface="黑体" pitchFamily="2" charset="-122"/>
                <a:ea typeface="黑体" pitchFamily="2" charset="-122"/>
              </a:rPr>
              <a:t>：</a:t>
            </a:r>
            <a:r>
              <a:rPr lang="en-US" altLang="zh-CN" sz="2800" dirty="0" smtClean="0">
                <a:ea typeface="黑体" pitchFamily="2" charset="-122"/>
              </a:rPr>
              <a:t>“</a:t>
            </a:r>
            <a:r>
              <a:rPr lang="zh-CN" altLang="en-US" sz="2800" dirty="0" smtClean="0">
                <a:latin typeface="黑体" pitchFamily="2" charset="-122"/>
                <a:ea typeface="黑体" pitchFamily="2" charset="-122"/>
              </a:rPr>
              <a:t>关系</a:t>
            </a:r>
            <a:r>
              <a:rPr lang="zh-CN" altLang="en-US" sz="2800" dirty="0" smtClean="0">
                <a:ea typeface="黑体" pitchFamily="2" charset="-122"/>
              </a:rPr>
              <a:t>”</a:t>
            </a:r>
            <a:r>
              <a:rPr lang="zh-CN" altLang="en-US" sz="2800" dirty="0" smtClean="0">
                <a:latin typeface="黑体" pitchFamily="2" charset="-122"/>
                <a:ea typeface="黑体" pitchFamily="2" charset="-122"/>
              </a:rPr>
              <a:t>变得重要，</a:t>
            </a:r>
            <a:r>
              <a:rPr lang="zh-CN" altLang="en-US" sz="2800" dirty="0" smtClean="0">
                <a:ea typeface="黑体" pitchFamily="2" charset="-122"/>
              </a:rPr>
              <a:t>“</a:t>
            </a:r>
            <a:r>
              <a:rPr lang="zh-CN" altLang="en-US" sz="2800" dirty="0" smtClean="0">
                <a:latin typeface="黑体" pitchFamily="2" charset="-122"/>
                <a:ea typeface="黑体" pitchFamily="2" charset="-122"/>
              </a:rPr>
              <a:t>关键字</a:t>
            </a:r>
            <a:r>
              <a:rPr lang="zh-CN" altLang="en-US" sz="2800" dirty="0" smtClean="0">
                <a:ea typeface="黑体" pitchFamily="2" charset="-122"/>
              </a:rPr>
              <a:t>”</a:t>
            </a:r>
            <a:r>
              <a:rPr lang="zh-CN" altLang="en-US" sz="2800" dirty="0" smtClean="0">
                <a:latin typeface="黑体" pitchFamily="2" charset="-122"/>
                <a:ea typeface="黑体" pitchFamily="2" charset="-122"/>
              </a:rPr>
              <a:t>搜索模式已不能满足需求。数据被严重分割，分布式和非本地查询越来越困难。</a:t>
            </a:r>
            <a:r>
              <a:rPr lang="en-US" altLang="zh-CN" sz="2800" dirty="0" smtClean="0">
                <a:latin typeface="黑体" pitchFamily="2" charset="-122"/>
                <a:ea typeface="黑体" pitchFamily="2" charset="-122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4000" b="1" dirty="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For Example: Graph Searching</a:t>
            </a:r>
            <a:endParaRPr sz="4000" b="1" dirty="0" smtClean="0">
              <a:solidFill>
                <a:schemeClr val="tx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>
          <a:xfrm>
            <a:off x="6948488" y="6448425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6BBCC74B-21D6-43D5-9B42-ECA3E552AFC5}" type="slidenum">
              <a:rPr lang="zh-CN" altLang="en-US" sz="1200" b="1">
                <a:solidFill>
                  <a:srgbClr val="898989"/>
                </a:solidFill>
                <a:latin typeface="+mn-lt"/>
                <a:ea typeface="+mn-ea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22</a:t>
            </a:fld>
            <a:endParaRPr lang="zh-CN" altLang="en-US" sz="1200" b="1">
              <a:solidFill>
                <a:srgbClr val="898989"/>
              </a:solidFill>
              <a:latin typeface="+mn-lt"/>
              <a:ea typeface="+mn-ea"/>
            </a:endParaRPr>
          </a:p>
        </p:txBody>
      </p:sp>
      <p:pic>
        <p:nvPicPr>
          <p:cNvPr id="25604" name="Picture 3" descr="C:\Documents and Settings\act\Local Settings\Temporary Internet Files\Content.IE5\PIO6R8AE\MC900287225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25" y="1700213"/>
            <a:ext cx="1214438" cy="1173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5" name="Text Box 14"/>
          <p:cNvSpPr>
            <a:spLocks noGrp="1" noChangeArrowheads="1"/>
          </p:cNvSpPr>
          <p:nvPr>
            <p:ph idx="4294967295"/>
          </p:nvPr>
        </p:nvSpPr>
        <p:spPr>
          <a:xfrm>
            <a:off x="-570" y="2956882"/>
            <a:ext cx="1836266" cy="400110"/>
          </a:xfrm>
          <a:effectLst>
            <a:prstShdw prst="shdw12">
              <a:schemeClr val="bg2">
                <a:alpha val="50000"/>
              </a:schemeClr>
            </a:prstShdw>
          </a:effectLst>
        </p:spPr>
        <p:txBody>
          <a:bodyPr wrap="square"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en-US" altLang="zh-CN" sz="2000" dirty="0" smtClean="0">
                <a:latin typeface="黑体" pitchFamily="2" charset="-122"/>
                <a:ea typeface="黑体" pitchFamily="2" charset="-122"/>
              </a:rPr>
              <a:t>File Systems</a:t>
            </a:r>
            <a:endParaRPr lang="zh-CN" altLang="en-US" sz="2000" dirty="0" smtClean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25606" name="图片 22" descr="logo_sql.g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43063" y="1895475"/>
            <a:ext cx="1428750" cy="80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7" name="Text Box 14"/>
          <p:cNvSpPr txBox="1">
            <a:spLocks noChangeArrowheads="1"/>
          </p:cNvSpPr>
          <p:nvPr/>
        </p:nvSpPr>
        <p:spPr bwMode="auto">
          <a:xfrm>
            <a:off x="1846535" y="2924944"/>
            <a:ext cx="135731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pPr marL="342900" indent="-342900" algn="ctr" eaLnBrk="0" hangingPunct="0">
              <a:spcBef>
                <a:spcPct val="20000"/>
              </a:spcBef>
              <a:buFont typeface="Arial" pitchFamily="34" charset="0"/>
              <a:buNone/>
            </a:pPr>
            <a:r>
              <a:rPr lang="en-US" altLang="zh-CN" sz="2000" b="1" dirty="0" smtClean="0">
                <a:latin typeface="黑体" pitchFamily="2" charset="-122"/>
                <a:ea typeface="黑体" pitchFamily="2" charset="-122"/>
              </a:rPr>
              <a:t>Databases</a:t>
            </a:r>
            <a:endParaRPr lang="zh-CN" altLang="en-US" sz="2000" b="1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25608" name="图片 20" descr="Keyword-Search1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57563" y="1643063"/>
            <a:ext cx="2733675" cy="1309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9" name="Text Box 14"/>
          <p:cNvSpPr txBox="1">
            <a:spLocks noChangeArrowheads="1"/>
          </p:cNvSpPr>
          <p:nvPr/>
        </p:nvSpPr>
        <p:spPr bwMode="auto">
          <a:xfrm>
            <a:off x="4143375" y="3009900"/>
            <a:ext cx="165276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 wrap="square">
            <a:spAutoFit/>
          </a:bodyPr>
          <a:lstStyle/>
          <a:p>
            <a:pPr marL="342900" indent="-342900" algn="ctr" eaLnBrk="0" hangingPunct="0">
              <a:spcBef>
                <a:spcPct val="20000"/>
              </a:spcBef>
              <a:buFont typeface="Arial" pitchFamily="34" charset="0"/>
              <a:buNone/>
            </a:pPr>
            <a:r>
              <a:rPr lang="en-US" altLang="zh-CN" sz="2000" b="1" dirty="0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Internet</a:t>
            </a:r>
            <a:endParaRPr lang="zh-CN" altLang="en-US" sz="2000" b="1" dirty="0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5610" name="AutoShape 36"/>
          <p:cNvSpPr>
            <a:spLocks noChangeArrowheads="1"/>
          </p:cNvSpPr>
          <p:nvPr/>
        </p:nvSpPr>
        <p:spPr bwMode="auto">
          <a:xfrm>
            <a:off x="1285875" y="2119313"/>
            <a:ext cx="285750" cy="357187"/>
          </a:xfrm>
          <a:prstGeom prst="rightArrow">
            <a:avLst>
              <a:gd name="adj1" fmla="val 50074"/>
              <a:gd name="adj2" fmla="val 45718"/>
            </a:avLst>
          </a:prstGeom>
          <a:solidFill>
            <a:srgbClr val="FFFF00"/>
          </a:solidFill>
          <a:ln w="38100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 sz="1800" b="1">
              <a:latin typeface="Calibri" pitchFamily="34" charset="0"/>
              <a:ea typeface="黑体" pitchFamily="2" charset="-122"/>
            </a:endParaRPr>
          </a:p>
        </p:txBody>
      </p:sp>
      <p:sp>
        <p:nvSpPr>
          <p:cNvPr id="25611" name="Text Box 14"/>
          <p:cNvSpPr txBox="1">
            <a:spLocks noChangeArrowheads="1"/>
          </p:cNvSpPr>
          <p:nvPr/>
        </p:nvSpPr>
        <p:spPr bwMode="auto">
          <a:xfrm>
            <a:off x="6660232" y="3009900"/>
            <a:ext cx="216024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 wrap="square">
            <a:spAutoFit/>
          </a:bodyPr>
          <a:lstStyle/>
          <a:p>
            <a:pPr marL="342900" indent="-342900" algn="ctr" eaLnBrk="0" hangingPunct="0">
              <a:spcBef>
                <a:spcPct val="20000"/>
              </a:spcBef>
              <a:buFont typeface="Arial" pitchFamily="34" charset="0"/>
              <a:buNone/>
            </a:pPr>
            <a:r>
              <a:rPr lang="en-US" altLang="zh-CN" sz="2000" b="1" dirty="0" smtClean="0">
                <a:latin typeface="黑体" pitchFamily="2" charset="-122"/>
                <a:ea typeface="黑体" pitchFamily="2" charset="-122"/>
              </a:rPr>
              <a:t>Social Networks</a:t>
            </a:r>
            <a:endParaRPr lang="zh-CN" altLang="en-US" sz="2000" b="1" dirty="0"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25612" name="图片 30" descr="socialgraphPlateform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38900" y="1357313"/>
            <a:ext cx="2633663" cy="158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13" name="AutoShape 36"/>
          <p:cNvSpPr>
            <a:spLocks noChangeArrowheads="1"/>
          </p:cNvSpPr>
          <p:nvPr/>
        </p:nvSpPr>
        <p:spPr bwMode="auto">
          <a:xfrm>
            <a:off x="3071813" y="2119313"/>
            <a:ext cx="285750" cy="357187"/>
          </a:xfrm>
          <a:prstGeom prst="rightArrow">
            <a:avLst>
              <a:gd name="adj1" fmla="val 50074"/>
              <a:gd name="adj2" fmla="val 45718"/>
            </a:avLst>
          </a:prstGeom>
          <a:solidFill>
            <a:srgbClr val="FFFF00"/>
          </a:solidFill>
          <a:ln w="38100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 sz="1800" b="1">
              <a:latin typeface="Calibri" pitchFamily="34" charset="0"/>
              <a:ea typeface="黑体" pitchFamily="2" charset="-122"/>
            </a:endParaRPr>
          </a:p>
        </p:txBody>
      </p:sp>
      <p:sp>
        <p:nvSpPr>
          <p:cNvPr id="25614" name="AutoShape 36"/>
          <p:cNvSpPr>
            <a:spLocks noChangeArrowheads="1"/>
          </p:cNvSpPr>
          <p:nvPr/>
        </p:nvSpPr>
        <p:spPr bwMode="auto">
          <a:xfrm>
            <a:off x="6072188" y="2119313"/>
            <a:ext cx="285750" cy="357187"/>
          </a:xfrm>
          <a:prstGeom prst="rightArrow">
            <a:avLst>
              <a:gd name="adj1" fmla="val 50074"/>
              <a:gd name="adj2" fmla="val 45718"/>
            </a:avLst>
          </a:prstGeom>
          <a:solidFill>
            <a:srgbClr val="FFFF00"/>
          </a:solidFill>
          <a:ln w="38100" algn="ctr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 sz="1800" b="1">
              <a:latin typeface="Calibri" pitchFamily="34" charset="0"/>
              <a:ea typeface="黑体" pitchFamily="2" charset="-122"/>
            </a:endParaRPr>
          </a:p>
        </p:txBody>
      </p:sp>
      <p:sp>
        <p:nvSpPr>
          <p:cNvPr id="25615" name="内容占位符 2"/>
          <p:cNvSpPr txBox="1">
            <a:spLocks/>
          </p:cNvSpPr>
          <p:nvPr/>
        </p:nvSpPr>
        <p:spPr bwMode="auto">
          <a:xfrm>
            <a:off x="357188" y="3429000"/>
            <a:ext cx="8501062" cy="261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36000"/>
          <a:lstStyle/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en-US" altLang="zh-CN" sz="2200" b="1" dirty="0" smtClean="0">
                <a:latin typeface="Calibri" pitchFamily="34" charset="0"/>
                <a:ea typeface="黑体" pitchFamily="2" charset="-122"/>
              </a:rPr>
              <a:t>Data characteristics of social networks</a:t>
            </a:r>
            <a:endParaRPr lang="en-US" altLang="zh-CN" sz="2200" b="1" dirty="0">
              <a:latin typeface="Calibri" pitchFamily="34" charset="0"/>
              <a:ea typeface="黑体" pitchFamily="2" charset="-122"/>
            </a:endParaRPr>
          </a:p>
          <a:p>
            <a:pPr marL="742950" lvl="1" indent="-285750" eaLnBrk="0" hangingPunct="0">
              <a:spcBef>
                <a:spcPct val="20000"/>
              </a:spcBef>
              <a:buFont typeface="Arial" pitchFamily="34" charset="0"/>
              <a:buChar char="–"/>
            </a:pPr>
            <a:r>
              <a:rPr kumimoji="1" lang="en-US" altLang="zh-CN" sz="2200" b="1" dirty="0" smtClean="0">
                <a:ea typeface="Arial Unicode MS" pitchFamily="34" charset="-122"/>
                <a:cs typeface="Arial" pitchFamily="34" charset="0"/>
              </a:rPr>
              <a:t>Large scale</a:t>
            </a:r>
            <a:r>
              <a:rPr kumimoji="1" lang="zh-CN" altLang="en-US" sz="2200" dirty="0" smtClean="0">
                <a:ea typeface="Arial Unicode MS" pitchFamily="34" charset="-122"/>
                <a:cs typeface="Arial" pitchFamily="34" charset="0"/>
              </a:rPr>
              <a:t>：</a:t>
            </a:r>
            <a:r>
              <a:rPr kumimoji="1" lang="en-US" altLang="zh-CN" sz="2200" dirty="0" smtClean="0">
                <a:ea typeface="Arial Unicode MS" pitchFamily="34" charset="-122"/>
                <a:cs typeface="Arial" pitchFamily="34" charset="0"/>
              </a:rPr>
              <a:t>hundreds of millions (10</a:t>
            </a:r>
            <a:r>
              <a:rPr kumimoji="1" lang="en-US" altLang="zh-CN" sz="2200" baseline="30000" dirty="0" smtClean="0">
                <a:ea typeface="Arial Unicode MS" pitchFamily="34" charset="-122"/>
                <a:cs typeface="Arial" pitchFamily="34" charset="0"/>
              </a:rPr>
              <a:t>8</a:t>
            </a:r>
            <a:r>
              <a:rPr kumimoji="1" lang="en-US" altLang="zh-CN" sz="2200" dirty="0" smtClean="0">
                <a:ea typeface="Arial Unicode MS" pitchFamily="34" charset="-122"/>
                <a:cs typeface="Arial" pitchFamily="34" charset="0"/>
              </a:rPr>
              <a:t>) users</a:t>
            </a:r>
            <a:endParaRPr kumimoji="1" lang="en-US" altLang="zh-CN" sz="2200" dirty="0">
              <a:ea typeface="Arial Unicode MS" pitchFamily="34" charset="-122"/>
              <a:cs typeface="Arial" pitchFamily="34" charset="0"/>
            </a:endParaRPr>
          </a:p>
          <a:p>
            <a:pPr marL="742950" lvl="1" indent="-285750" eaLnBrk="0" hangingPunct="0">
              <a:spcBef>
                <a:spcPct val="20000"/>
              </a:spcBef>
              <a:buFont typeface="Arial" pitchFamily="34" charset="0"/>
              <a:buChar char="–"/>
            </a:pPr>
            <a:r>
              <a:rPr kumimoji="1" lang="en-US" altLang="zh-CN" sz="2200" b="1" dirty="0" smtClean="0">
                <a:ea typeface="Arial Unicode MS" pitchFamily="34" charset="-122"/>
                <a:cs typeface="Arial" pitchFamily="34" charset="0"/>
              </a:rPr>
              <a:t>Dynamic</a:t>
            </a:r>
            <a:r>
              <a:rPr kumimoji="1" lang="zh-CN" altLang="en-US" sz="2200" dirty="0" smtClean="0">
                <a:ea typeface="Arial Unicode MS" pitchFamily="34" charset="-122"/>
                <a:cs typeface="Arial" pitchFamily="34" charset="0"/>
              </a:rPr>
              <a:t>：</a:t>
            </a:r>
            <a:r>
              <a:rPr kumimoji="1" lang="en-US" altLang="zh-CN" sz="2200" dirty="0" smtClean="0">
                <a:ea typeface="Arial Unicode MS" pitchFamily="34" charset="-122"/>
                <a:cs typeface="Arial" pitchFamily="34" charset="0"/>
              </a:rPr>
              <a:t>update frequently (10</a:t>
            </a:r>
            <a:r>
              <a:rPr kumimoji="1" lang="en-US" altLang="zh-CN" sz="2200" baseline="30000" dirty="0" smtClean="0">
                <a:ea typeface="Arial Unicode MS" pitchFamily="34" charset="-122"/>
                <a:cs typeface="Arial" pitchFamily="34" charset="0"/>
              </a:rPr>
              <a:t>5</a:t>
            </a:r>
            <a:r>
              <a:rPr kumimoji="1" lang="en-US" altLang="zh-CN" sz="2200" dirty="0" smtClean="0">
                <a:ea typeface="Arial Unicode MS" pitchFamily="34" charset="-122"/>
                <a:cs typeface="Arial" pitchFamily="34" charset="0"/>
              </a:rPr>
              <a:t> updates every day)</a:t>
            </a:r>
            <a:endParaRPr kumimoji="1" lang="en-US" altLang="zh-CN" sz="2200" dirty="0">
              <a:ea typeface="Arial Unicode MS" pitchFamily="34" charset="-122"/>
              <a:cs typeface="Arial" pitchFamily="34" charset="0"/>
            </a:endParaRPr>
          </a:p>
          <a:p>
            <a:pPr marL="742950" lvl="1" indent="-285750" eaLnBrk="0" hangingPunct="0">
              <a:spcBef>
                <a:spcPct val="20000"/>
              </a:spcBef>
              <a:buFont typeface="Arial" pitchFamily="34" charset="0"/>
              <a:buChar char="–"/>
            </a:pPr>
            <a:r>
              <a:rPr kumimoji="1" lang="en-US" altLang="zh-CN" sz="2200" dirty="0" smtClean="0">
                <a:ea typeface="黑体" pitchFamily="2" charset="-122"/>
              </a:rPr>
              <a:t>Uncertainty</a:t>
            </a:r>
            <a:r>
              <a:rPr kumimoji="1" lang="zh-CN" altLang="en-US" sz="2200" dirty="0" smtClean="0">
                <a:ea typeface="黑体" pitchFamily="2" charset="-122"/>
              </a:rPr>
              <a:t>：</a:t>
            </a:r>
            <a:r>
              <a:rPr kumimoji="1" lang="en-US" altLang="zh-CN" sz="2200" dirty="0" smtClean="0">
                <a:ea typeface="黑体" pitchFamily="2" charset="-122"/>
              </a:rPr>
              <a:t>data quality problems (due to, sampling, incompleteness)</a:t>
            </a:r>
            <a:endParaRPr kumimoji="1" lang="en-US" altLang="zh-CN" sz="2200" dirty="0">
              <a:latin typeface="宋体" pitchFamily="2" charset="-122"/>
            </a:endParaRPr>
          </a:p>
        </p:txBody>
      </p:sp>
      <p:sp>
        <p:nvSpPr>
          <p:cNvPr id="17" name="Rectangle 14"/>
          <p:cNvSpPr txBox="1">
            <a:spLocks noChangeArrowheads="1"/>
          </p:cNvSpPr>
          <p:nvPr/>
        </p:nvSpPr>
        <p:spPr bwMode="auto">
          <a:xfrm>
            <a:off x="323528" y="5657204"/>
            <a:ext cx="8568952" cy="940148"/>
          </a:xfrm>
          <a:prstGeom prst="rect">
            <a:avLst/>
          </a:prstGeom>
          <a:blipFill dpi="0" rotWithShape="1">
            <a:blip r:embed="rId6" cstate="print">
              <a:alphaModFix amt="84000"/>
            </a:blip>
            <a:srcRect/>
            <a:tile tx="0" ty="0" sx="100000" sy="100000" flip="none" algn="tl"/>
          </a:blipFill>
          <a:ln w="5715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CN" b="1" dirty="0" smtClean="0">
                <a:ea typeface="黑体" pitchFamily="2" charset="-122"/>
                <a:sym typeface="Wingdings" pitchFamily="2" charset="2"/>
              </a:rPr>
              <a:t>Graph searching is becoming a new “social searching’’</a:t>
            </a:r>
            <a:r>
              <a:rPr lang="zh-CN" altLang="en-US" b="1" dirty="0">
                <a:ea typeface="黑体" pitchFamily="2" charset="-122"/>
                <a:sym typeface="Wingdings" pitchFamily="2" charset="2"/>
              </a:rPr>
              <a:t> </a:t>
            </a:r>
            <a:r>
              <a:rPr lang="en-US" altLang="zh-CN" b="1" dirty="0" smtClean="0">
                <a:ea typeface="黑体" pitchFamily="2" charset="-122"/>
                <a:sym typeface="Wingdings" pitchFamily="2" charset="2"/>
              </a:rPr>
              <a:t>engine!</a:t>
            </a:r>
            <a:endParaRPr lang="zh-CN" altLang="en-US" b="1" dirty="0">
              <a:ea typeface="黑体" pitchFamily="2" charset="-122"/>
              <a:sym typeface="Wingdings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 txBox="1">
            <a:spLocks noGrp="1"/>
          </p:cNvSpPr>
          <p:nvPr/>
        </p:nvSpPr>
        <p:spPr>
          <a:xfrm>
            <a:off x="6948488" y="63055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D5AB7473-35E2-4EF5-88D0-1873CD69F8DD}" type="slidenum">
              <a:rPr lang="zh-CN" altLang="en-US" sz="1200" b="1">
                <a:solidFill>
                  <a:srgbClr val="898989"/>
                </a:solidFill>
                <a:latin typeface="+mn-lt"/>
                <a:ea typeface="+mn-ea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23</a:t>
            </a:fld>
            <a:endParaRPr lang="zh-CN" altLang="en-US" sz="1200" b="1">
              <a:solidFill>
                <a:srgbClr val="898989"/>
              </a:solidFill>
              <a:latin typeface="+mn-lt"/>
              <a:ea typeface="+mn-ea"/>
            </a:endParaRPr>
          </a:p>
        </p:txBody>
      </p:sp>
      <p:sp>
        <p:nvSpPr>
          <p:cNvPr id="26627" name="内容占位符 2"/>
          <p:cNvSpPr txBox="1">
            <a:spLocks/>
          </p:cNvSpPr>
          <p:nvPr/>
        </p:nvSpPr>
        <p:spPr bwMode="auto">
          <a:xfrm>
            <a:off x="357188" y="1571625"/>
            <a:ext cx="8247260" cy="461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Ins="36000"/>
          <a:lstStyle/>
          <a:p>
            <a:pPr marL="342900" indent="-342900" eaLnBrk="0" hangingPunct="0">
              <a:spcBef>
                <a:spcPct val="20000"/>
              </a:spcBef>
              <a:buFont typeface="Arial" pitchFamily="34" charset="0"/>
              <a:buChar char="–"/>
            </a:pPr>
            <a:r>
              <a:rPr lang="en-US" altLang="zh-CN" b="1" dirty="0" smtClean="0">
                <a:ea typeface="黑体" pitchFamily="2" charset="-122"/>
              </a:rPr>
              <a:t>Uncertain data are prevalent in systems</a:t>
            </a:r>
          </a:p>
          <a:p>
            <a:pPr marL="800100" lvl="1" indent="-342900" eaLnBrk="0" hangingPunct="0">
              <a:spcBef>
                <a:spcPct val="20000"/>
              </a:spcBef>
              <a:buFont typeface="Arial" pitchFamily="34" charset="0"/>
              <a:buChar char="–"/>
            </a:pPr>
            <a:r>
              <a:rPr lang="en-US" altLang="zh-CN" sz="2400" dirty="0" smtClean="0">
                <a:ea typeface="黑体" pitchFamily="2" charset="-122"/>
              </a:rPr>
              <a:t>Data in DBs were assumed to be certain </a:t>
            </a:r>
            <a:r>
              <a:rPr lang="en-US" altLang="zh-CN" sz="2400" dirty="0" smtClean="0">
                <a:solidFill>
                  <a:srgbClr val="FF0000"/>
                </a:solidFill>
                <a:ea typeface="黑体" pitchFamily="2" charset="-122"/>
              </a:rPr>
              <a:t>in the past</a:t>
            </a:r>
          </a:p>
          <a:p>
            <a:pPr marL="800100" lvl="1" indent="-342900" eaLnBrk="0" hangingPunct="0">
              <a:spcBef>
                <a:spcPct val="20000"/>
              </a:spcBef>
              <a:buFont typeface="Arial" pitchFamily="34" charset="0"/>
              <a:buChar char="–"/>
            </a:pPr>
            <a:r>
              <a:rPr lang="en-US" altLang="zh-CN" sz="2400" dirty="0" smtClean="0">
                <a:ea typeface="黑体" pitchFamily="2" charset="-122"/>
              </a:rPr>
              <a:t>Data collection is much easier </a:t>
            </a:r>
            <a:r>
              <a:rPr lang="en-US" altLang="zh-CN" sz="2400" dirty="0" smtClean="0">
                <a:solidFill>
                  <a:srgbClr val="FF0000"/>
                </a:solidFill>
                <a:ea typeface="黑体" pitchFamily="2" charset="-122"/>
              </a:rPr>
              <a:t>nowadays</a:t>
            </a:r>
            <a:endParaRPr lang="zh-CN" altLang="en-US" sz="2400" dirty="0">
              <a:solidFill>
                <a:srgbClr val="FF0000"/>
              </a:solidFill>
              <a:ea typeface="黑体" pitchFamily="2" charset="-122"/>
            </a:endParaRPr>
          </a:p>
          <a:p>
            <a:pPr marL="342900" indent="-342900" eaLnBrk="0" hangingPunct="0">
              <a:spcBef>
                <a:spcPct val="20000"/>
              </a:spcBef>
              <a:buFont typeface="Wingdings" pitchFamily="2" charset="2"/>
              <a:buChar char="l"/>
            </a:pPr>
            <a:r>
              <a:rPr lang="en-US" altLang="zh-CN" dirty="0" smtClean="0">
                <a:ea typeface="黑体" pitchFamily="2" charset="-122"/>
              </a:rPr>
              <a:t>Data quality and services: </a:t>
            </a:r>
            <a:r>
              <a:rPr lang="en-US" altLang="zh-CN" b="1" dirty="0" smtClean="0">
                <a:ea typeface="黑体" pitchFamily="2" charset="-122"/>
              </a:rPr>
              <a:t>high cost</a:t>
            </a:r>
          </a:p>
          <a:p>
            <a:pPr marL="742950" lvl="1" indent="-285750" eaLnBrk="0" hangingPunct="0">
              <a:spcBef>
                <a:spcPct val="20000"/>
              </a:spcBef>
              <a:buFont typeface="Arial" pitchFamily="34" charset="0"/>
              <a:buChar char="–"/>
            </a:pPr>
            <a:r>
              <a:rPr kumimoji="1" lang="en-US" altLang="zh-CN" sz="2600" dirty="0" smtClean="0">
                <a:solidFill>
                  <a:srgbClr val="000000"/>
                </a:solidFill>
                <a:latin typeface="Calibri" pitchFamily="34" charset="0"/>
                <a:ea typeface="黑体" pitchFamily="2" charset="-122"/>
              </a:rPr>
              <a:t>US commercial loss: </a:t>
            </a:r>
            <a:r>
              <a:rPr kumimoji="1" lang="en-US" altLang="zh-CN" sz="2600" b="1" dirty="0" smtClean="0">
                <a:solidFill>
                  <a:srgbClr val="FF0000"/>
                </a:solidFill>
                <a:latin typeface="Calibri" pitchFamily="34" charset="0"/>
                <a:ea typeface="黑体" pitchFamily="2" charset="-122"/>
              </a:rPr>
              <a:t>$</a:t>
            </a:r>
            <a:r>
              <a:rPr kumimoji="1" lang="en-US" altLang="zh-CN" sz="2600" b="1" dirty="0">
                <a:solidFill>
                  <a:srgbClr val="FF0000"/>
                </a:solidFill>
                <a:latin typeface="Calibri" pitchFamily="34" charset="0"/>
                <a:ea typeface="黑体" pitchFamily="2" charset="-122"/>
              </a:rPr>
              <a:t>611 </a:t>
            </a:r>
            <a:r>
              <a:rPr kumimoji="1" lang="en-US" altLang="zh-CN" sz="2600" b="1" dirty="0" smtClean="0">
                <a:solidFill>
                  <a:srgbClr val="FF0000"/>
                </a:solidFill>
                <a:latin typeface="Calibri" pitchFamily="34" charset="0"/>
                <a:ea typeface="黑体" pitchFamily="2" charset="-122"/>
              </a:rPr>
              <a:t>billion/year</a:t>
            </a:r>
            <a:endParaRPr kumimoji="1" lang="en-US" altLang="zh-CN" sz="2600" b="1" dirty="0">
              <a:solidFill>
                <a:srgbClr val="FF0000"/>
              </a:solidFill>
              <a:latin typeface="Calibri" pitchFamily="34" charset="0"/>
              <a:ea typeface="黑体" pitchFamily="2" charset="-122"/>
            </a:endParaRPr>
          </a:p>
          <a:p>
            <a:pPr marL="742950" lvl="1" indent="-285750" eaLnBrk="0" hangingPunct="0">
              <a:spcBef>
                <a:spcPct val="20000"/>
              </a:spcBef>
              <a:buFont typeface="Arial" pitchFamily="34" charset="0"/>
              <a:buChar char="–"/>
            </a:pPr>
            <a:r>
              <a:rPr kumimoji="1" lang="en-US" altLang="zh-CN" sz="2600" b="1" dirty="0">
                <a:solidFill>
                  <a:srgbClr val="FF0000"/>
                </a:solidFill>
                <a:latin typeface="Calibri" pitchFamily="34" charset="0"/>
                <a:ea typeface="黑体" pitchFamily="2" charset="-122"/>
              </a:rPr>
              <a:t>65% </a:t>
            </a:r>
            <a:r>
              <a:rPr kumimoji="1" lang="en-US" altLang="zh-CN" sz="2600" dirty="0" smtClean="0">
                <a:solidFill>
                  <a:srgbClr val="000000"/>
                </a:solidFill>
                <a:latin typeface="Calibri" pitchFamily="34" charset="0"/>
                <a:ea typeface="黑体" pitchFamily="2" charset="-122"/>
              </a:rPr>
              <a:t>of warehouse statistics of major retailers are inaccurate, causing </a:t>
            </a:r>
            <a:r>
              <a:rPr kumimoji="1" lang="en-US" altLang="zh-CN" sz="2600" b="1" dirty="0" smtClean="0">
                <a:solidFill>
                  <a:srgbClr val="FF0000"/>
                </a:solidFill>
                <a:latin typeface="Calibri" pitchFamily="34" charset="0"/>
                <a:ea typeface="黑体" pitchFamily="2" charset="-122"/>
              </a:rPr>
              <a:t>10</a:t>
            </a:r>
            <a:r>
              <a:rPr kumimoji="1" lang="en-US" altLang="zh-CN" sz="2600" b="1" dirty="0">
                <a:solidFill>
                  <a:srgbClr val="FF0000"/>
                </a:solidFill>
                <a:latin typeface="Calibri" pitchFamily="34" charset="0"/>
                <a:ea typeface="黑体" pitchFamily="2" charset="-122"/>
              </a:rPr>
              <a:t>%</a:t>
            </a:r>
            <a:r>
              <a:rPr kumimoji="1" lang="zh-CN" altLang="en-US" sz="2600" dirty="0" smtClean="0">
                <a:solidFill>
                  <a:srgbClr val="000000"/>
                </a:solidFill>
                <a:latin typeface="Calibri" pitchFamily="34" charset="0"/>
                <a:ea typeface="黑体" pitchFamily="2" charset="-122"/>
              </a:rPr>
              <a:t>的 </a:t>
            </a:r>
            <a:r>
              <a:rPr kumimoji="1" lang="en-US" altLang="zh-CN" sz="2600" dirty="0" smtClean="0">
                <a:solidFill>
                  <a:srgbClr val="000000"/>
                </a:solidFill>
                <a:latin typeface="Calibri" pitchFamily="34" charset="0"/>
                <a:ea typeface="黑体" pitchFamily="2" charset="-122"/>
              </a:rPr>
              <a:t>profit loss</a:t>
            </a:r>
          </a:p>
          <a:p>
            <a:pPr marL="742950" lvl="1" indent="-285750" eaLnBrk="0" hangingPunct="0">
              <a:spcBef>
                <a:spcPct val="20000"/>
              </a:spcBef>
              <a:buFont typeface="Arial" pitchFamily="34" charset="0"/>
              <a:buChar char="–"/>
            </a:pPr>
            <a:r>
              <a:rPr lang="en-US" altLang="zh-CN" sz="2400" dirty="0" smtClean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Medical data errors cause </a:t>
            </a:r>
            <a:r>
              <a:rPr lang="en-US" altLang="zh-CN" sz="2400" dirty="0" smtClean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98000 deaths </a:t>
            </a:r>
            <a:r>
              <a:rPr lang="en-US" altLang="zh-CN" sz="2400" dirty="0" smtClean="0">
                <a:solidFill>
                  <a:srgbClr val="404040"/>
                </a:solidFill>
                <a:latin typeface="微软雅黑" pitchFamily="34" charset="-122"/>
                <a:ea typeface="微软雅黑" pitchFamily="34" charset="-122"/>
              </a:rPr>
              <a:t>each year in US.</a:t>
            </a:r>
            <a:endParaRPr lang="zh-CN" altLang="en-US" sz="2400" dirty="0">
              <a:solidFill>
                <a:srgbClr val="40404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628" name="标题 1"/>
          <p:cNvSpPr txBox="1">
            <a:spLocks/>
          </p:cNvSpPr>
          <p:nvPr/>
        </p:nvSpPr>
        <p:spPr bwMode="auto">
          <a:xfrm>
            <a:off x="-216024" y="642938"/>
            <a:ext cx="9540552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altLang="zh-CN" sz="2900" b="1" dirty="0" smtClean="0">
                <a:ea typeface="黑体" pitchFamily="2" charset="-122"/>
              </a:rPr>
              <a:t>Challenge I</a:t>
            </a:r>
            <a:r>
              <a:rPr lang="zh-CN" altLang="en-US" sz="2900" b="1" dirty="0" smtClean="0">
                <a:ea typeface="黑体" pitchFamily="2" charset="-122"/>
              </a:rPr>
              <a:t>：</a:t>
            </a:r>
            <a:r>
              <a:rPr lang="en-US" altLang="zh-CN" sz="2900" b="1" dirty="0" smtClean="0">
                <a:ea typeface="黑体" pitchFamily="2" charset="-122"/>
              </a:rPr>
              <a:t>Software and Data Process Capability</a:t>
            </a:r>
            <a:endParaRPr lang="zh-CN" altLang="en-US" sz="29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" name="Rectangle 14"/>
          <p:cNvSpPr txBox="1">
            <a:spLocks noChangeArrowheads="1"/>
          </p:cNvSpPr>
          <p:nvPr/>
        </p:nvSpPr>
        <p:spPr bwMode="auto">
          <a:xfrm>
            <a:off x="357188" y="5853112"/>
            <a:ext cx="8572500" cy="1004887"/>
          </a:xfrm>
          <a:prstGeom prst="rect">
            <a:avLst/>
          </a:prstGeom>
          <a:blipFill dpi="0" rotWithShape="1">
            <a:blip r:embed="rId2" cstate="print">
              <a:alphaModFix amt="84000"/>
            </a:blip>
            <a:srcRect/>
            <a:tile tx="0" ty="0" sx="100000" sy="100000" flip="none" algn="tl"/>
          </a:blipFill>
          <a:ln w="5715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en-US" altLang="zh-CN" b="1" dirty="0" smtClean="0">
                <a:ea typeface="黑体" pitchFamily="2" charset="-122"/>
                <a:sym typeface="Wingdings" pitchFamily="2" charset="2"/>
              </a:rPr>
              <a:t>Data quality is the ``core’’ problem for the data management in the cloud computing era</a:t>
            </a:r>
            <a:endParaRPr lang="zh-CN" altLang="en-US" b="1" dirty="0">
              <a:ea typeface="黑体" pitchFamily="2" charset="-122"/>
              <a:sym typeface="Wingdings" pitchFamily="2" charset="2"/>
            </a:endParaRPr>
          </a:p>
        </p:txBody>
      </p:sp>
      <p:pic>
        <p:nvPicPr>
          <p:cNvPr id="26630" name="Picture 4" descr="medical-new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56376" y="3203823"/>
            <a:ext cx="112395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1" name="图片 8" descr="Gartner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08913" y="5229001"/>
            <a:ext cx="1335087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2" name="图片 9" descr="FoRRESTER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89875" y="4230414"/>
            <a:ext cx="1182688" cy="566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内容占位符 2"/>
          <p:cNvSpPr>
            <a:spLocks noGrp="1"/>
          </p:cNvSpPr>
          <p:nvPr>
            <p:ph idx="4294967295"/>
          </p:nvPr>
        </p:nvSpPr>
        <p:spPr>
          <a:xfrm>
            <a:off x="251520" y="1268760"/>
            <a:ext cx="8229600" cy="2016125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latin typeface="+mj-lt"/>
                <a:ea typeface="黑体" pitchFamily="2" charset="-122"/>
              </a:rPr>
              <a:t>Scientific Research</a:t>
            </a:r>
            <a:r>
              <a:rPr lang="zh-CN" altLang="en-US" dirty="0" smtClean="0">
                <a:latin typeface="+mj-lt"/>
                <a:ea typeface="黑体" pitchFamily="2" charset="-122"/>
              </a:rPr>
              <a:t>：</a:t>
            </a:r>
            <a:r>
              <a:rPr lang="en-US" altLang="zh-CN" dirty="0" smtClean="0">
                <a:latin typeface="+mj-lt"/>
                <a:ea typeface="黑体" pitchFamily="2" charset="-122"/>
              </a:rPr>
              <a:t>Truth is in the data</a:t>
            </a:r>
          </a:p>
          <a:p>
            <a:pPr lvl="1" eaLnBrk="1" hangingPunct="1"/>
            <a:r>
              <a:rPr lang="en-US" altLang="zh-CN" dirty="0" smtClean="0">
                <a:latin typeface="+mj-lt"/>
                <a:ea typeface="黑体" pitchFamily="2" charset="-122"/>
              </a:rPr>
              <a:t>Three schemes</a:t>
            </a:r>
            <a:r>
              <a:rPr lang="zh-CN" altLang="en-US" dirty="0" smtClean="0">
                <a:latin typeface="+mj-lt"/>
                <a:ea typeface="黑体" pitchFamily="2" charset="-122"/>
              </a:rPr>
              <a:t>：</a:t>
            </a:r>
            <a:r>
              <a:rPr lang="en-US" altLang="zh-CN" dirty="0" smtClean="0">
                <a:latin typeface="+mj-lt"/>
                <a:ea typeface="黑体" pitchFamily="2" charset="-122"/>
              </a:rPr>
              <a:t>experiment</a:t>
            </a:r>
            <a:r>
              <a:rPr lang="zh-CN" altLang="en-US" dirty="0" smtClean="0">
                <a:latin typeface="+mj-lt"/>
                <a:ea typeface="黑体" pitchFamily="2" charset="-122"/>
              </a:rPr>
              <a:t> </a:t>
            </a:r>
            <a:r>
              <a:rPr lang="en-US" altLang="zh-CN" dirty="0" smtClean="0">
                <a:latin typeface="+mj-lt"/>
                <a:ea typeface="黑体" pitchFamily="2" charset="-122"/>
              </a:rPr>
              <a:t>s</a:t>
            </a:r>
            <a:r>
              <a:rPr lang="en-US" altLang="zh-CN" dirty="0" smtClean="0">
                <a:latin typeface="+mj-lt"/>
                <a:ea typeface="黑体" pitchFamily="2" charset="-122"/>
                <a:sym typeface="Wingdings" pitchFamily="2" charset="2"/>
              </a:rPr>
              <a:t> theoretical analysis</a:t>
            </a:r>
            <a:r>
              <a:rPr lang="zh-CN" altLang="en-US" dirty="0" smtClean="0">
                <a:latin typeface="+mj-lt"/>
                <a:ea typeface="黑体" pitchFamily="2" charset="-122"/>
                <a:sym typeface="Wingdings" pitchFamily="2" charset="2"/>
              </a:rPr>
              <a:t> </a:t>
            </a:r>
            <a:r>
              <a:rPr lang="en-US" altLang="zh-CN" dirty="0" smtClean="0">
                <a:latin typeface="+mj-lt"/>
                <a:ea typeface="黑体" pitchFamily="2" charset="-122"/>
                <a:sym typeface="Wingdings" pitchFamily="2" charset="2"/>
              </a:rPr>
              <a:t> computation</a:t>
            </a:r>
          </a:p>
          <a:p>
            <a:pPr lvl="1" eaLnBrk="1" hangingPunct="1"/>
            <a:r>
              <a:rPr lang="en-US" altLang="zh-CN" dirty="0" smtClean="0">
                <a:latin typeface="+mj-lt"/>
                <a:ea typeface="黑体" pitchFamily="2" charset="-122"/>
                <a:sym typeface="Wingdings" pitchFamily="2" charset="2"/>
              </a:rPr>
              <a:t>4</a:t>
            </a:r>
            <a:r>
              <a:rPr lang="en-US" altLang="zh-CN" baseline="30000" dirty="0" smtClean="0">
                <a:latin typeface="+mj-lt"/>
                <a:ea typeface="黑体" pitchFamily="2" charset="-122"/>
                <a:sym typeface="Wingdings" pitchFamily="2" charset="2"/>
              </a:rPr>
              <a:t>th</a:t>
            </a:r>
            <a:r>
              <a:rPr lang="en-US" altLang="zh-CN" dirty="0" smtClean="0">
                <a:latin typeface="+mj-lt"/>
                <a:ea typeface="黑体" pitchFamily="2" charset="-122"/>
                <a:sym typeface="Wingdings" pitchFamily="2" charset="2"/>
              </a:rPr>
              <a:t> scheme</a:t>
            </a:r>
            <a:r>
              <a:rPr lang="zh-CN" altLang="en-US" dirty="0" smtClean="0">
                <a:latin typeface="+mj-lt"/>
                <a:ea typeface="黑体" pitchFamily="2" charset="-122"/>
                <a:sym typeface="Wingdings" pitchFamily="2" charset="2"/>
              </a:rPr>
              <a:t>：</a:t>
            </a:r>
            <a:r>
              <a:rPr lang="en-US" altLang="zh-CN" b="1" i="1" dirty="0" smtClean="0">
                <a:latin typeface="+mj-lt"/>
                <a:ea typeface="黑体" pitchFamily="2" charset="-122"/>
                <a:sym typeface="Wingdings" pitchFamily="2" charset="2"/>
              </a:rPr>
              <a:t>Data</a:t>
            </a:r>
            <a:r>
              <a:rPr lang="zh-CN" altLang="en-US" b="1" i="1" dirty="0" smtClean="0">
                <a:latin typeface="+mj-lt"/>
                <a:ea typeface="黑体" pitchFamily="2" charset="-122"/>
                <a:sym typeface="Wingdings" pitchFamily="2" charset="2"/>
              </a:rPr>
              <a:t> </a:t>
            </a:r>
            <a:r>
              <a:rPr lang="en-US" altLang="zh-CN" b="1" i="1" dirty="0" smtClean="0">
                <a:latin typeface="+mj-lt"/>
                <a:ea typeface="黑体" pitchFamily="2" charset="-122"/>
                <a:sym typeface="Wingdings" pitchFamily="2" charset="2"/>
              </a:rPr>
              <a:t>Intensive</a:t>
            </a:r>
            <a:r>
              <a:rPr lang="zh-CN" altLang="en-US" b="1" i="1" dirty="0" smtClean="0">
                <a:latin typeface="+mj-lt"/>
                <a:ea typeface="黑体" pitchFamily="2" charset="-122"/>
                <a:sym typeface="Wingdings" pitchFamily="2" charset="2"/>
              </a:rPr>
              <a:t> </a:t>
            </a:r>
            <a:r>
              <a:rPr lang="en-US" altLang="zh-CN" b="1" i="1" dirty="0" smtClean="0">
                <a:latin typeface="+mj-lt"/>
                <a:ea typeface="黑体" pitchFamily="2" charset="-122"/>
                <a:sym typeface="Wingdings" pitchFamily="2" charset="2"/>
              </a:rPr>
              <a:t>Science</a:t>
            </a:r>
            <a:r>
              <a:rPr lang="zh-CN" altLang="en-US" b="1" i="1" dirty="0" smtClean="0">
                <a:latin typeface="+mj-lt"/>
                <a:ea typeface="黑体" pitchFamily="2" charset="-122"/>
                <a:sym typeface="Wingdings" pitchFamily="2" charset="2"/>
              </a:rPr>
              <a:t> </a:t>
            </a:r>
            <a:r>
              <a:rPr lang="en-US" altLang="zh-CN" b="1" i="1" dirty="0" smtClean="0">
                <a:latin typeface="+mj-lt"/>
                <a:ea typeface="黑体" pitchFamily="2" charset="-122"/>
                <a:sym typeface="Wingdings" pitchFamily="2" charset="2"/>
              </a:rPr>
              <a:t>Discovery</a:t>
            </a:r>
          </a:p>
          <a:p>
            <a:pPr lvl="1" eaLnBrk="1" hangingPunct="1"/>
            <a:endParaRPr lang="en-US" altLang="zh-CN" i="1" dirty="0" smtClean="0">
              <a:latin typeface="+mj-lt"/>
              <a:ea typeface="黑体" pitchFamily="2" charset="-122"/>
              <a:sym typeface="Wingdings" pitchFamily="2" charset="2"/>
            </a:endParaRPr>
          </a:p>
          <a:p>
            <a:pPr lvl="1" eaLnBrk="1" hangingPunct="1"/>
            <a:endParaRPr lang="en-US" altLang="zh-CN" i="1" dirty="0" smtClean="0">
              <a:latin typeface="+mj-lt"/>
              <a:ea typeface="黑体" pitchFamily="2" charset="-122"/>
              <a:sym typeface="Wingdings" pitchFamily="2" charset="2"/>
            </a:endParaRPr>
          </a:p>
          <a:p>
            <a:pPr marL="0" indent="0" eaLnBrk="1" hangingPunct="1">
              <a:buNone/>
            </a:pPr>
            <a:endParaRPr lang="en-US" altLang="zh-CN" i="1" dirty="0">
              <a:latin typeface="+mj-lt"/>
              <a:ea typeface="黑体" pitchFamily="2" charset="-122"/>
              <a:sym typeface="Wingdings" pitchFamily="2" charset="2"/>
            </a:endParaRPr>
          </a:p>
          <a:p>
            <a:pPr marL="0" indent="0" eaLnBrk="1" hangingPunct="1">
              <a:buNone/>
            </a:pPr>
            <a:endParaRPr lang="en-US" altLang="zh-CN" dirty="0" smtClean="0">
              <a:latin typeface="+mj-lt"/>
              <a:ea typeface="黑体" pitchFamily="2" charset="-122"/>
            </a:endParaRPr>
          </a:p>
          <a:p>
            <a:pPr marL="342900" lvl="1" indent="-342900" eaLnBrk="1" hangingPunct="1">
              <a:buFont typeface="Arial" pitchFamily="34" charset="0"/>
              <a:buChar char="•"/>
            </a:pPr>
            <a:r>
              <a:rPr lang="en-US" altLang="zh-CN" dirty="0" smtClean="0">
                <a:latin typeface="+mj-lt"/>
                <a:ea typeface="黑体" pitchFamily="2" charset="-122"/>
              </a:rPr>
              <a:t>Industry</a:t>
            </a:r>
            <a:r>
              <a:rPr lang="zh-CN" altLang="en-US" dirty="0" smtClean="0">
                <a:latin typeface="+mj-lt"/>
                <a:ea typeface="黑体" pitchFamily="2" charset="-122"/>
              </a:rPr>
              <a:t>：</a:t>
            </a:r>
            <a:r>
              <a:rPr lang="en-US" altLang="zh-CN" dirty="0" smtClean="0">
                <a:latin typeface="+mj-lt"/>
                <a:ea typeface="黑体" pitchFamily="2" charset="-122"/>
              </a:rPr>
              <a:t>Profits are in the data (</a:t>
            </a:r>
            <a:r>
              <a:rPr lang="en-GB" altLang="zh-CN" sz="2000" dirty="0" smtClean="0">
                <a:ea typeface="黑体" pitchFamily="2" charset="-122"/>
              </a:rPr>
              <a:t>the Long Tail theory</a:t>
            </a:r>
            <a:r>
              <a:rPr lang="en-US" altLang="zh-CN" dirty="0" smtClean="0">
                <a:latin typeface="+mj-lt"/>
                <a:ea typeface="黑体" pitchFamily="2" charset="-122"/>
              </a:rPr>
              <a:t>)</a:t>
            </a:r>
          </a:p>
          <a:p>
            <a:pPr lvl="1" eaLnBrk="1" hangingPunct="1"/>
            <a:r>
              <a:rPr lang="en-US" altLang="zh-CN" sz="2000" dirty="0" smtClean="0">
                <a:latin typeface="+mj-lt"/>
                <a:ea typeface="黑体" pitchFamily="2" charset="-122"/>
              </a:rPr>
              <a:t>No only monopoly products</a:t>
            </a:r>
            <a:r>
              <a:rPr lang="en-US" altLang="zh-CN" sz="2000" dirty="0" smtClean="0">
                <a:latin typeface="+mj-lt"/>
                <a:ea typeface="黑体" pitchFamily="2" charset="-122"/>
                <a:sym typeface="Wingdings" pitchFamily="2" charset="2"/>
              </a:rPr>
              <a:t></a:t>
            </a:r>
            <a:endParaRPr lang="en-US" altLang="zh-CN" sz="2000" dirty="0">
              <a:latin typeface="+mj-lt"/>
              <a:ea typeface="黑体" pitchFamily="2" charset="-122"/>
            </a:endParaRPr>
          </a:p>
          <a:p>
            <a:pPr lvl="1" eaLnBrk="1" hangingPunct="1"/>
            <a:r>
              <a:rPr lang="en-US" altLang="zh-CN" sz="2000" dirty="0">
                <a:latin typeface="+mj-lt"/>
                <a:ea typeface="黑体" pitchFamily="2" charset="-122"/>
                <a:sym typeface="Wingdings" pitchFamily="2" charset="2"/>
              </a:rPr>
              <a:t>New schemes </a:t>
            </a:r>
            <a:r>
              <a:rPr lang="en-US" altLang="zh-CN" sz="2000" dirty="0" smtClean="0">
                <a:latin typeface="+mj-lt"/>
                <a:ea typeface="黑体" pitchFamily="2" charset="-122"/>
                <a:sym typeface="Wingdings" pitchFamily="2" charset="2"/>
              </a:rPr>
              <a:t>that covering </a:t>
            </a:r>
            <a:r>
              <a:rPr lang="en-US" altLang="zh-CN" sz="2000" dirty="0">
                <a:latin typeface="+mj-lt"/>
                <a:ea typeface="黑体" pitchFamily="2" charset="-122"/>
                <a:sym typeface="Wingdings" pitchFamily="2" charset="2"/>
              </a:rPr>
              <a:t>a vast </a:t>
            </a:r>
            <a:r>
              <a:rPr lang="en-US" altLang="zh-CN" sz="2000" dirty="0" smtClean="0">
                <a:latin typeface="+mj-lt"/>
                <a:ea typeface="黑体" pitchFamily="2" charset="-122"/>
                <a:sym typeface="Wingdings" pitchFamily="2" charset="2"/>
              </a:rPr>
              <a:t>number of </a:t>
            </a:r>
          </a:p>
          <a:p>
            <a:pPr lvl="1" eaLnBrk="1" hangingPunct="1">
              <a:buNone/>
            </a:pPr>
            <a:r>
              <a:rPr lang="en-US" altLang="zh-CN" sz="2000" dirty="0" smtClean="0">
                <a:latin typeface="+mj-lt"/>
                <a:ea typeface="黑体" pitchFamily="2" charset="-122"/>
                <a:sym typeface="Wingdings" pitchFamily="2" charset="2"/>
              </a:rPr>
              <a:t>     various scattered demands</a:t>
            </a:r>
            <a:endParaRPr lang="en-US" altLang="zh-CN" sz="2000" dirty="0">
              <a:latin typeface="+mj-lt"/>
              <a:ea typeface="黑体" pitchFamily="2" charset="-122"/>
            </a:endParaRPr>
          </a:p>
        </p:txBody>
      </p:sp>
      <p:pic>
        <p:nvPicPr>
          <p:cNvPr id="2765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96336" y="2861097"/>
            <a:ext cx="1571625" cy="222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05947" y="5228977"/>
            <a:ext cx="1802557" cy="1584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2" y="2996953"/>
            <a:ext cx="6120333" cy="194421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标题 1"/>
          <p:cNvSpPr txBox="1">
            <a:spLocks/>
          </p:cNvSpPr>
          <p:nvPr/>
        </p:nvSpPr>
        <p:spPr bwMode="auto">
          <a:xfrm>
            <a:off x="-216024" y="642938"/>
            <a:ext cx="9540552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n-US" altLang="zh-CN" sz="3200" b="1" dirty="0" smtClean="0">
                <a:latin typeface="+mj-lt"/>
                <a:ea typeface="黑体" pitchFamily="2" charset="-122"/>
              </a:rPr>
              <a:t>Challenge I</a:t>
            </a:r>
            <a:r>
              <a:rPr lang="zh-CN" altLang="en-US" sz="3200" b="1" dirty="0" smtClean="0">
                <a:latin typeface="+mj-lt"/>
                <a:ea typeface="黑体" pitchFamily="2" charset="-122"/>
              </a:rPr>
              <a:t>：</a:t>
            </a:r>
            <a:r>
              <a:rPr lang="en-US" altLang="zh-CN" sz="3200" b="1" dirty="0" smtClean="0">
                <a:latin typeface="+mj-lt"/>
                <a:ea typeface="黑体" pitchFamily="2" charset="-122"/>
              </a:rPr>
              <a:t>Software and Data Process capability</a:t>
            </a:r>
            <a:endParaRPr lang="zh-CN" altLang="en-US" sz="3200" dirty="0">
              <a:latin typeface="+mj-lt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 descr="未标题-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5900" y="4189412"/>
            <a:ext cx="8677275" cy="25003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8675" name="Rectangle 2"/>
          <p:cNvSpPr>
            <a:spLocks noGrp="1"/>
          </p:cNvSpPr>
          <p:nvPr>
            <p:ph type="title" idx="4294967295"/>
          </p:nvPr>
        </p:nvSpPr>
        <p:spPr>
          <a:xfrm>
            <a:off x="0" y="422474"/>
            <a:ext cx="9144000" cy="1062310"/>
          </a:xfrm>
        </p:spPr>
        <p:txBody>
          <a:bodyPr/>
          <a:lstStyle/>
          <a:p>
            <a:r>
              <a:rPr lang="en-US" sz="3600" b="1" dirty="0" smtClean="0">
                <a:solidFill>
                  <a:schemeClr val="tx1"/>
                </a:solidFill>
                <a:latin typeface="+mj-lt"/>
                <a:ea typeface="黑体" pitchFamily="2" charset="-122"/>
              </a:rPr>
              <a:t>Challenge </a:t>
            </a:r>
            <a:r>
              <a:rPr lang="en-US" sz="3600" b="1" dirty="0" err="1" smtClean="0">
                <a:solidFill>
                  <a:schemeClr val="tx1"/>
                </a:solidFill>
                <a:latin typeface="+mj-lt"/>
                <a:ea typeface="黑体" pitchFamily="2" charset="-122"/>
              </a:rPr>
              <a:t>II</a:t>
            </a:r>
            <a:r>
              <a:rPr sz="3600" b="1" dirty="0" err="1" smtClean="0">
                <a:solidFill>
                  <a:schemeClr val="tx1"/>
                </a:solidFill>
                <a:latin typeface="+mj-lt"/>
                <a:ea typeface="黑体" pitchFamily="2" charset="-122"/>
              </a:rPr>
              <a:t>：</a:t>
            </a:r>
            <a:r>
              <a:rPr lang="en-US" sz="3200" b="1" dirty="0" err="1" smtClean="0">
                <a:solidFill>
                  <a:schemeClr val="tx1"/>
                </a:solidFill>
                <a:latin typeface="+mj-lt"/>
                <a:ea typeface="黑体" pitchFamily="2" charset="-122"/>
              </a:rPr>
              <a:t>Resouce</a:t>
            </a:r>
            <a:r>
              <a:rPr lang="en-US" sz="3200" b="1" dirty="0" smtClean="0">
                <a:solidFill>
                  <a:schemeClr val="tx1"/>
                </a:solidFill>
                <a:latin typeface="+mj-lt"/>
                <a:ea typeface="黑体" pitchFamily="2" charset="-122"/>
              </a:rPr>
              <a:t> Sharing and Management</a:t>
            </a:r>
            <a:endParaRPr lang="en-US" altLang="zh-CN" sz="3200" b="1" dirty="0" smtClean="0">
              <a:solidFill>
                <a:schemeClr val="tx1"/>
              </a:solidFill>
              <a:latin typeface="+mj-lt"/>
              <a:ea typeface="黑体" pitchFamily="2" charset="-122"/>
            </a:endParaRPr>
          </a:p>
        </p:txBody>
      </p:sp>
      <p:sp>
        <p:nvSpPr>
          <p:cNvPr id="28676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168400"/>
            <a:ext cx="8482013" cy="4525963"/>
          </a:xfrm>
        </p:spPr>
        <p:txBody>
          <a:bodyPr/>
          <a:lstStyle/>
          <a:p>
            <a:endParaRPr lang="zh-CN" altLang="en-US" dirty="0" smtClean="0">
              <a:latin typeface="+mj-lt"/>
              <a:ea typeface="黑体" pitchFamily="2" charset="-122"/>
            </a:endParaRPr>
          </a:p>
        </p:txBody>
      </p:sp>
      <p:grpSp>
        <p:nvGrpSpPr>
          <p:cNvPr id="28677" name="组合 30"/>
          <p:cNvGrpSpPr>
            <a:grpSpLocks/>
          </p:cNvGrpSpPr>
          <p:nvPr/>
        </p:nvGrpSpPr>
        <p:grpSpPr bwMode="auto">
          <a:xfrm>
            <a:off x="3444875" y="1712913"/>
            <a:ext cx="2663825" cy="3992562"/>
            <a:chOff x="3347864" y="3068960"/>
            <a:chExt cx="2664295" cy="2192554"/>
          </a:xfrm>
        </p:grpSpPr>
        <p:sp>
          <p:nvSpPr>
            <p:cNvPr id="32" name="矩形 31"/>
            <p:cNvSpPr/>
            <p:nvPr/>
          </p:nvSpPr>
          <p:spPr>
            <a:xfrm>
              <a:off x="3347864" y="3068960"/>
              <a:ext cx="2448357" cy="192753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zh-CN" sz="1600" dirty="0">
                <a:latin typeface="+mj-lt"/>
              </a:endParaRPr>
            </a:p>
            <a:p>
              <a:pPr>
                <a:defRPr/>
              </a:pPr>
              <a:endParaRPr lang="en-US" altLang="zh-CN" sz="1600" dirty="0">
                <a:latin typeface="+mj-lt"/>
              </a:endParaRPr>
            </a:p>
            <a:p>
              <a:pPr>
                <a:defRPr/>
              </a:pPr>
              <a:endParaRPr lang="en-US" altLang="zh-CN" sz="1600" dirty="0">
                <a:latin typeface="+mj-lt"/>
              </a:endParaRPr>
            </a:p>
            <a:p>
              <a:pPr>
                <a:defRPr/>
              </a:pPr>
              <a:endParaRPr lang="en-US" altLang="zh-CN" sz="1600" dirty="0">
                <a:latin typeface="+mj-lt"/>
              </a:endParaRPr>
            </a:p>
            <a:p>
              <a:pPr>
                <a:defRPr/>
              </a:pPr>
              <a:endParaRPr lang="en-US" altLang="zh-CN" sz="1600" dirty="0">
                <a:latin typeface="+mj-lt"/>
              </a:endParaRPr>
            </a:p>
            <a:p>
              <a:pPr>
                <a:defRPr/>
              </a:pPr>
              <a:endParaRPr lang="en-US" altLang="zh-CN" sz="1600" dirty="0">
                <a:latin typeface="+mj-lt"/>
              </a:endParaRPr>
            </a:p>
            <a:p>
              <a:pPr>
                <a:defRPr/>
              </a:pPr>
              <a:endParaRPr lang="en-US" altLang="zh-CN" sz="1600" dirty="0">
                <a:latin typeface="+mj-lt"/>
              </a:endParaRPr>
            </a:p>
            <a:p>
              <a:pPr>
                <a:defRPr/>
              </a:pPr>
              <a:endParaRPr lang="en-US" altLang="zh-CN" sz="1600" dirty="0">
                <a:latin typeface="+mj-lt"/>
              </a:endParaRPr>
            </a:p>
            <a:p>
              <a:pPr>
                <a:defRPr/>
              </a:pPr>
              <a:endParaRPr lang="en-US" altLang="zh-CN" sz="1600" dirty="0">
                <a:latin typeface="+mj-lt"/>
              </a:endParaRPr>
            </a:p>
            <a:p>
              <a:pPr>
                <a:defRPr/>
              </a:pPr>
              <a:r>
                <a:rPr lang="en-US" altLang="zh-CN" sz="1600" dirty="0" smtClean="0">
                  <a:latin typeface="+mj-lt"/>
                </a:rPr>
                <a:t>200 thousand servers and hope to increase to 800 thousand in 2011</a:t>
              </a:r>
              <a:endParaRPr lang="zh-CN" altLang="en-US" sz="1600" dirty="0">
                <a:latin typeface="+mj-lt"/>
              </a:endParaRPr>
            </a:p>
          </p:txBody>
        </p:sp>
        <p:grpSp>
          <p:nvGrpSpPr>
            <p:cNvPr id="28695" name="组合 68"/>
            <p:cNvGrpSpPr>
              <a:grpSpLocks/>
            </p:cNvGrpSpPr>
            <p:nvPr/>
          </p:nvGrpSpPr>
          <p:grpSpPr bwMode="auto">
            <a:xfrm>
              <a:off x="4356103" y="4759080"/>
              <a:ext cx="1656056" cy="502434"/>
              <a:chOff x="5786683" y="1130418"/>
              <a:chExt cx="3071597" cy="1107756"/>
            </a:xfrm>
          </p:grpSpPr>
          <p:sp>
            <p:nvSpPr>
              <p:cNvPr id="34" name="云形 33"/>
              <p:cNvSpPr/>
              <p:nvPr/>
            </p:nvSpPr>
            <p:spPr>
              <a:xfrm>
                <a:off x="5786687" y="1131040"/>
                <a:ext cx="3071593" cy="1107134"/>
              </a:xfrm>
              <a:prstGeom prst="cloud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800">
                  <a:latin typeface="+mj-lt"/>
                </a:endParaRPr>
              </a:p>
            </p:txBody>
          </p:sp>
          <p:pic>
            <p:nvPicPr>
              <p:cNvPr id="28697" name="Picture 2" descr="G:\Resource DVD\DVD_ART34\Artwork_Imagery\Icons - Illustrations\_VIRTUALIZATION ICONS\DDC Server Racks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6215073" y="1169159"/>
                <a:ext cx="2580523" cy="9261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28678" name="组合 35"/>
          <p:cNvGrpSpPr>
            <a:grpSpLocks/>
          </p:cNvGrpSpPr>
          <p:nvPr/>
        </p:nvGrpSpPr>
        <p:grpSpPr bwMode="auto">
          <a:xfrm>
            <a:off x="565150" y="1701800"/>
            <a:ext cx="2654300" cy="4003675"/>
            <a:chOff x="467544" y="3058130"/>
            <a:chExt cx="2655782" cy="2203384"/>
          </a:xfrm>
        </p:grpSpPr>
        <p:sp>
          <p:nvSpPr>
            <p:cNvPr id="37" name="矩形 36"/>
            <p:cNvSpPr/>
            <p:nvPr/>
          </p:nvSpPr>
          <p:spPr>
            <a:xfrm>
              <a:off x="467544" y="3058130"/>
              <a:ext cx="2447704" cy="193866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zh-CN" sz="1800" dirty="0">
                <a:latin typeface="+mj-lt"/>
              </a:endParaRPr>
            </a:p>
            <a:p>
              <a:pPr algn="ctr">
                <a:defRPr/>
              </a:pPr>
              <a:endParaRPr lang="en-US" altLang="zh-CN" sz="1800" dirty="0">
                <a:latin typeface="+mj-lt"/>
              </a:endParaRPr>
            </a:p>
            <a:p>
              <a:pPr algn="ctr">
                <a:defRPr/>
              </a:pPr>
              <a:endParaRPr lang="en-US" altLang="zh-CN" sz="1800" dirty="0">
                <a:latin typeface="+mj-lt"/>
              </a:endParaRPr>
            </a:p>
            <a:p>
              <a:pPr algn="ctr">
                <a:defRPr/>
              </a:pPr>
              <a:endParaRPr lang="en-US" altLang="zh-CN" sz="1800" dirty="0">
                <a:latin typeface="+mj-lt"/>
              </a:endParaRPr>
            </a:p>
            <a:p>
              <a:pPr algn="ctr">
                <a:defRPr/>
              </a:pPr>
              <a:endParaRPr lang="en-US" altLang="zh-CN" sz="1800" dirty="0">
                <a:latin typeface="+mj-lt"/>
              </a:endParaRPr>
            </a:p>
            <a:p>
              <a:pPr algn="ctr">
                <a:defRPr/>
              </a:pPr>
              <a:endParaRPr lang="en-US" altLang="zh-CN" sz="1800" dirty="0">
                <a:latin typeface="+mj-lt"/>
              </a:endParaRPr>
            </a:p>
            <a:p>
              <a:pPr>
                <a:defRPr/>
              </a:pPr>
              <a:endParaRPr lang="en-US" altLang="zh-CN" sz="1800" dirty="0">
                <a:latin typeface="+mj-lt"/>
              </a:endParaRPr>
            </a:p>
            <a:p>
              <a:pPr>
                <a:defRPr/>
              </a:pPr>
              <a:endParaRPr lang="en-US" altLang="zh-CN" sz="1600" dirty="0">
                <a:latin typeface="+mj-lt"/>
              </a:endParaRPr>
            </a:p>
            <a:p>
              <a:pPr>
                <a:defRPr/>
              </a:pPr>
              <a:r>
                <a:rPr lang="en-US" altLang="zh-CN" sz="1600" dirty="0" smtClean="0">
                  <a:latin typeface="+mj-lt"/>
                </a:rPr>
                <a:t>More than 450 thousand servers, covering 25 places in the world</a:t>
              </a:r>
              <a:endParaRPr lang="zh-CN" altLang="en-US" sz="1600" dirty="0">
                <a:latin typeface="+mj-lt"/>
              </a:endParaRPr>
            </a:p>
          </p:txBody>
        </p:sp>
        <p:grpSp>
          <p:nvGrpSpPr>
            <p:cNvPr id="28691" name="组合 68"/>
            <p:cNvGrpSpPr>
              <a:grpSpLocks/>
            </p:cNvGrpSpPr>
            <p:nvPr/>
          </p:nvGrpSpPr>
          <p:grpSpPr bwMode="auto">
            <a:xfrm>
              <a:off x="1466639" y="4775492"/>
              <a:ext cx="1656687" cy="486022"/>
              <a:chOff x="5785513" y="1227617"/>
              <a:chExt cx="3072767" cy="1071571"/>
            </a:xfrm>
          </p:grpSpPr>
          <p:sp>
            <p:nvSpPr>
              <p:cNvPr id="39" name="云形 38"/>
              <p:cNvSpPr/>
              <p:nvPr/>
            </p:nvSpPr>
            <p:spPr>
              <a:xfrm>
                <a:off x="5785515" y="1228199"/>
                <a:ext cx="3072765" cy="1070989"/>
              </a:xfrm>
              <a:prstGeom prst="cloud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800">
                  <a:latin typeface="+mj-lt"/>
                </a:endParaRPr>
              </a:p>
            </p:txBody>
          </p:sp>
          <p:pic>
            <p:nvPicPr>
              <p:cNvPr id="28693" name="Picture 2" descr="G:\Resource DVD\DVD_ART34\Artwork_Imagery\Icons - Illustrations\_VIRTUALIZATION ICONS\DDC Server Racks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6215073" y="1227618"/>
                <a:ext cx="2580524" cy="9286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28679" name="内容占位符 24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8388" y="1919288"/>
            <a:ext cx="1443037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0" name="图片 41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32213" y="1960563"/>
            <a:ext cx="2016125" cy="328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8681" name="组合 42"/>
          <p:cNvGrpSpPr>
            <a:grpSpLocks/>
          </p:cNvGrpSpPr>
          <p:nvPr/>
        </p:nvGrpSpPr>
        <p:grpSpPr bwMode="auto">
          <a:xfrm>
            <a:off x="6321425" y="1701800"/>
            <a:ext cx="2668588" cy="2203450"/>
            <a:chOff x="6224054" y="3058130"/>
            <a:chExt cx="2668426" cy="2203384"/>
          </a:xfrm>
        </p:grpSpPr>
        <p:sp>
          <p:nvSpPr>
            <p:cNvPr id="44" name="矩形 43"/>
            <p:cNvSpPr/>
            <p:nvPr/>
          </p:nvSpPr>
          <p:spPr>
            <a:xfrm>
              <a:off x="6224054" y="3058130"/>
              <a:ext cx="2447776" cy="193828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zh-CN" sz="1600" dirty="0">
                <a:latin typeface="+mj-lt"/>
              </a:endParaRPr>
            </a:p>
            <a:p>
              <a:pPr algn="ctr">
                <a:defRPr/>
              </a:pPr>
              <a:r>
                <a:rPr lang="zh-CN" altLang="en-US" sz="1600" dirty="0">
                  <a:latin typeface="+mj-lt"/>
                </a:rPr>
                <a:t> </a:t>
              </a:r>
              <a:r>
                <a:rPr lang="en-US" altLang="zh-CN" sz="1600" dirty="0" smtClean="0">
                  <a:latin typeface="+mj-lt"/>
                </a:rPr>
                <a:t>40 thousand servers distributed across 6 areas</a:t>
              </a:r>
              <a:endParaRPr lang="zh-CN" altLang="en-US" sz="1600" dirty="0">
                <a:latin typeface="+mj-lt"/>
              </a:endParaRPr>
            </a:p>
          </p:txBody>
        </p:sp>
        <p:grpSp>
          <p:nvGrpSpPr>
            <p:cNvPr id="28686" name="组合 68"/>
            <p:cNvGrpSpPr>
              <a:grpSpLocks/>
            </p:cNvGrpSpPr>
            <p:nvPr/>
          </p:nvGrpSpPr>
          <p:grpSpPr bwMode="auto">
            <a:xfrm>
              <a:off x="7236296" y="4354274"/>
              <a:ext cx="1656184" cy="907240"/>
              <a:chOff x="5786446" y="298925"/>
              <a:chExt cx="3071834" cy="2000264"/>
            </a:xfrm>
          </p:grpSpPr>
          <p:sp>
            <p:nvSpPr>
              <p:cNvPr id="47" name="云形 46"/>
              <p:cNvSpPr/>
              <p:nvPr/>
            </p:nvSpPr>
            <p:spPr>
              <a:xfrm>
                <a:off x="5787414" y="797697"/>
                <a:ext cx="3070866" cy="1501492"/>
              </a:xfrm>
              <a:prstGeom prst="cloud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800">
                  <a:latin typeface="+mj-lt"/>
                </a:endParaRPr>
              </a:p>
            </p:txBody>
          </p:sp>
          <p:pic>
            <p:nvPicPr>
              <p:cNvPr id="28689" name="Picture 2" descr="G:\Resource DVD\DVD_ART34\Artwork_Imagery\Icons - Illustrations\_VIRTUALIZATION ICONS\DDC Server Racks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6215073" y="298925"/>
                <a:ext cx="2580523" cy="18573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28687" name="图片 26"/>
            <p:cNvPicPr>
              <a:picLocks noChangeAspect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550155" y="3415375"/>
              <a:ext cx="1796070" cy="3409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8682" name="Picture 2" descr="C:\Users\wty\Desktop\低成本数据中心\untitled.bmp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93738" y="2536825"/>
            <a:ext cx="2246312" cy="160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83" name="Picture 2" descr="http://datacenter.chinabyte.com/uploadImages/2009/310/20091106231839998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60763" y="2535238"/>
            <a:ext cx="2246312" cy="160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3"/>
          <p:cNvSpPr/>
          <p:nvPr/>
        </p:nvSpPr>
        <p:spPr>
          <a:xfrm>
            <a:off x="971550" y="5949950"/>
            <a:ext cx="7704138" cy="8636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solidFill>
                  <a:srgbClr val="000000"/>
                </a:solidFill>
                <a:latin typeface="+mj-lt"/>
              </a:rPr>
              <a:t>Computing and Data as the </a:t>
            </a:r>
            <a:r>
              <a:rPr lang="en-US" altLang="zh-CN" b="1" dirty="0" smtClean="0">
                <a:solidFill>
                  <a:srgbClr val="000000"/>
                </a:solidFill>
                <a:latin typeface="+mj-lt"/>
              </a:rPr>
              <a:t>Public Utility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 idx="4294967295"/>
          </p:nvPr>
        </p:nvSpPr>
        <p:spPr>
          <a:xfrm>
            <a:off x="250825" y="914400"/>
            <a:ext cx="8532813" cy="642938"/>
          </a:xfrm>
        </p:spPr>
        <p:txBody>
          <a:bodyPr/>
          <a:lstStyle/>
          <a:p>
            <a:r>
              <a:rPr lang="en-US" sz="3600" b="1" dirty="0" smtClean="0">
                <a:solidFill>
                  <a:schemeClr val="tx1"/>
                </a:solidFill>
                <a:latin typeface="+mj-lt"/>
                <a:ea typeface="黑体" pitchFamily="2" charset="-122"/>
              </a:rPr>
              <a:t>Large-scale Resource Management</a:t>
            </a:r>
            <a:endParaRPr sz="3600" b="1" dirty="0" smtClean="0">
              <a:solidFill>
                <a:schemeClr val="tx1"/>
              </a:solidFill>
              <a:latin typeface="+mj-lt"/>
              <a:ea typeface="黑体" pitchFamily="2" charset="-122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4643438" y="1916113"/>
            <a:ext cx="4500562" cy="11620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>
              <a:defRPr/>
            </a:pPr>
            <a:r>
              <a:rPr lang="en-US" altLang="zh-CN" sz="2000" dirty="0" smtClean="0">
                <a:solidFill>
                  <a:schemeClr val="tx1"/>
                </a:solidFill>
                <a:latin typeface="+mj-lt"/>
                <a:ea typeface="黑体" pitchFamily="49" charset="-122"/>
                <a:cs typeface="Calibri" pitchFamily="34" charset="0"/>
                <a:sym typeface="Wingdings" pitchFamily="2" charset="2"/>
              </a:rPr>
              <a:t>A Facebook online application consumes </a:t>
            </a:r>
            <a:r>
              <a:rPr lang="en-US" altLang="zh-CN" sz="2000" b="1" dirty="0" smtClean="0">
                <a:solidFill>
                  <a:srgbClr val="FF0000"/>
                </a:solidFill>
                <a:latin typeface="+mj-lt"/>
                <a:ea typeface="黑体" pitchFamily="49" charset="-122"/>
                <a:cs typeface="Calibri" pitchFamily="34" charset="0"/>
                <a:sym typeface="Wingdings" pitchFamily="2" charset="2"/>
              </a:rPr>
              <a:t>3000 servers </a:t>
            </a:r>
            <a:r>
              <a:rPr lang="en-US" altLang="zh-CN" sz="2000" dirty="0" smtClean="0">
                <a:solidFill>
                  <a:schemeClr val="tx1"/>
                </a:solidFill>
                <a:latin typeface="+mj-lt"/>
                <a:ea typeface="黑体" pitchFamily="49" charset="-122"/>
                <a:cs typeface="Calibri" pitchFamily="34" charset="0"/>
                <a:sym typeface="Wingdings" pitchFamily="2" charset="2"/>
              </a:rPr>
              <a:t>after 3 days running, increased from only </a:t>
            </a:r>
            <a:r>
              <a:rPr lang="en-US" altLang="zh-CN" sz="2000" b="1" dirty="0" smtClean="0">
                <a:solidFill>
                  <a:srgbClr val="FF0000"/>
                </a:solidFill>
                <a:latin typeface="+mj-lt"/>
                <a:ea typeface="黑体" pitchFamily="49" charset="-122"/>
                <a:cs typeface="Calibri" pitchFamily="34" charset="0"/>
                <a:sym typeface="Wingdings" pitchFamily="2" charset="2"/>
              </a:rPr>
              <a:t>50 servers </a:t>
            </a:r>
            <a:r>
              <a:rPr lang="en-US" altLang="zh-CN" sz="2000" dirty="0" smtClean="0">
                <a:solidFill>
                  <a:schemeClr val="tx1"/>
                </a:solidFill>
                <a:latin typeface="+mj-lt"/>
                <a:ea typeface="黑体" pitchFamily="49" charset="-122"/>
                <a:cs typeface="Calibri" pitchFamily="34" charset="0"/>
                <a:sym typeface="Wingdings" pitchFamily="2" charset="2"/>
              </a:rPr>
              <a:t>initially.</a:t>
            </a:r>
          </a:p>
        </p:txBody>
      </p:sp>
      <p:pic>
        <p:nvPicPr>
          <p:cNvPr id="2970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0250" y="3357563"/>
            <a:ext cx="2381250" cy="107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9701" name="组合 55"/>
          <p:cNvGrpSpPr>
            <a:grpSpLocks/>
          </p:cNvGrpSpPr>
          <p:nvPr/>
        </p:nvGrpSpPr>
        <p:grpSpPr bwMode="auto">
          <a:xfrm>
            <a:off x="1908175" y="1916113"/>
            <a:ext cx="2787650" cy="1225550"/>
            <a:chOff x="714348" y="2143116"/>
            <a:chExt cx="2357454" cy="1071570"/>
          </a:xfrm>
        </p:grpSpPr>
        <p:pic>
          <p:nvPicPr>
            <p:cNvPr id="47" name="Picture 3"/>
            <p:cNvPicPr/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14348" y="2143116"/>
              <a:ext cx="2357454" cy="1071570"/>
            </a:xfrm>
            <a:prstGeom prst="rect">
              <a:avLst/>
            </a:prstGeom>
            <a:ln/>
            <a:ex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pic>
        <p:pic>
          <p:nvPicPr>
            <p:cNvPr id="29707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5787" y="2214555"/>
              <a:ext cx="1500198" cy="4286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5" name="圆角矩形 54"/>
          <p:cNvSpPr/>
          <p:nvPr/>
        </p:nvSpPr>
        <p:spPr>
          <a:xfrm>
            <a:off x="4603750" y="3422650"/>
            <a:ext cx="4540250" cy="863600"/>
          </a:xfrm>
          <a:prstGeom prst="roundRect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>
              <a:defRPr/>
            </a:pPr>
            <a:r>
              <a:rPr lang="en-US" altLang="zh-CN" sz="1800" dirty="0" smtClean="0">
                <a:solidFill>
                  <a:schemeClr val="tx1"/>
                </a:solidFill>
                <a:latin typeface="+mj-lt"/>
                <a:ea typeface="黑体" pitchFamily="49" charset="-122"/>
                <a:cs typeface="Calibri" pitchFamily="34" charset="0"/>
                <a:sym typeface="Wingdings" pitchFamily="2" charset="2"/>
              </a:rPr>
              <a:t>2008 Beijing Olympic tickets booking system crashed due to a large amount of user requests in a short time</a:t>
            </a:r>
            <a:endParaRPr lang="zh-CN" altLang="en-US" sz="1800" dirty="0">
              <a:solidFill>
                <a:schemeClr val="tx1"/>
              </a:solidFill>
              <a:latin typeface="+mj-lt"/>
              <a:ea typeface="黑体" pitchFamily="49" charset="-122"/>
              <a:cs typeface="Calibri" pitchFamily="34" charset="0"/>
              <a:sym typeface="Wingdings" pitchFamily="2" charset="2"/>
            </a:endParaRPr>
          </a:p>
        </p:txBody>
      </p:sp>
      <p:sp>
        <p:nvSpPr>
          <p:cNvPr id="61" name="矩形标注 13"/>
          <p:cNvSpPr/>
          <p:nvPr/>
        </p:nvSpPr>
        <p:spPr>
          <a:xfrm>
            <a:off x="71438" y="2071688"/>
            <a:ext cx="1785937" cy="2786062"/>
          </a:xfrm>
          <a:prstGeom prst="wedgeRectCallout">
            <a:avLst>
              <a:gd name="adj1" fmla="val 58556"/>
              <a:gd name="adj2" fmla="val -26250"/>
            </a:avLst>
          </a:prstGeom>
          <a:solidFill>
            <a:schemeClr val="accent5">
              <a:lumMod val="40000"/>
              <a:lumOff val="60000"/>
            </a:schemeClr>
          </a:solidFill>
          <a:ln w="57150" cmpd="thickThin">
            <a:solidFill>
              <a:schemeClr val="accent6">
                <a:lumMod val="50000"/>
              </a:schemeClr>
            </a:solidFill>
            <a:miter lim="800000"/>
            <a:headEnd/>
            <a:tailEnd/>
          </a:ln>
        </p:spPr>
        <p:txBody>
          <a:bodyPr anchor="ctr"/>
          <a:lstStyle/>
          <a:p>
            <a:pPr indent="-342900">
              <a:defRPr/>
            </a:pPr>
            <a:r>
              <a:rPr lang="en-US" altLang="zh-CN" sz="1800" b="1" dirty="0">
                <a:latin typeface="+mj-lt"/>
                <a:ea typeface="宋体" charset="-122"/>
              </a:rPr>
              <a:t>Large scale data triggers data explosion, service failures (due to </a:t>
            </a:r>
            <a:r>
              <a:rPr lang="en-US" altLang="zh-CN" sz="1800" b="1" dirty="0" smtClean="0">
                <a:latin typeface="+mj-lt"/>
                <a:ea typeface="宋体" charset="-122"/>
              </a:rPr>
              <a:t>massive concurrent user access requests, </a:t>
            </a:r>
            <a:r>
              <a:rPr lang="en-US" altLang="zh-CN" sz="1800" b="1" dirty="0">
                <a:latin typeface="+mj-lt"/>
                <a:ea typeface="宋体" charset="-122"/>
              </a:rPr>
              <a:t>etc.)</a:t>
            </a:r>
            <a:endParaRPr lang="en-US" altLang="zh-CN" sz="1800" b="1" dirty="0">
              <a:latin typeface="+mj-lt"/>
              <a:ea typeface="宋体" charset="-122"/>
              <a:sym typeface="Wingdings" pitchFamily="2" charset="2"/>
            </a:endParaRPr>
          </a:p>
        </p:txBody>
      </p:sp>
      <p:sp>
        <p:nvSpPr>
          <p:cNvPr id="62" name="Rectangle 14"/>
          <p:cNvSpPr txBox="1">
            <a:spLocks noChangeArrowheads="1"/>
          </p:cNvSpPr>
          <p:nvPr/>
        </p:nvSpPr>
        <p:spPr bwMode="auto">
          <a:xfrm>
            <a:off x="179512" y="5517852"/>
            <a:ext cx="8712968" cy="1079500"/>
          </a:xfrm>
          <a:prstGeom prst="rect">
            <a:avLst/>
          </a:prstGeom>
          <a:blipFill dpi="0" rotWithShape="1">
            <a:blip r:embed="rId5" cstate="print">
              <a:alphaModFix amt="84000"/>
            </a:blip>
            <a:srcRect/>
            <a:tile tx="0" ty="0" sx="100000" sy="100000" flip="none" algn="tl"/>
          </a:blipFill>
          <a:ln w="57150" cmpd="thickThin">
            <a:solidFill>
              <a:srgbClr val="FF0000"/>
            </a:solidFill>
            <a:miter lim="800000"/>
            <a:headEnd/>
            <a:tailEnd/>
          </a:ln>
        </p:spPr>
        <p:txBody>
          <a:bodyPr lIns="0" rIns="0" anchor="ctr"/>
          <a:lstStyle/>
          <a:p>
            <a:pPr marL="342900" indent="-342900" algn="ctr">
              <a:lnSpc>
                <a:spcPct val="90000"/>
              </a:lnSpc>
              <a:spcBef>
                <a:spcPts val="1200"/>
              </a:spcBef>
              <a:defRPr/>
            </a:pPr>
            <a:r>
              <a:rPr lang="en-US" altLang="zh-CN" sz="3200" b="1" dirty="0" smtClean="0">
                <a:latin typeface="+mj-lt"/>
                <a:ea typeface="黑体" pitchFamily="49" charset="-122"/>
                <a:sym typeface="Wingdings" pitchFamily="2" charset="2"/>
              </a:rPr>
              <a:t>Need scalable large-scale resource management capabilities</a:t>
            </a:r>
            <a:endParaRPr lang="zh-CN" altLang="en-US" sz="3200" b="1" dirty="0">
              <a:latin typeface="+mj-lt"/>
              <a:ea typeface="黑体" pitchFamily="49" charset="-122"/>
              <a:sym typeface="Wingdings" pitchFamily="2" charset="2"/>
            </a:endParaRPr>
          </a:p>
        </p:txBody>
      </p:sp>
      <p:sp>
        <p:nvSpPr>
          <p:cNvPr id="11" name="灯片编号占位符 4"/>
          <p:cNvSpPr txBox="1">
            <a:spLocks noGrp="1"/>
          </p:cNvSpPr>
          <p:nvPr/>
        </p:nvSpPr>
        <p:spPr>
          <a:xfrm>
            <a:off x="6948488" y="6448425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8FE329D-45C7-48D7-90D4-DA7B6E03A07A}" type="slidenum">
              <a:rPr lang="zh-CN" altLang="en-US" sz="1200" b="1">
                <a:solidFill>
                  <a:srgbClr val="898989"/>
                </a:solidFill>
                <a:latin typeface="+mj-lt"/>
                <a:ea typeface="+mn-ea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26</a:t>
            </a:fld>
            <a:endParaRPr lang="zh-CN" altLang="en-US" sz="1200" b="1" dirty="0">
              <a:solidFill>
                <a:srgbClr val="898989"/>
              </a:solidFill>
              <a:latin typeface="+mj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内容占位符 36"/>
          <p:cNvSpPr>
            <a:spLocks noGrp="1"/>
          </p:cNvSpPr>
          <p:nvPr>
            <p:ph idx="4294967295"/>
          </p:nvPr>
        </p:nvSpPr>
        <p:spPr>
          <a:xfrm>
            <a:off x="457200" y="1556792"/>
            <a:ext cx="8229600" cy="4525963"/>
          </a:xfrm>
        </p:spPr>
        <p:txBody>
          <a:bodyPr/>
          <a:lstStyle/>
          <a:p>
            <a:r>
              <a:rPr lang="en-US" altLang="zh-CN" sz="3200" dirty="0" smtClean="0">
                <a:latin typeface="+mj-lt"/>
                <a:ea typeface="黑体" pitchFamily="2" charset="-122"/>
              </a:rPr>
              <a:t>Conflicts between the application scale </a:t>
            </a:r>
          </a:p>
          <a:p>
            <a:pPr marL="0" indent="0">
              <a:buNone/>
            </a:pPr>
            <a:r>
              <a:rPr lang="en-US" altLang="zh-CN" sz="3200" dirty="0" smtClean="0">
                <a:latin typeface="+mj-lt"/>
                <a:ea typeface="黑体" pitchFamily="2" charset="-122"/>
              </a:rPr>
              <a:t>and resource sharing</a:t>
            </a:r>
            <a:endParaRPr lang="zh-CN" altLang="en-US" sz="3200" dirty="0" smtClean="0">
              <a:latin typeface="+mj-lt"/>
              <a:ea typeface="黑体" pitchFamily="2" charset="-122"/>
            </a:endParaRPr>
          </a:p>
        </p:txBody>
      </p:sp>
      <p:sp>
        <p:nvSpPr>
          <p:cNvPr id="30724" name="Rectangle 3"/>
          <p:cNvSpPr>
            <a:spLocks noGrp="1"/>
          </p:cNvSpPr>
          <p:nvPr>
            <p:ph type="body" sz="quarter" idx="4294967295"/>
          </p:nvPr>
        </p:nvSpPr>
        <p:spPr>
          <a:xfrm>
            <a:off x="3357563" y="0"/>
            <a:ext cx="5786437" cy="642938"/>
          </a:xfrm>
        </p:spPr>
        <p:txBody>
          <a:bodyPr/>
          <a:lstStyle/>
          <a:p>
            <a:pPr algn="ctr">
              <a:buFont typeface="Arial" pitchFamily="34" charset="0"/>
              <a:buNone/>
            </a:pPr>
            <a:endParaRPr lang="zh-CN" altLang="en-US" smtClean="0">
              <a:latin typeface="+mj-lt"/>
            </a:endParaRPr>
          </a:p>
          <a:p>
            <a:pPr algn="ctr">
              <a:buFont typeface="Arial" pitchFamily="34" charset="0"/>
              <a:buNone/>
            </a:pPr>
            <a:endParaRPr lang="en-US" altLang="zh-CN" smtClean="0">
              <a:latin typeface="+mj-lt"/>
            </a:endParaRPr>
          </a:p>
        </p:txBody>
      </p:sp>
      <p:pic>
        <p:nvPicPr>
          <p:cNvPr id="80898" name="Picture 2" descr="perf"/>
          <p:cNvPicPr>
            <a:picLocks noChangeAspect="1" noChangeArrowheads="1"/>
          </p:cNvPicPr>
          <p:nvPr/>
        </p:nvPicPr>
        <p:blipFill>
          <a:blip r:embed="rId2" cstate="print"/>
          <a:srcRect l="8022" t="17857" r="5748" b="62500"/>
          <a:stretch>
            <a:fillRect/>
          </a:stretch>
        </p:blipFill>
        <p:spPr bwMode="auto">
          <a:xfrm>
            <a:off x="571500" y="5786438"/>
            <a:ext cx="3071813" cy="78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组合 41"/>
          <p:cNvGrpSpPr>
            <a:grpSpLocks/>
          </p:cNvGrpSpPr>
          <p:nvPr/>
        </p:nvGrpSpPr>
        <p:grpSpPr bwMode="auto">
          <a:xfrm>
            <a:off x="6215063" y="1214438"/>
            <a:ext cx="2928937" cy="2786062"/>
            <a:chOff x="6215074" y="1214422"/>
            <a:chExt cx="2928926" cy="2786058"/>
          </a:xfrm>
        </p:grpSpPr>
        <p:pic>
          <p:nvPicPr>
            <p:cNvPr id="30732" name="Picture 4" descr="http://t1.gstatic.com/images?q=tbn:fvGlkl8U2vpfjM: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039100" y="2895579"/>
              <a:ext cx="1104900" cy="11049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33" name="Picture 4" descr="http://t1.gstatic.com/images?q=tbn:fvGlkl8U2vpfjM: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039100" y="2714620"/>
              <a:ext cx="1104900" cy="11049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34" name="Picture 4" descr="http://t1.gstatic.com/images?q=tbn:fvGlkl8U2vpfjM: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039100" y="2500306"/>
              <a:ext cx="1104900" cy="11049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35" name="Picture 4" descr="http://t1.gstatic.com/images?q=tbn:fvGlkl8U2vpfjM: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039100" y="2252637"/>
              <a:ext cx="1104900" cy="11049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36" name="Picture 4" descr="http://t1.gstatic.com/images?q=tbn:fvGlkl8U2vpfjM: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039100" y="2071678"/>
              <a:ext cx="1104900" cy="11049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37" name="Picture 4" descr="http://t1.gstatic.com/images?q=tbn:fvGlkl8U2vpfjM: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039100" y="1857364"/>
              <a:ext cx="1104900" cy="11049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38" name="Picture 4" descr="http://t1.gstatic.com/images?q=tbn:fvGlkl8U2vpfjM: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039100" y="1609695"/>
              <a:ext cx="1104900" cy="11049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39" name="Picture 4" descr="http://t1.gstatic.com/images?q=tbn:fvGlkl8U2vpfjM: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039100" y="1428736"/>
              <a:ext cx="1104900" cy="11049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40" name="Picture 4" descr="http://t1.gstatic.com/images?q=tbn:fvGlkl8U2vpfjM: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039100" y="1214422"/>
              <a:ext cx="1104900" cy="11049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41" name="Picture 4" descr="http://t1.gstatic.com/images?q=tbn:fvGlkl8U2vpfjM: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215074" y="2895579"/>
              <a:ext cx="1104900" cy="11049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42" name="Picture 4" descr="http://t1.gstatic.com/images?q=tbn:fvGlkl8U2vpfjM: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215074" y="2714620"/>
              <a:ext cx="1104900" cy="11049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43" name="Picture 4" descr="http://t1.gstatic.com/images?q=tbn:fvGlkl8U2vpfjM: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215074" y="2500306"/>
              <a:ext cx="1104900" cy="11049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44" name="Picture 4" descr="http://t1.gstatic.com/images?q=tbn:fvGlkl8U2vpfjM: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215074" y="2252637"/>
              <a:ext cx="1104900" cy="11049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45" name="Picture 4" descr="http://t1.gstatic.com/images?q=tbn:fvGlkl8U2vpfjM:">
              <a:hlinkClick r:id="rId3"/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215074" y="2071678"/>
              <a:ext cx="1104900" cy="11049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46" name="Picture 4" descr="http://t1.gstatic.com/images?q=tbn:fvGlkl8U2vpfjM: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215074" y="1857364"/>
              <a:ext cx="1104900" cy="11049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747" name="TextBox 39"/>
            <p:cNvSpPr txBox="1">
              <a:spLocks noChangeArrowheads="1"/>
            </p:cNvSpPr>
            <p:nvPr/>
          </p:nvSpPr>
          <p:spPr bwMode="auto">
            <a:xfrm>
              <a:off x="7429520" y="2500306"/>
              <a:ext cx="64294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1800">
                  <a:latin typeface="+mj-lt"/>
                </a:rPr>
                <a:t>…</a:t>
              </a:r>
              <a:endParaRPr lang="zh-CN" altLang="en-US" sz="1800">
                <a:latin typeface="+mj-lt"/>
              </a:endParaRPr>
            </a:p>
          </p:txBody>
        </p:sp>
      </p:grpSp>
      <p:pic>
        <p:nvPicPr>
          <p:cNvPr id="17920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05150" y="2636838"/>
            <a:ext cx="2933700" cy="117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28" name="TextBox 1"/>
          <p:cNvSpPr txBox="1">
            <a:spLocks noChangeArrowheads="1"/>
          </p:cNvSpPr>
          <p:nvPr/>
        </p:nvSpPr>
        <p:spPr bwMode="auto">
          <a:xfrm>
            <a:off x="323850" y="3860800"/>
            <a:ext cx="460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CN" altLang="en-US" sz="1800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95350" y="3789040"/>
            <a:ext cx="3676650" cy="1512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The global average CPU utilization rate (</a:t>
            </a:r>
            <a:r>
              <a:rPr lang="en-US" altLang="zh-CN" sz="2400" dirty="0" smtClean="0">
                <a:solidFill>
                  <a:srgbClr val="FF0000"/>
                </a:solidFill>
                <a:latin typeface="+mj-lt"/>
                <a:ea typeface="黑体" pitchFamily="49" charset="-122"/>
              </a:rPr>
              <a:t>11.8 million</a:t>
            </a:r>
            <a:r>
              <a:rPr lang="en-US" altLang="zh-CN" sz="2400" dirty="0" smtClean="0">
                <a:latin typeface="+mj-lt"/>
                <a:ea typeface="黑体" pitchFamily="49" charset="-122"/>
              </a:rPr>
              <a:t> servers) is only </a:t>
            </a:r>
            <a:r>
              <a:rPr lang="en-US" altLang="zh-CN" sz="2400" dirty="0" smtClean="0">
                <a:solidFill>
                  <a:srgbClr val="FF0000"/>
                </a:solidFill>
                <a:latin typeface="+mj-lt"/>
                <a:ea typeface="黑体" pitchFamily="49" charset="-122"/>
              </a:rPr>
              <a:t>15</a:t>
            </a:r>
            <a:r>
              <a:rPr lang="en-US" altLang="zh-CN" sz="2400" dirty="0">
                <a:solidFill>
                  <a:srgbClr val="FF0000"/>
                </a:solidFill>
                <a:latin typeface="+mj-lt"/>
                <a:ea typeface="黑体" pitchFamily="49" charset="-122"/>
              </a:rPr>
              <a:t>%</a:t>
            </a:r>
            <a:endParaRPr lang="zh-CN" altLang="en-US" sz="2400" dirty="0">
              <a:solidFill>
                <a:srgbClr val="FF0000"/>
              </a:solidFill>
              <a:latin typeface="+mj-lt"/>
              <a:ea typeface="黑体" pitchFamily="49" charset="-122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932363" y="3789040"/>
            <a:ext cx="3888109" cy="1584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 smtClean="0">
                <a:latin typeface="+mj-lt"/>
                <a:ea typeface="黑体" pitchFamily="49" charset="-122"/>
              </a:rPr>
              <a:t>Up to 2008,PC sales increased 6 years in a row. (Increased </a:t>
            </a:r>
            <a:r>
              <a:rPr lang="en-US" altLang="zh-CN" sz="2400" dirty="0">
                <a:solidFill>
                  <a:srgbClr val="FF0000"/>
                </a:solidFill>
                <a:latin typeface="+mj-lt"/>
                <a:ea typeface="黑体" pitchFamily="49" charset="-122"/>
              </a:rPr>
              <a:t>10.5</a:t>
            </a:r>
            <a:r>
              <a:rPr lang="en-US" altLang="zh-CN" sz="2400" dirty="0" smtClean="0">
                <a:solidFill>
                  <a:srgbClr val="FF0000"/>
                </a:solidFill>
                <a:latin typeface="+mj-lt"/>
                <a:ea typeface="黑体" pitchFamily="49" charset="-122"/>
              </a:rPr>
              <a:t>% </a:t>
            </a:r>
            <a:r>
              <a:rPr lang="en-US" altLang="zh-CN" sz="2400" dirty="0" smtClean="0">
                <a:latin typeface="+mj-lt"/>
                <a:ea typeface="黑体" pitchFamily="49" charset="-122"/>
              </a:rPr>
              <a:t>from 2007 to 2008)</a:t>
            </a:r>
            <a:endParaRPr lang="zh-CN" altLang="en-US" sz="2400" dirty="0">
              <a:solidFill>
                <a:srgbClr val="FF0000"/>
              </a:solidFill>
              <a:latin typeface="+mj-lt"/>
              <a:ea typeface="黑体" pitchFamily="49" charset="-122"/>
            </a:endParaRPr>
          </a:p>
        </p:txBody>
      </p:sp>
      <p:sp>
        <p:nvSpPr>
          <p:cNvPr id="41" name="Rectangle 2"/>
          <p:cNvSpPr>
            <a:spLocks noChangeArrowheads="1"/>
          </p:cNvSpPr>
          <p:nvPr/>
        </p:nvSpPr>
        <p:spPr bwMode="auto">
          <a:xfrm>
            <a:off x="179512" y="3212976"/>
            <a:ext cx="8712968" cy="259557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lIns="86400" tIns="43200" rIns="86400" bIns="43200" anchor="ctr"/>
          <a:lstStyle/>
          <a:p>
            <a:pPr algn="ctr" eaLnBrk="0" hangingPunct="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120000"/>
              <a:defRPr/>
            </a:pPr>
            <a:r>
              <a:rPr lang="en-US" altLang="zh-CN" sz="2400" b="1" dirty="0" smtClean="0">
                <a:solidFill>
                  <a:srgbClr val="FF0000"/>
                </a:solidFill>
                <a:ea typeface="黑体" pitchFamily="2" charset="-122"/>
                <a:cs typeface="Arial" pitchFamily="34" charset="0"/>
              </a:rPr>
              <a:t>Infeasibility of resource sharing between apps</a:t>
            </a:r>
            <a:r>
              <a:rPr lang="zh-CN" altLang="en-US" sz="2400" b="1" dirty="0" smtClean="0">
                <a:ea typeface="黑体" pitchFamily="2" charset="-122"/>
                <a:cs typeface="Arial" pitchFamily="34" charset="0"/>
              </a:rPr>
              <a:t>＝</a:t>
            </a:r>
            <a:r>
              <a:rPr lang="en-US" altLang="zh-CN" sz="2400" b="1" dirty="0" smtClean="0">
                <a:solidFill>
                  <a:srgbClr val="FF0000"/>
                </a:solidFill>
                <a:ea typeface="黑体" pitchFamily="2" charset="-122"/>
                <a:cs typeface="Arial" pitchFamily="34" charset="0"/>
              </a:rPr>
              <a:t>low resource utilization rate</a:t>
            </a:r>
            <a:endParaRPr lang="zh-CN" altLang="en-US" sz="2400" b="1" dirty="0">
              <a:solidFill>
                <a:srgbClr val="FF0000"/>
              </a:solidFill>
              <a:ea typeface="黑体" pitchFamily="2" charset="-122"/>
              <a:cs typeface="Arial" pitchFamily="34" charset="0"/>
            </a:endParaRPr>
          </a:p>
          <a:p>
            <a:pPr algn="ctr" eaLnBrk="0" hangingPunct="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120000"/>
              <a:defRPr/>
            </a:pPr>
            <a:r>
              <a:rPr lang="en-US" altLang="zh-CN" sz="2400" dirty="0" smtClean="0">
                <a:solidFill>
                  <a:srgbClr val="FF0000"/>
                </a:solidFill>
                <a:latin typeface="+mj-lt"/>
                <a:ea typeface="黑体" pitchFamily="2" charset="-122"/>
              </a:rPr>
              <a:t>40% </a:t>
            </a:r>
            <a:r>
              <a:rPr lang="en-US" altLang="zh-CN" sz="2400" dirty="0" smtClean="0">
                <a:latin typeface="+mj-lt"/>
                <a:ea typeface="黑体" pitchFamily="2" charset="-122"/>
              </a:rPr>
              <a:t>($</a:t>
            </a:r>
            <a:r>
              <a:rPr lang="en-US" altLang="zh-CN" sz="2400" dirty="0">
                <a:latin typeface="+mj-lt"/>
                <a:ea typeface="黑体" pitchFamily="2" charset="-122"/>
              </a:rPr>
              <a:t>10M</a:t>
            </a:r>
            <a:r>
              <a:rPr lang="en-US" altLang="zh-CN" sz="2400" dirty="0" smtClean="0">
                <a:latin typeface="+mj-lt"/>
                <a:ea typeface="黑体" pitchFamily="2" charset="-122"/>
              </a:rPr>
              <a:t>) of data center operating cost is power consumption</a:t>
            </a:r>
          </a:p>
          <a:p>
            <a:pPr algn="ctr" eaLnBrk="0" hangingPunct="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120000"/>
              <a:defRPr/>
            </a:pPr>
            <a:r>
              <a:rPr lang="en-US" altLang="zh-CN" sz="2400" dirty="0" smtClean="0">
                <a:solidFill>
                  <a:srgbClr val="FF0000"/>
                </a:solidFill>
                <a:latin typeface="+mj-lt"/>
                <a:ea typeface="黑体" pitchFamily="2" charset="-122"/>
              </a:rPr>
              <a:t>2% </a:t>
            </a:r>
            <a:r>
              <a:rPr lang="en-US" altLang="zh-CN" sz="2400" dirty="0" smtClean="0">
                <a:latin typeface="+mj-lt"/>
                <a:ea typeface="黑体" pitchFamily="2" charset="-122"/>
              </a:rPr>
              <a:t>($</a:t>
            </a:r>
            <a:r>
              <a:rPr lang="en-US" altLang="zh-CN" sz="2400" dirty="0">
                <a:latin typeface="+mj-lt"/>
                <a:ea typeface="黑体" pitchFamily="2" charset="-122"/>
              </a:rPr>
              <a:t>7.2B,2005</a:t>
            </a:r>
            <a:r>
              <a:rPr lang="en-US" altLang="zh-CN" sz="2400" dirty="0" smtClean="0">
                <a:latin typeface="+mj-lt"/>
                <a:ea typeface="宋体" charset="-122"/>
              </a:rPr>
              <a:t>) of the world power consumption is from data centers</a:t>
            </a:r>
          </a:p>
          <a:p>
            <a:pPr algn="ctr" eaLnBrk="0" hangingPunct="0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120000"/>
              <a:defRPr/>
            </a:pPr>
            <a:r>
              <a:rPr lang="en-US" altLang="zh-CN" sz="2400" b="1" dirty="0" smtClean="0">
                <a:latin typeface="+mj-lt"/>
                <a:ea typeface="宋体" charset="-122"/>
              </a:rPr>
              <a:t>Information and telecommunication industry becomes the 5</a:t>
            </a:r>
            <a:r>
              <a:rPr lang="en-US" altLang="zh-CN" sz="2400" b="1" baseline="30000" dirty="0" smtClean="0">
                <a:latin typeface="+mj-lt"/>
                <a:ea typeface="宋体" charset="-122"/>
              </a:rPr>
              <a:t>th</a:t>
            </a:r>
            <a:r>
              <a:rPr lang="en-US" altLang="zh-CN" sz="2400" b="1" dirty="0">
                <a:latin typeface="+mj-lt"/>
                <a:ea typeface="宋体" charset="-122"/>
              </a:rPr>
              <a:t> </a:t>
            </a:r>
            <a:r>
              <a:rPr lang="en-US" altLang="zh-CN" sz="2400" b="1" dirty="0" smtClean="0">
                <a:latin typeface="+mj-lt"/>
                <a:ea typeface="宋体" charset="-122"/>
              </a:rPr>
              <a:t>energy-burning industry</a:t>
            </a:r>
            <a:endParaRPr lang="en-US" altLang="zh-CN" sz="2400" b="1" dirty="0">
              <a:latin typeface="+mj-lt"/>
              <a:ea typeface="宋体" charset="-122"/>
            </a:endParaRPr>
          </a:p>
        </p:txBody>
      </p:sp>
      <p:sp>
        <p:nvSpPr>
          <p:cNvPr id="28" name="Rectangle 2"/>
          <p:cNvSpPr txBox="1">
            <a:spLocks/>
          </p:cNvSpPr>
          <p:nvPr/>
        </p:nvSpPr>
        <p:spPr bwMode="auto">
          <a:xfrm>
            <a:off x="0" y="422474"/>
            <a:ext cx="9144000" cy="106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400" kern="1200" dirty="0">
                <a:solidFill>
                  <a:srgbClr val="404040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404040"/>
                </a:solidFill>
                <a:latin typeface="黑体" pitchFamily="49" charset="-122"/>
                <a:ea typeface="黑体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404040"/>
                </a:solidFill>
                <a:latin typeface="黑体" pitchFamily="49" charset="-122"/>
                <a:ea typeface="黑体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404040"/>
                </a:solidFill>
                <a:latin typeface="黑体" pitchFamily="49" charset="-122"/>
                <a:ea typeface="黑体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404040"/>
                </a:solidFill>
                <a:latin typeface="黑体" pitchFamily="49" charset="-122"/>
                <a:ea typeface="黑体" pitchFamily="49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404040"/>
                </a:solidFill>
                <a:latin typeface="Calibri" pitchFamily="34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404040"/>
                </a:solidFill>
                <a:latin typeface="Calibri" pitchFamily="34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404040"/>
                </a:solidFill>
                <a:latin typeface="Calibri" pitchFamily="34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404040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en-GB" sz="3600" b="1" dirty="0" smtClean="0">
                <a:solidFill>
                  <a:schemeClr val="tx1"/>
                </a:solidFill>
                <a:latin typeface="+mj-lt"/>
                <a:ea typeface="黑体" pitchFamily="2" charset="-122"/>
              </a:rPr>
              <a:t>Challenge II: </a:t>
            </a:r>
            <a:r>
              <a:rPr lang="en-GB" sz="3200" b="1" dirty="0" smtClean="0">
                <a:solidFill>
                  <a:schemeClr val="tx1"/>
                </a:solidFill>
                <a:latin typeface="+mj-lt"/>
                <a:ea typeface="黑体" pitchFamily="2" charset="-122"/>
              </a:rPr>
              <a:t>Resource Sharing and Management</a:t>
            </a:r>
            <a:endParaRPr lang="en-GB" altLang="zh-CN" sz="3200" b="1" dirty="0" smtClean="0">
              <a:solidFill>
                <a:schemeClr val="tx1"/>
              </a:solidFill>
              <a:latin typeface="+mj-lt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9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9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9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0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8" grpId="0" animBg="1"/>
      <p:bldP spid="4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 idx="4294967295"/>
          </p:nvPr>
        </p:nvSpPr>
        <p:spPr>
          <a:xfrm>
            <a:off x="-144016" y="549275"/>
            <a:ext cx="9324528" cy="774700"/>
          </a:xfrm>
        </p:spPr>
        <p:txBody>
          <a:bodyPr/>
          <a:lstStyle/>
          <a:p>
            <a:r>
              <a:rPr lang="en-US" sz="3600" b="1" dirty="0" smtClean="0">
                <a:solidFill>
                  <a:schemeClr val="tx1"/>
                </a:solidFill>
                <a:latin typeface="+mj-lt"/>
                <a:ea typeface="黑体" pitchFamily="2" charset="-122"/>
              </a:rPr>
              <a:t>Resource Sharing and Management: Platforms</a:t>
            </a:r>
            <a:endParaRPr sz="3600" b="1" dirty="0" smtClean="0">
              <a:solidFill>
                <a:schemeClr val="tx1"/>
              </a:solidFill>
              <a:latin typeface="+mj-lt"/>
              <a:ea typeface="黑体" pitchFamily="2" charset="-122"/>
            </a:endParaRPr>
          </a:p>
        </p:txBody>
      </p:sp>
      <p:grpSp>
        <p:nvGrpSpPr>
          <p:cNvPr id="31747" name="组合 16"/>
          <p:cNvGrpSpPr>
            <a:grpSpLocks/>
          </p:cNvGrpSpPr>
          <p:nvPr/>
        </p:nvGrpSpPr>
        <p:grpSpPr bwMode="auto">
          <a:xfrm>
            <a:off x="649288" y="1216025"/>
            <a:ext cx="8099425" cy="4084638"/>
            <a:chOff x="649138" y="908720"/>
            <a:chExt cx="8099326" cy="4084315"/>
          </a:xfrm>
        </p:grpSpPr>
        <p:pic>
          <p:nvPicPr>
            <p:cNvPr id="31753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0789" y="1268760"/>
              <a:ext cx="8067675" cy="3724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4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0789" y="908720"/>
              <a:ext cx="7776864" cy="1955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1" name="直接连接符 10"/>
            <p:cNvCxnSpPr/>
            <p:nvPr/>
          </p:nvCxnSpPr>
          <p:spPr>
            <a:xfrm>
              <a:off x="1750850" y="3823140"/>
              <a:ext cx="4897377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684063" y="4077119"/>
              <a:ext cx="575938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684063" y="4351736"/>
              <a:ext cx="575938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649138" y="4631114"/>
              <a:ext cx="5760967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矩形标注 17"/>
          <p:cNvSpPr/>
          <p:nvPr/>
        </p:nvSpPr>
        <p:spPr>
          <a:xfrm>
            <a:off x="2195736" y="1988840"/>
            <a:ext cx="6161481" cy="1906587"/>
          </a:xfrm>
          <a:prstGeom prst="wedgeRectCallout">
            <a:avLst>
              <a:gd name="adj1" fmla="val -33368"/>
              <a:gd name="adj2" fmla="val 7725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0" lvl="1">
              <a:defRPr/>
            </a:pPr>
            <a:r>
              <a:rPr lang="en-US" altLang="zh-CN" sz="2400" dirty="0" smtClean="0">
                <a:solidFill>
                  <a:srgbClr val="000000"/>
                </a:solidFill>
                <a:ea typeface="黑体" pitchFamily="2" charset="-122"/>
              </a:rPr>
              <a:t>‘’Cloud computing platforms’’ platforms like </a:t>
            </a:r>
            <a:r>
              <a:rPr lang="en-US" altLang="zh-CN" sz="2400" dirty="0" smtClean="0">
                <a:solidFill>
                  <a:srgbClr val="000000"/>
                </a:solidFill>
              </a:rPr>
              <a:t>Amazon </a:t>
            </a:r>
            <a:r>
              <a:rPr lang="en-US" altLang="zh-CN" sz="2400" dirty="0">
                <a:solidFill>
                  <a:srgbClr val="000000"/>
                </a:solidFill>
              </a:rPr>
              <a:t>Web Services, Google App Engine, or Microsoft </a:t>
            </a:r>
            <a:r>
              <a:rPr lang="en-US" altLang="zh-CN" sz="2400" dirty="0" smtClean="0">
                <a:solidFill>
                  <a:srgbClr val="000000"/>
                </a:solidFill>
              </a:rPr>
              <a:t>Azure, which provide developers with access to storage and computation, are the heart of emerging Internet Operating System.’’</a:t>
            </a:r>
            <a:endParaRPr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79512" y="5300663"/>
            <a:ext cx="8784976" cy="12003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dirty="0" smtClean="0">
                <a:solidFill>
                  <a:srgbClr val="FFFFFF"/>
                </a:solidFill>
                <a:ea typeface="黑体" pitchFamily="2" charset="-122"/>
              </a:rPr>
              <a:t>Internet Operating System:</a:t>
            </a:r>
            <a:endParaRPr lang="en-US" altLang="zh-CN" sz="2400" dirty="0">
              <a:solidFill>
                <a:srgbClr val="FFFFFF"/>
              </a:solidFill>
              <a:ea typeface="黑体" pitchFamily="2" charset="-122"/>
            </a:endParaRPr>
          </a:p>
          <a:p>
            <a:pPr>
              <a:buFont typeface="Arial" charset="0"/>
              <a:buChar char="•"/>
              <a:defRPr/>
            </a:pPr>
            <a:r>
              <a:rPr lang="en-US" altLang="zh-CN" sz="2400" dirty="0" smtClean="0">
                <a:solidFill>
                  <a:srgbClr val="FFFFFF"/>
                </a:solidFill>
                <a:ea typeface="黑体" pitchFamily="2" charset="-122"/>
              </a:rPr>
              <a:t>Resource management</a:t>
            </a:r>
            <a:r>
              <a:rPr lang="zh-CN" altLang="en-US" sz="2400" dirty="0" smtClean="0">
                <a:solidFill>
                  <a:srgbClr val="FFFFFF"/>
                </a:solidFill>
                <a:ea typeface="黑体" pitchFamily="2" charset="-122"/>
              </a:rPr>
              <a:t>：</a:t>
            </a:r>
            <a:r>
              <a:rPr lang="en-US" altLang="zh-CN" sz="2400" dirty="0" smtClean="0">
                <a:solidFill>
                  <a:srgbClr val="FFFFFF"/>
                </a:solidFill>
                <a:ea typeface="黑体" pitchFamily="2" charset="-122"/>
              </a:rPr>
              <a:t>manage hardware and data in data centers</a:t>
            </a:r>
            <a:endParaRPr lang="en-US" altLang="zh-CN" sz="2400" dirty="0">
              <a:solidFill>
                <a:srgbClr val="FFFFFF"/>
              </a:solidFill>
              <a:ea typeface="黑体" pitchFamily="2" charset="-122"/>
            </a:endParaRPr>
          </a:p>
          <a:p>
            <a:pPr>
              <a:buFont typeface="Arial" charset="0"/>
              <a:buChar char="•"/>
              <a:defRPr/>
            </a:pPr>
            <a:r>
              <a:rPr lang="en-US" altLang="zh-CN" sz="2400" dirty="0" smtClean="0">
                <a:solidFill>
                  <a:srgbClr val="FFFFFF"/>
                </a:solidFill>
                <a:ea typeface="黑体" pitchFamily="2" charset="-122"/>
              </a:rPr>
              <a:t>Application supports</a:t>
            </a:r>
            <a:r>
              <a:rPr lang="zh-CN" altLang="en-US" sz="2400" dirty="0" smtClean="0">
                <a:solidFill>
                  <a:srgbClr val="FFFFFF"/>
                </a:solidFill>
                <a:ea typeface="黑体" pitchFamily="2" charset="-122"/>
              </a:rPr>
              <a:t>：</a:t>
            </a:r>
            <a:r>
              <a:rPr lang="en-US" altLang="zh-CN" sz="2400" dirty="0" smtClean="0">
                <a:solidFill>
                  <a:srgbClr val="FFFFFF"/>
                </a:solidFill>
                <a:ea typeface="黑体" pitchFamily="2" charset="-122"/>
              </a:rPr>
              <a:t>provide supports for application services</a:t>
            </a:r>
            <a:endParaRPr lang="en-US" altLang="zh-CN" sz="2400" dirty="0">
              <a:solidFill>
                <a:srgbClr val="FFFFFF"/>
              </a:solidFill>
              <a:ea typeface="黑体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316913" y="1341438"/>
            <a:ext cx="503237" cy="151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/>
          </a:p>
        </p:txBody>
      </p:sp>
      <p:sp>
        <p:nvSpPr>
          <p:cNvPr id="17" name="灯片编号占位符 16"/>
          <p:cNvSpPr txBox="1">
            <a:spLocks noGrp="1"/>
          </p:cNvSpPr>
          <p:nvPr/>
        </p:nvSpPr>
        <p:spPr>
          <a:xfrm>
            <a:off x="6553200" y="6519863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AEA6AB94-1B63-45EF-9B71-51686A760024}" type="slidenum">
              <a:rPr lang="zh-CN" altLang="en-US" sz="1200">
                <a:solidFill>
                  <a:srgbClr val="FFFFFF"/>
                </a:solidFill>
                <a:latin typeface="+mn-lt"/>
                <a:ea typeface="+mn-ea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28</a:t>
            </a:fld>
            <a:endParaRPr lang="zh-CN" altLang="en-US" sz="120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19" name="页脚占位符 18"/>
          <p:cNvSpPr txBox="1">
            <a:spLocks noGrp="1"/>
          </p:cNvSpPr>
          <p:nvPr/>
        </p:nvSpPr>
        <p:spPr>
          <a:xfrm>
            <a:off x="3124200" y="6519863"/>
            <a:ext cx="2895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>
                <a:solidFill>
                  <a:srgbClr val="FFFFFF"/>
                </a:solidFill>
                <a:latin typeface="+mn-lt"/>
                <a:ea typeface="+mn-ea"/>
              </a:rPr>
              <a:t>一、立项依据</a:t>
            </a:r>
            <a:endParaRPr lang="zh-CN" altLang="en-US" sz="1200" dirty="0">
              <a:solidFill>
                <a:srgbClr val="FFFFFF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云形 54" descr="蓝色面巾纸"/>
          <p:cNvSpPr>
            <a:spLocks noChangeArrowheads="1"/>
          </p:cNvSpPr>
          <p:nvPr/>
        </p:nvSpPr>
        <p:spPr bwMode="auto">
          <a:xfrm>
            <a:off x="2700338" y="3429000"/>
            <a:ext cx="3743325" cy="935038"/>
          </a:xfrm>
          <a:custGeom>
            <a:avLst/>
            <a:gdLst>
              <a:gd name="T0" fmla="*/ 2147483647 w 43200"/>
              <a:gd name="T1" fmla="*/ 2147483647 h 43200"/>
              <a:gd name="T2" fmla="*/ 2147483647 w 43200"/>
              <a:gd name="T3" fmla="*/ 2147483647 h 43200"/>
              <a:gd name="T4" fmla="*/ 2147483647 w 43200"/>
              <a:gd name="T5" fmla="*/ 2147483647 h 43200"/>
              <a:gd name="T6" fmla="*/ 2147483647 w 43200"/>
              <a:gd name="T7" fmla="*/ 2147483647 h 43200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5954 w 43200"/>
              <a:gd name="T13" fmla="*/ 6524 h 43200"/>
              <a:gd name="T14" fmla="*/ 34174 w 43200"/>
              <a:gd name="T15" fmla="*/ 34674 h 43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00" h="43200">
                <a:moveTo>
                  <a:pt x="3900" y="14370"/>
                </a:moveTo>
                <a:lnTo>
                  <a:pt x="3899" y="14370"/>
                </a:lnTo>
                <a:cubicBezTo>
                  <a:pt x="3858" y="13959"/>
                  <a:pt x="3838" y="13545"/>
                  <a:pt x="3838" y="13131"/>
                </a:cubicBezTo>
                <a:cubicBezTo>
                  <a:pt x="3838" y="8055"/>
                  <a:pt x="6861" y="3941"/>
                  <a:pt x="10591" y="3941"/>
                </a:cubicBezTo>
                <a:cubicBezTo>
                  <a:pt x="11791" y="3940"/>
                  <a:pt x="12969" y="4376"/>
                  <a:pt x="14005" y="5201"/>
                </a:cubicBezTo>
                <a:lnTo>
                  <a:pt x="14005" y="5202"/>
                </a:lnTo>
                <a:cubicBezTo>
                  <a:pt x="14930" y="2828"/>
                  <a:pt x="16742" y="1343"/>
                  <a:pt x="18715" y="1344"/>
                </a:cubicBezTo>
                <a:cubicBezTo>
                  <a:pt x="20114" y="1344"/>
                  <a:pt x="21458" y="2093"/>
                  <a:pt x="22456" y="3431"/>
                </a:cubicBezTo>
                <a:lnTo>
                  <a:pt x="22456" y="3432"/>
                </a:lnTo>
                <a:cubicBezTo>
                  <a:pt x="23194" y="1415"/>
                  <a:pt x="24707" y="140"/>
                  <a:pt x="26362" y="141"/>
                </a:cubicBezTo>
                <a:cubicBezTo>
                  <a:pt x="27723" y="141"/>
                  <a:pt x="29007" y="1006"/>
                  <a:pt x="29832" y="2481"/>
                </a:cubicBezTo>
                <a:lnTo>
                  <a:pt x="29832" y="2480"/>
                </a:lnTo>
                <a:cubicBezTo>
                  <a:pt x="30755" y="1002"/>
                  <a:pt x="32110" y="149"/>
                  <a:pt x="33538" y="150"/>
                </a:cubicBezTo>
                <a:cubicBezTo>
                  <a:pt x="35888" y="150"/>
                  <a:pt x="37901" y="2435"/>
                  <a:pt x="38318" y="5575"/>
                </a:cubicBezTo>
                <a:lnTo>
                  <a:pt x="38317" y="5576"/>
                </a:lnTo>
                <a:cubicBezTo>
                  <a:pt x="40639" y="6438"/>
                  <a:pt x="42250" y="9313"/>
                  <a:pt x="42250" y="12594"/>
                </a:cubicBezTo>
                <a:cubicBezTo>
                  <a:pt x="42250" y="13579"/>
                  <a:pt x="42103" y="14554"/>
                  <a:pt x="41818" y="15460"/>
                </a:cubicBezTo>
                <a:lnTo>
                  <a:pt x="41818" y="15459"/>
                </a:lnTo>
                <a:cubicBezTo>
                  <a:pt x="42727" y="17070"/>
                  <a:pt x="43220" y="19044"/>
                  <a:pt x="43220" y="21076"/>
                </a:cubicBezTo>
                <a:cubicBezTo>
                  <a:pt x="43220" y="25663"/>
                  <a:pt x="40741" y="29553"/>
                  <a:pt x="37404" y="30203"/>
                </a:cubicBezTo>
                <a:lnTo>
                  <a:pt x="37403" y="30202"/>
                </a:lnTo>
                <a:cubicBezTo>
                  <a:pt x="37378" y="34523"/>
                  <a:pt x="34795" y="38006"/>
                  <a:pt x="31619" y="38007"/>
                </a:cubicBezTo>
                <a:cubicBezTo>
                  <a:pt x="30535" y="38007"/>
                  <a:pt x="29474" y="37593"/>
                  <a:pt x="28555" y="36813"/>
                </a:cubicBezTo>
                <a:lnTo>
                  <a:pt x="28556" y="36813"/>
                </a:lnTo>
                <a:cubicBezTo>
                  <a:pt x="27694" y="40699"/>
                  <a:pt x="25069" y="43357"/>
                  <a:pt x="22094" y="43358"/>
                </a:cubicBezTo>
                <a:cubicBezTo>
                  <a:pt x="19839" y="43358"/>
                  <a:pt x="17733" y="41821"/>
                  <a:pt x="16480" y="39263"/>
                </a:cubicBezTo>
                <a:lnTo>
                  <a:pt x="16480" y="39264"/>
                </a:lnTo>
                <a:cubicBezTo>
                  <a:pt x="15279" y="40250"/>
                  <a:pt x="13904" y="40770"/>
                  <a:pt x="12503" y="40771"/>
                </a:cubicBezTo>
                <a:cubicBezTo>
                  <a:pt x="9735" y="40771"/>
                  <a:pt x="7180" y="38748"/>
                  <a:pt x="5804" y="35469"/>
                </a:cubicBezTo>
                <a:lnTo>
                  <a:pt x="5803" y="35469"/>
                </a:lnTo>
                <a:cubicBezTo>
                  <a:pt x="5635" y="35496"/>
                  <a:pt x="5465" y="35509"/>
                  <a:pt x="5296" y="35510"/>
                </a:cubicBezTo>
                <a:cubicBezTo>
                  <a:pt x="2888" y="35510"/>
                  <a:pt x="936" y="32860"/>
                  <a:pt x="936" y="29592"/>
                </a:cubicBezTo>
                <a:cubicBezTo>
                  <a:pt x="935" y="28090"/>
                  <a:pt x="1356" y="26644"/>
                  <a:pt x="2112" y="25547"/>
                </a:cubicBezTo>
                <a:lnTo>
                  <a:pt x="2113" y="25547"/>
                </a:lnTo>
                <a:cubicBezTo>
                  <a:pt x="781" y="24481"/>
                  <a:pt x="-36" y="22528"/>
                  <a:pt x="-36" y="20418"/>
                </a:cubicBezTo>
                <a:cubicBezTo>
                  <a:pt x="-37" y="17370"/>
                  <a:pt x="1647" y="14817"/>
                  <a:pt x="3863" y="14504"/>
                </a:cubicBezTo>
                <a:lnTo>
                  <a:pt x="3900" y="14370"/>
                </a:lnTo>
                <a:close/>
              </a:path>
              <a:path w="43200" h="43200" fill="none">
                <a:moveTo>
                  <a:pt x="4693" y="26177"/>
                </a:moveTo>
                <a:lnTo>
                  <a:pt x="4693" y="26177"/>
                </a:lnTo>
                <a:cubicBezTo>
                  <a:pt x="4580" y="26189"/>
                  <a:pt x="4468" y="26194"/>
                  <a:pt x="4356" y="26195"/>
                </a:cubicBezTo>
                <a:cubicBezTo>
                  <a:pt x="3584" y="26195"/>
                  <a:pt x="2826" y="25913"/>
                  <a:pt x="2160" y="25379"/>
                </a:cubicBezTo>
                <a:moveTo>
                  <a:pt x="6928" y="34899"/>
                </a:moveTo>
                <a:lnTo>
                  <a:pt x="6927" y="34898"/>
                </a:lnTo>
                <a:cubicBezTo>
                  <a:pt x="6572" y="35091"/>
                  <a:pt x="6200" y="35219"/>
                  <a:pt x="5820" y="35280"/>
                </a:cubicBezTo>
                <a:moveTo>
                  <a:pt x="16478" y="39090"/>
                </a:moveTo>
                <a:lnTo>
                  <a:pt x="16477" y="39090"/>
                </a:lnTo>
                <a:cubicBezTo>
                  <a:pt x="16210" y="38544"/>
                  <a:pt x="15986" y="37960"/>
                  <a:pt x="15809" y="37350"/>
                </a:cubicBezTo>
                <a:moveTo>
                  <a:pt x="28827" y="34751"/>
                </a:moveTo>
                <a:lnTo>
                  <a:pt x="28826" y="34750"/>
                </a:lnTo>
                <a:cubicBezTo>
                  <a:pt x="28787" y="35398"/>
                  <a:pt x="28698" y="36038"/>
                  <a:pt x="28560" y="36660"/>
                </a:cubicBezTo>
                <a:moveTo>
                  <a:pt x="34129" y="22954"/>
                </a:moveTo>
                <a:lnTo>
                  <a:pt x="34128" y="22954"/>
                </a:lnTo>
                <a:cubicBezTo>
                  <a:pt x="36118" y="24271"/>
                  <a:pt x="37381" y="27017"/>
                  <a:pt x="37381" y="30027"/>
                </a:cubicBezTo>
                <a:cubicBezTo>
                  <a:pt x="37381" y="30048"/>
                  <a:pt x="37380" y="30069"/>
                  <a:pt x="37380" y="30090"/>
                </a:cubicBezTo>
                <a:moveTo>
                  <a:pt x="41798" y="15354"/>
                </a:moveTo>
                <a:lnTo>
                  <a:pt x="41798" y="15354"/>
                </a:lnTo>
                <a:cubicBezTo>
                  <a:pt x="41473" y="16386"/>
                  <a:pt x="40978" y="17302"/>
                  <a:pt x="40350" y="18030"/>
                </a:cubicBezTo>
                <a:moveTo>
                  <a:pt x="38324" y="5426"/>
                </a:moveTo>
                <a:lnTo>
                  <a:pt x="38324" y="5425"/>
                </a:lnTo>
                <a:cubicBezTo>
                  <a:pt x="38375" y="5811"/>
                  <a:pt x="38401" y="6202"/>
                  <a:pt x="38401" y="6595"/>
                </a:cubicBezTo>
                <a:cubicBezTo>
                  <a:pt x="38401" y="6626"/>
                  <a:pt x="38400" y="6658"/>
                  <a:pt x="38400" y="6690"/>
                </a:cubicBezTo>
                <a:moveTo>
                  <a:pt x="29078" y="3952"/>
                </a:moveTo>
                <a:lnTo>
                  <a:pt x="29078" y="3952"/>
                </a:lnTo>
                <a:cubicBezTo>
                  <a:pt x="29266" y="3369"/>
                  <a:pt x="29516" y="2826"/>
                  <a:pt x="29820" y="2340"/>
                </a:cubicBezTo>
                <a:moveTo>
                  <a:pt x="22141" y="4720"/>
                </a:moveTo>
                <a:lnTo>
                  <a:pt x="22140" y="4719"/>
                </a:lnTo>
                <a:cubicBezTo>
                  <a:pt x="22217" y="4238"/>
                  <a:pt x="22338" y="3771"/>
                  <a:pt x="22500" y="3330"/>
                </a:cubicBezTo>
                <a:moveTo>
                  <a:pt x="14000" y="5192"/>
                </a:moveTo>
                <a:lnTo>
                  <a:pt x="14000" y="5191"/>
                </a:lnTo>
                <a:cubicBezTo>
                  <a:pt x="14471" y="5568"/>
                  <a:pt x="14908" y="6020"/>
                  <a:pt x="15299" y="6540"/>
                </a:cubicBezTo>
                <a:moveTo>
                  <a:pt x="4127" y="15789"/>
                </a:moveTo>
                <a:lnTo>
                  <a:pt x="4127" y="15788"/>
                </a:lnTo>
                <a:cubicBezTo>
                  <a:pt x="4024" y="15324"/>
                  <a:pt x="3948" y="14850"/>
                  <a:pt x="3900" y="14369"/>
                </a:cubicBezTo>
              </a:path>
            </a:pathLst>
          </a:custGeom>
          <a:blipFill dpi="0" rotWithShape="1">
            <a:blip r:embed="rId2" cstate="print">
              <a:alphaModFix amt="77000"/>
            </a:blip>
            <a:srcRect/>
            <a:tile tx="0" ty="0" sx="100000" sy="100000" flip="none" algn="tl"/>
          </a:blipFill>
          <a:ln w="25400" algn="ctr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1800" b="1" i="1">
                <a:latin typeface="Calibri" pitchFamily="34" charset="0"/>
              </a:rPr>
              <a:t>Internet</a:t>
            </a:r>
          </a:p>
        </p:txBody>
      </p:sp>
      <p:sp>
        <p:nvSpPr>
          <p:cNvPr id="23" name="椭圆 22"/>
          <p:cNvSpPr>
            <a:spLocks noChangeArrowheads="1"/>
          </p:cNvSpPr>
          <p:nvPr/>
        </p:nvSpPr>
        <p:spPr bwMode="auto">
          <a:xfrm>
            <a:off x="2928938" y="1714500"/>
            <a:ext cx="3214687" cy="2071688"/>
          </a:xfrm>
          <a:prstGeom prst="ellipse">
            <a:avLst/>
          </a:prstGeom>
          <a:solidFill>
            <a:schemeClr val="bg1"/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en-US" sz="18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2772" name="矩形 3" descr="羊皮纸"/>
          <p:cNvSpPr>
            <a:spLocks noChangeArrowheads="1"/>
          </p:cNvSpPr>
          <p:nvPr/>
        </p:nvSpPr>
        <p:spPr bwMode="auto">
          <a:xfrm>
            <a:off x="3492500" y="2276475"/>
            <a:ext cx="1943100" cy="928688"/>
          </a:xfrm>
          <a:prstGeom prst="rect">
            <a:avLst/>
          </a:prstGeom>
          <a:blipFill dpi="0" rotWithShape="1">
            <a:blip r:embed="rId3" cstate="print"/>
            <a:srcRect/>
            <a:tile tx="0" ty="0" sx="100000" sy="100000" flip="none" algn="tl"/>
          </a:blip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2000" b="1" dirty="0" smtClean="0">
                <a:latin typeface="Calibri" pitchFamily="34" charset="0"/>
                <a:ea typeface="黑体" pitchFamily="2" charset="-122"/>
              </a:rPr>
              <a:t>Data and service providers</a:t>
            </a:r>
            <a:endParaRPr lang="zh-CN" altLang="en-US" sz="2000" b="1" dirty="0">
              <a:latin typeface="Calibri" pitchFamily="34" charset="0"/>
              <a:ea typeface="黑体" pitchFamily="2" charset="-122"/>
            </a:endParaRPr>
          </a:p>
        </p:txBody>
      </p:sp>
      <p:sp>
        <p:nvSpPr>
          <p:cNvPr id="32773" name="矩形 4"/>
          <p:cNvSpPr>
            <a:spLocks noChangeArrowheads="1"/>
          </p:cNvSpPr>
          <p:nvPr/>
        </p:nvSpPr>
        <p:spPr bwMode="auto">
          <a:xfrm>
            <a:off x="1571625" y="4572000"/>
            <a:ext cx="1416050" cy="585788"/>
          </a:xfrm>
          <a:prstGeom prst="rect">
            <a:avLst/>
          </a:prstGeom>
          <a:solidFill>
            <a:srgbClr val="FF00FF">
              <a:alpha val="32156"/>
            </a:srgbClr>
          </a:solidFill>
          <a:ln w="25400" algn="ctr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2000" dirty="0" smtClean="0">
                <a:latin typeface="Calibri" pitchFamily="34" charset="0"/>
                <a:ea typeface="黑体" pitchFamily="2" charset="-122"/>
              </a:rPr>
              <a:t>users</a:t>
            </a:r>
            <a:r>
              <a:rPr lang="zh-CN" altLang="en-US" sz="2000" dirty="0" smtClean="0">
                <a:latin typeface="Calibri" pitchFamily="34" charset="0"/>
                <a:ea typeface="黑体" pitchFamily="2" charset="-122"/>
              </a:rPr>
              <a:t> </a:t>
            </a:r>
            <a:r>
              <a:rPr lang="en-US" altLang="zh-CN" sz="2000" dirty="0" smtClean="0">
                <a:latin typeface="Calibri" pitchFamily="34" charset="0"/>
                <a:ea typeface="黑体" pitchFamily="2" charset="-122"/>
              </a:rPr>
              <a:t>and data</a:t>
            </a:r>
            <a:endParaRPr lang="zh-CN" altLang="en-US" sz="2000" dirty="0">
              <a:latin typeface="Calibri" pitchFamily="34" charset="0"/>
              <a:ea typeface="黑体" pitchFamily="2" charset="-122"/>
            </a:endParaRPr>
          </a:p>
        </p:txBody>
      </p:sp>
      <p:cxnSp>
        <p:nvCxnSpPr>
          <p:cNvPr id="32774" name="直接箭头连接符 5"/>
          <p:cNvCxnSpPr>
            <a:cxnSpLocks noChangeShapeType="1"/>
            <a:stCxn id="32773" idx="0"/>
            <a:endCxn id="32772" idx="1"/>
          </p:cNvCxnSpPr>
          <p:nvPr/>
        </p:nvCxnSpPr>
        <p:spPr bwMode="auto">
          <a:xfrm flipV="1">
            <a:off x="2279650" y="2741613"/>
            <a:ext cx="1200150" cy="1817687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arrow" w="med" len="med"/>
            <a:tailEnd type="arrow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32775" name="矩形 6" descr="新闻纸"/>
          <p:cNvSpPr>
            <a:spLocks noChangeArrowheads="1"/>
          </p:cNvSpPr>
          <p:nvPr/>
        </p:nvSpPr>
        <p:spPr bwMode="auto">
          <a:xfrm>
            <a:off x="5737225" y="4365625"/>
            <a:ext cx="2363788" cy="928688"/>
          </a:xfrm>
          <a:prstGeom prst="rect">
            <a:avLst/>
          </a:prstGeom>
          <a:blipFill dpi="0" rotWithShape="1">
            <a:blip r:embed="rId4" cstate="print">
              <a:alphaModFix amt="80000"/>
            </a:blip>
            <a:srcRect/>
            <a:tile tx="0" ty="0" sx="100000" sy="100000" flip="none" algn="tl"/>
          </a:blipFill>
          <a:ln w="25400" algn="ctr">
            <a:solidFill>
              <a:srgbClr val="8C3836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2400" b="1" dirty="0" smtClean="0">
                <a:latin typeface="Calibri" pitchFamily="34" charset="0"/>
                <a:ea typeface="黑体" pitchFamily="2" charset="-122"/>
              </a:rPr>
              <a:t>Service software providers</a:t>
            </a:r>
            <a:endParaRPr lang="zh-CN" altLang="en-US" sz="2400" b="1" dirty="0">
              <a:latin typeface="Calibri" pitchFamily="34" charset="0"/>
              <a:ea typeface="黑体" pitchFamily="2" charset="-122"/>
            </a:endParaRPr>
          </a:p>
        </p:txBody>
      </p:sp>
      <p:sp>
        <p:nvSpPr>
          <p:cNvPr id="32776" name="TextBox 7"/>
          <p:cNvSpPr txBox="1">
            <a:spLocks noChangeArrowheads="1"/>
          </p:cNvSpPr>
          <p:nvPr/>
        </p:nvSpPr>
        <p:spPr bwMode="auto">
          <a:xfrm>
            <a:off x="2339975" y="3278188"/>
            <a:ext cx="74373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800" dirty="0" smtClean="0">
                <a:solidFill>
                  <a:schemeClr val="hlink"/>
                </a:solidFill>
                <a:latin typeface="Calibri" pitchFamily="34" charset="0"/>
                <a:ea typeface="黑体" pitchFamily="2" charset="-122"/>
              </a:rPr>
              <a:t>utilize</a:t>
            </a:r>
            <a:endParaRPr lang="zh-CN" altLang="en-US" sz="1800" dirty="0">
              <a:solidFill>
                <a:schemeClr val="hlink"/>
              </a:solidFill>
              <a:latin typeface="Calibri" pitchFamily="34" charset="0"/>
              <a:ea typeface="黑体" pitchFamily="2" charset="-122"/>
            </a:endParaRPr>
          </a:p>
        </p:txBody>
      </p:sp>
      <p:cxnSp>
        <p:nvCxnSpPr>
          <p:cNvPr id="32777" name="直接箭头连接符 8"/>
          <p:cNvCxnSpPr>
            <a:cxnSpLocks noChangeShapeType="1"/>
            <a:stCxn id="32775" idx="0"/>
            <a:endCxn id="32772" idx="3"/>
          </p:cNvCxnSpPr>
          <p:nvPr/>
        </p:nvCxnSpPr>
        <p:spPr bwMode="auto">
          <a:xfrm flipH="1" flipV="1">
            <a:off x="5448300" y="2741613"/>
            <a:ext cx="1471613" cy="161131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arrow" w="med" len="med"/>
            <a:tailEnd type="arrow" w="med" len="med"/>
          </a:ln>
          <a:effectLst>
            <a:outerShdw dist="20000" dir="5400000" rotWithShape="0">
              <a:srgbClr val="000000">
                <a:alpha val="37999"/>
              </a:srgbClr>
            </a:outerShdw>
          </a:effectLst>
        </p:spPr>
      </p:cxnSp>
      <p:sp>
        <p:nvSpPr>
          <p:cNvPr id="32778" name="TextBox 9"/>
          <p:cNvSpPr txBox="1">
            <a:spLocks noChangeArrowheads="1"/>
          </p:cNvSpPr>
          <p:nvPr/>
        </p:nvSpPr>
        <p:spPr bwMode="auto">
          <a:xfrm>
            <a:off x="5867400" y="3206750"/>
            <a:ext cx="8214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800" dirty="0" smtClean="0">
                <a:solidFill>
                  <a:schemeClr val="hlink"/>
                </a:solidFill>
                <a:latin typeface="Calibri" pitchFamily="34" charset="0"/>
                <a:ea typeface="黑体" pitchFamily="2" charset="-122"/>
              </a:rPr>
              <a:t>deploy</a:t>
            </a:r>
            <a:endParaRPr lang="zh-CN" altLang="en-US" sz="1800" dirty="0">
              <a:solidFill>
                <a:schemeClr val="hlink"/>
              </a:solidFill>
              <a:latin typeface="Calibri" pitchFamily="34" charset="0"/>
              <a:ea typeface="黑体" pitchFamily="2" charset="-122"/>
            </a:endParaRPr>
          </a:p>
        </p:txBody>
      </p:sp>
      <p:sp>
        <p:nvSpPr>
          <p:cNvPr id="32779" name="TextBox 10"/>
          <p:cNvSpPr txBox="1">
            <a:spLocks noChangeArrowheads="1"/>
          </p:cNvSpPr>
          <p:nvPr/>
        </p:nvSpPr>
        <p:spPr bwMode="auto">
          <a:xfrm>
            <a:off x="4787900" y="1484313"/>
            <a:ext cx="143475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latin typeface="Calibri" pitchFamily="34" charset="0"/>
                <a:ea typeface="黑体" pitchFamily="2" charset="-122"/>
              </a:rPr>
              <a:t>Service providers</a:t>
            </a:r>
            <a:endParaRPr lang="zh-CN" altLang="en-US" sz="1400" dirty="0">
              <a:latin typeface="Calibri" pitchFamily="34" charset="0"/>
              <a:ea typeface="黑体" pitchFamily="2" charset="-122"/>
            </a:endParaRPr>
          </a:p>
        </p:txBody>
      </p:sp>
      <p:sp>
        <p:nvSpPr>
          <p:cNvPr id="32780" name="TextBox 11"/>
          <p:cNvSpPr txBox="1">
            <a:spLocks noChangeArrowheads="1"/>
          </p:cNvSpPr>
          <p:nvPr/>
        </p:nvSpPr>
        <p:spPr bwMode="auto">
          <a:xfrm>
            <a:off x="7524328" y="5516563"/>
            <a:ext cx="168302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latin typeface="Calibri" pitchFamily="34" charset="0"/>
                <a:ea typeface="黑体" pitchFamily="2" charset="-122"/>
              </a:rPr>
              <a:t>Software developers</a:t>
            </a:r>
            <a:endParaRPr lang="zh-CN" altLang="en-US" sz="1400" dirty="0">
              <a:latin typeface="Calibri" pitchFamily="34" charset="0"/>
              <a:ea typeface="黑体" pitchFamily="2" charset="-122"/>
            </a:endParaRPr>
          </a:p>
        </p:txBody>
      </p:sp>
      <p:sp>
        <p:nvSpPr>
          <p:cNvPr id="32781" name="TextBox 12"/>
          <p:cNvSpPr txBox="1">
            <a:spLocks noChangeArrowheads="1"/>
          </p:cNvSpPr>
          <p:nvPr/>
        </p:nvSpPr>
        <p:spPr bwMode="auto">
          <a:xfrm>
            <a:off x="107950" y="5429250"/>
            <a:ext cx="59035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latin typeface="Calibri" pitchFamily="34" charset="0"/>
                <a:ea typeface="黑体" pitchFamily="2" charset="-122"/>
              </a:rPr>
              <a:t>Users</a:t>
            </a:r>
            <a:endParaRPr lang="zh-CN" altLang="en-US" sz="1400" dirty="0">
              <a:latin typeface="Calibri" pitchFamily="34" charset="0"/>
              <a:ea typeface="黑体" pitchFamily="2" charset="-122"/>
            </a:endParaRPr>
          </a:p>
        </p:txBody>
      </p:sp>
      <p:pic>
        <p:nvPicPr>
          <p:cNvPr id="32782" name="Picture 43" descr="C:\Users\Savas\AppData\Local\Microsoft\Windows\Temporary Internet Files\Low\Content.IE5\8N5EN3R0\j0433943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57313" y="5129213"/>
            <a:ext cx="747712" cy="747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83" name="Picture 23" descr="C:\Users\Savas\AppData\Local\Microsoft\Windows\Temporary Internet Files\Low\Content.IE5\353CO56G\j0433949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48488" y="5335588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84" name="Picture 16" descr="C:\Users\Savas\AppData\Local\Microsoft\Windows\Temporary Internet Files\Low\Content.IE5\353CO56G\j0434888[1]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073525" y="1484313"/>
            <a:ext cx="785813" cy="78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椭圆 18"/>
          <p:cNvSpPr/>
          <p:nvPr/>
        </p:nvSpPr>
        <p:spPr>
          <a:xfrm rot="2125015">
            <a:off x="2263775" y="2551113"/>
            <a:ext cx="6567488" cy="255746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0" name="椭圆 19"/>
          <p:cNvSpPr/>
          <p:nvPr/>
        </p:nvSpPr>
        <p:spPr>
          <a:xfrm>
            <a:off x="1000125" y="3643313"/>
            <a:ext cx="7572375" cy="25574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32787" name="灯片编号占位符 17"/>
          <p:cNvSpPr txBox="1">
            <a:spLocks noGrp="1"/>
          </p:cNvSpPr>
          <p:nvPr/>
        </p:nvSpPr>
        <p:spPr bwMode="auto">
          <a:xfrm>
            <a:off x="7858125" y="6642100"/>
            <a:ext cx="11509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3A93ABF6-FB51-4798-8F9E-8FBBBAC566B9}" type="slidenum">
              <a:rPr lang="zh-CN" altLang="en-US" sz="1200" b="1">
                <a:solidFill>
                  <a:schemeClr val="bg1"/>
                </a:solidFill>
                <a:latin typeface="Calibri" pitchFamily="34" charset="0"/>
                <a:ea typeface="黑体" pitchFamily="2" charset="-122"/>
              </a:rPr>
              <a:pPr algn="r"/>
              <a:t>29</a:t>
            </a:fld>
            <a:endParaRPr lang="en-US" altLang="zh-CN" sz="1200" b="1">
              <a:solidFill>
                <a:schemeClr val="bg1"/>
              </a:solidFill>
              <a:latin typeface="Calibri" pitchFamily="34" charset="0"/>
              <a:ea typeface="黑体" pitchFamily="2" charset="-122"/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2411412" y="5595938"/>
            <a:ext cx="2808659" cy="92333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800" b="1" dirty="0" smtClean="0">
                <a:latin typeface="Calibri" pitchFamily="34" charset="0"/>
                <a:ea typeface="黑体" pitchFamily="2" charset="-122"/>
              </a:rPr>
              <a:t>users</a:t>
            </a:r>
            <a:r>
              <a:rPr lang="zh-CN" altLang="en-US" sz="1800" b="1" dirty="0" smtClean="0">
                <a:latin typeface="Calibri" pitchFamily="34" charset="0"/>
                <a:ea typeface="黑体" pitchFamily="2" charset="-122"/>
              </a:rPr>
              <a:t>：</a:t>
            </a:r>
            <a:r>
              <a:rPr lang="en-US" altLang="zh-CN" sz="1800" dirty="0" smtClean="0">
                <a:latin typeface="Calibri" pitchFamily="34" charset="0"/>
                <a:ea typeface="黑体" pitchFamily="2" charset="-122"/>
              </a:rPr>
              <a:t>configure services and software freely, according to their demands</a:t>
            </a:r>
            <a:endParaRPr lang="zh-CN" altLang="en-US" sz="1800" dirty="0">
              <a:latin typeface="Calibri" pitchFamily="34" charset="0"/>
              <a:ea typeface="黑体" pitchFamily="2" charset="-122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6588125" y="2996952"/>
            <a:ext cx="2500313" cy="132343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b="1" dirty="0" smtClean="0">
                <a:latin typeface="Calibri" pitchFamily="34" charset="0"/>
                <a:ea typeface="黑体" pitchFamily="2" charset="-122"/>
              </a:rPr>
              <a:t>Developers</a:t>
            </a:r>
            <a:r>
              <a:rPr lang="zh-CN" altLang="en-US" sz="2000" b="1" dirty="0" smtClean="0">
                <a:latin typeface="Calibri" pitchFamily="34" charset="0"/>
                <a:ea typeface="黑体" pitchFamily="2" charset="-122"/>
              </a:rPr>
              <a:t>：</a:t>
            </a:r>
            <a:r>
              <a:rPr lang="en-US" altLang="zh-CN" sz="2000" b="1" dirty="0" smtClean="0">
                <a:latin typeface="Calibri" pitchFamily="34" charset="0"/>
                <a:ea typeface="黑体" pitchFamily="2" charset="-122"/>
              </a:rPr>
              <a:t>deploy services on the platforms to service terminal users</a:t>
            </a:r>
            <a:endParaRPr lang="zh-CN" altLang="en-US" sz="1800" dirty="0">
              <a:latin typeface="Calibri" pitchFamily="34" charset="0"/>
              <a:ea typeface="黑体" pitchFamily="2" charset="-122"/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250825" y="2051050"/>
            <a:ext cx="2605088" cy="123110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2000" b="1" dirty="0" smtClean="0">
                <a:latin typeface="Calibri" pitchFamily="34" charset="0"/>
                <a:ea typeface="黑体" pitchFamily="2" charset="-122"/>
              </a:rPr>
              <a:t>Service provider</a:t>
            </a:r>
            <a:r>
              <a:rPr lang="zh-CN" altLang="en-US" sz="2000" b="1" dirty="0" smtClean="0">
                <a:latin typeface="Calibri" pitchFamily="34" charset="0"/>
                <a:ea typeface="黑体" pitchFamily="2" charset="-122"/>
              </a:rPr>
              <a:t>：</a:t>
            </a:r>
            <a:r>
              <a:rPr lang="en-US" altLang="zh-CN" sz="2000" b="1" dirty="0" smtClean="0">
                <a:latin typeface="Calibri" pitchFamily="34" charset="0"/>
                <a:ea typeface="黑体" pitchFamily="2" charset="-122"/>
              </a:rPr>
              <a:t>provide supporting platforms and services </a:t>
            </a:r>
            <a:r>
              <a:rPr lang="en-US" altLang="zh-CN" sz="1400" dirty="0" smtClean="0">
                <a:latin typeface="Calibri" pitchFamily="34" charset="0"/>
                <a:ea typeface="黑体" pitchFamily="2" charset="-122"/>
              </a:rPr>
              <a:t>(configuration, integration, .etc.)</a:t>
            </a:r>
            <a:endParaRPr lang="zh-CN" altLang="en-US" sz="1200" dirty="0">
              <a:latin typeface="Calibri" pitchFamily="34" charset="0"/>
              <a:ea typeface="黑体" pitchFamily="2" charset="-122"/>
            </a:endParaRPr>
          </a:p>
        </p:txBody>
      </p:sp>
      <p:sp>
        <p:nvSpPr>
          <p:cNvPr id="32791" name="标题 1"/>
          <p:cNvSpPr>
            <a:spLocks/>
          </p:cNvSpPr>
          <p:nvPr/>
        </p:nvSpPr>
        <p:spPr bwMode="auto">
          <a:xfrm>
            <a:off x="73025" y="692150"/>
            <a:ext cx="903605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en-US" altLang="zh-CN" sz="3600" b="1" dirty="0" smtClean="0">
                <a:latin typeface="+mj-lt"/>
                <a:ea typeface="黑体" pitchFamily="2" charset="-122"/>
              </a:rPr>
              <a:t>Data Service based Operation Scheme</a:t>
            </a:r>
            <a:endParaRPr lang="zh-CN" altLang="en-US" sz="3600" dirty="0">
              <a:latin typeface="+mj-lt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ile:Internet map 102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73175"/>
            <a:ext cx="9109075" cy="539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1" name="标题 1"/>
          <p:cNvSpPr>
            <a:spLocks noGrp="1"/>
          </p:cNvSpPr>
          <p:nvPr>
            <p:ph type="title" idx="4294967295"/>
          </p:nvPr>
        </p:nvSpPr>
        <p:spPr>
          <a:xfrm>
            <a:off x="457200" y="476250"/>
            <a:ext cx="8229600" cy="774700"/>
          </a:xfrm>
        </p:spPr>
        <p:txBody>
          <a:bodyPr/>
          <a:lstStyle/>
          <a:p>
            <a:r>
              <a:rPr b="1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互联网与变革</a:t>
            </a:r>
          </a:p>
        </p:txBody>
      </p:sp>
      <p:sp>
        <p:nvSpPr>
          <p:cNvPr id="7172" name="内容占位符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5" name="灯片编号占位符 4"/>
          <p:cNvSpPr txBox="1">
            <a:spLocks noGrp="1"/>
          </p:cNvSpPr>
          <p:nvPr/>
        </p:nvSpPr>
        <p:spPr>
          <a:xfrm>
            <a:off x="6664325" y="5872163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7F8E690B-2190-406D-A356-B38A0F94EDE1}" type="slidenum">
              <a:rPr lang="zh-CN" altLang="en-US" sz="1200" b="1">
                <a:solidFill>
                  <a:srgbClr val="898989"/>
                </a:solidFill>
                <a:latin typeface="+mn-lt"/>
                <a:ea typeface="+mn-ea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3</a:t>
            </a:fld>
            <a:endParaRPr lang="zh-CN" altLang="en-US" sz="1200" b="1">
              <a:solidFill>
                <a:srgbClr val="898989"/>
              </a:solidFill>
              <a:latin typeface="+mn-lt"/>
              <a:ea typeface="+mn-ea"/>
            </a:endParaRPr>
          </a:p>
        </p:txBody>
      </p:sp>
      <p:sp>
        <p:nvSpPr>
          <p:cNvPr id="7174" name="灯片编号占位符 3"/>
          <p:cNvSpPr txBox="1">
            <a:spLocks/>
          </p:cNvSpPr>
          <p:nvPr/>
        </p:nvSpPr>
        <p:spPr bwMode="auto">
          <a:xfrm>
            <a:off x="6664325" y="5872163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fld id="{5ED9BB20-0F44-43C2-BDEA-36ECA84091B0}" type="slidenum">
              <a:rPr lang="zh-CN" altLang="en-US" sz="1800"/>
              <a:pPr/>
              <a:t>3</a:t>
            </a:fld>
            <a:endParaRPr lang="en-US" altLang="zh-CN" sz="180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755650" y="1557338"/>
            <a:ext cx="7632700" cy="431800"/>
          </a:xfrm>
          <a:prstGeom prst="rect">
            <a:avLst/>
          </a:prstGeom>
          <a:blipFill dpi="0" rotWithShape="1">
            <a:blip r:embed="rId3" cstate="print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200" b="1">
                <a:latin typeface="黑体" pitchFamily="2" charset="-122"/>
                <a:ea typeface="黑体" pitchFamily="2" charset="-122"/>
              </a:rPr>
              <a:t>互联网在不断发展和融合中，网络资源规模不断增长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116013" y="2565400"/>
            <a:ext cx="6940550" cy="984250"/>
          </a:xfrm>
          <a:prstGeom prst="rect">
            <a:avLst/>
          </a:prstGeom>
          <a:blipFill dpi="0" rotWithShape="1">
            <a:blip r:embed="rId3" cstate="print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200" b="1">
                <a:latin typeface="黑体" pitchFamily="2" charset="-122"/>
                <a:ea typeface="黑体" pitchFamily="2" charset="-122"/>
              </a:rPr>
              <a:t>据国际电信联盟：</a:t>
            </a:r>
            <a:r>
              <a:rPr lang="en-US" altLang="zh-CN" sz="2200" b="1">
                <a:latin typeface="黑体" pitchFamily="2" charset="-122"/>
                <a:ea typeface="黑体" pitchFamily="2" charset="-122"/>
              </a:rPr>
              <a:t>2010</a:t>
            </a:r>
            <a:r>
              <a:rPr lang="zh-CN" altLang="zh-CN" sz="2200" b="1">
                <a:latin typeface="黑体" pitchFamily="2" charset="-122"/>
                <a:ea typeface="黑体" pitchFamily="2" charset="-122"/>
              </a:rPr>
              <a:t>年</a:t>
            </a:r>
            <a:r>
              <a:rPr lang="zh-CN" altLang="en-US" sz="2200" b="1">
                <a:latin typeface="黑体" pitchFamily="2" charset="-122"/>
                <a:ea typeface="黑体" pitchFamily="2" charset="-122"/>
              </a:rPr>
              <a:t>，</a:t>
            </a:r>
            <a:r>
              <a:rPr lang="zh-CN" altLang="zh-CN" sz="2200" b="1">
                <a:latin typeface="黑体" pitchFamily="2" charset="-122"/>
                <a:ea typeface="黑体" pitchFamily="2" charset="-122"/>
              </a:rPr>
              <a:t>互联网用户</a:t>
            </a:r>
            <a:r>
              <a:rPr lang="en-US" altLang="zh-CN" sz="2200" b="1">
                <a:latin typeface="黑体" pitchFamily="2" charset="-122"/>
                <a:ea typeface="黑体" pitchFamily="2" charset="-122"/>
              </a:rPr>
              <a:t>20</a:t>
            </a:r>
            <a:r>
              <a:rPr lang="zh-CN" altLang="zh-CN" sz="2200" b="1">
                <a:latin typeface="黑体" pitchFamily="2" charset="-122"/>
                <a:ea typeface="黑体" pitchFamily="2" charset="-122"/>
              </a:rPr>
              <a:t>亿</a:t>
            </a:r>
            <a:endParaRPr lang="en-US" altLang="zh-CN" sz="2200" b="1">
              <a:latin typeface="黑体" pitchFamily="2" charset="-122"/>
              <a:ea typeface="黑体" pitchFamily="2" charset="-122"/>
            </a:endParaRPr>
          </a:p>
          <a:p>
            <a:pPr lvl="1"/>
            <a:r>
              <a:rPr lang="zh-CN" altLang="zh-CN" sz="1800"/>
              <a:t>《</a:t>
            </a:r>
            <a:r>
              <a:rPr lang="en-US" altLang="zh-CN" sz="1800"/>
              <a:t>CIA World Factbook</a:t>
            </a:r>
            <a:r>
              <a:rPr lang="zh-CN" altLang="zh-CN" sz="1800"/>
              <a:t>》</a:t>
            </a:r>
            <a:r>
              <a:rPr lang="zh-CN" altLang="en-US" sz="1800"/>
              <a:t>：</a:t>
            </a:r>
            <a:r>
              <a:rPr lang="zh-CN" altLang="zh-CN" sz="1800"/>
              <a:t>互联网已有</a:t>
            </a:r>
            <a:r>
              <a:rPr lang="en-US" altLang="zh-CN" sz="1800"/>
              <a:t>5.75</a:t>
            </a:r>
            <a:r>
              <a:rPr lang="zh-CN" altLang="zh-CN" sz="1800"/>
              <a:t>亿台主机</a:t>
            </a:r>
            <a:endParaRPr lang="en-US" altLang="zh-CN" sz="1800"/>
          </a:p>
          <a:p>
            <a:pPr lvl="1" algn="ctr"/>
            <a:r>
              <a:rPr lang="zh-CN" altLang="en-US" sz="1800" b="1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美国自然基金会预测：到</a:t>
            </a:r>
            <a:r>
              <a:rPr lang="en-US" altLang="zh-CN" sz="1800" b="1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2020</a:t>
            </a:r>
            <a:r>
              <a:rPr lang="zh-CN" altLang="zh-CN" sz="1800" b="1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年</a:t>
            </a:r>
            <a:r>
              <a:rPr lang="zh-CN" altLang="en-US" sz="1800" b="1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：</a:t>
            </a:r>
            <a:r>
              <a:rPr lang="en-US" altLang="zh-CN" sz="1800" b="1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50</a:t>
            </a:r>
            <a:r>
              <a:rPr lang="zh-CN" altLang="zh-CN" sz="1800" b="1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亿</a:t>
            </a:r>
            <a:endParaRPr lang="en-US" altLang="zh-CN" sz="1800" b="1">
              <a:solidFill>
                <a:srgbClr val="FF0000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39750" y="6021388"/>
            <a:ext cx="8204200" cy="79216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>
                <a:solidFill>
                  <a:srgbClr val="000000"/>
                </a:solidFill>
                <a:ea typeface="黑体" pitchFamily="2" charset="-122"/>
              </a:rPr>
              <a:t>数据成</a:t>
            </a:r>
            <a:r>
              <a:rPr lang="zh-CN" altLang="zh-CN" b="1">
                <a:solidFill>
                  <a:srgbClr val="000000"/>
                </a:solidFill>
                <a:ea typeface="黑体" pitchFamily="2" charset="-122"/>
              </a:rPr>
              <a:t>为</a:t>
            </a:r>
            <a:r>
              <a:rPr lang="zh-CN" altLang="en-US" b="1">
                <a:solidFill>
                  <a:srgbClr val="FF0000"/>
                </a:solidFill>
                <a:ea typeface="黑体" pitchFamily="2" charset="-122"/>
              </a:rPr>
              <a:t>国家战略和经济的</a:t>
            </a:r>
            <a:r>
              <a:rPr lang="zh-CN" altLang="zh-CN" b="1">
                <a:solidFill>
                  <a:srgbClr val="FF0000"/>
                </a:solidFill>
                <a:ea typeface="黑体" pitchFamily="2" charset="-122"/>
              </a:rPr>
              <a:t>基础</a:t>
            </a:r>
            <a:r>
              <a:rPr lang="zh-CN" altLang="en-US" b="1">
                <a:solidFill>
                  <a:srgbClr val="FF0000"/>
                </a:solidFill>
                <a:ea typeface="黑体" pitchFamily="2" charset="-122"/>
              </a:rPr>
              <a:t>设施</a:t>
            </a:r>
            <a:r>
              <a:rPr lang="zh-CN" altLang="en-US" b="1">
                <a:solidFill>
                  <a:schemeClr val="tx1"/>
                </a:solidFill>
                <a:ea typeface="黑体" pitchFamily="2" charset="-122"/>
              </a:rPr>
              <a:t>。</a:t>
            </a:r>
            <a:endParaRPr lang="zh-CN" altLang="en-US" b="1">
              <a:solidFill>
                <a:schemeClr val="tx1"/>
              </a:solidFill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12" name="组合 28"/>
          <p:cNvGrpSpPr>
            <a:grpSpLocks/>
          </p:cNvGrpSpPr>
          <p:nvPr/>
        </p:nvGrpSpPr>
        <p:grpSpPr bwMode="auto">
          <a:xfrm>
            <a:off x="3348038" y="4264025"/>
            <a:ext cx="2663825" cy="1944688"/>
            <a:chOff x="3347864" y="3068960"/>
            <a:chExt cx="2664296" cy="2192554"/>
          </a:xfrm>
        </p:grpSpPr>
        <p:sp>
          <p:nvSpPr>
            <p:cNvPr id="13" name="矩形 12"/>
            <p:cNvSpPr/>
            <p:nvPr/>
          </p:nvSpPr>
          <p:spPr>
            <a:xfrm>
              <a:off x="3347864" y="3068960"/>
              <a:ext cx="2448358" cy="192765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zh-CN" sz="1800" dirty="0"/>
            </a:p>
            <a:p>
              <a:pPr>
                <a:defRPr/>
              </a:pPr>
              <a:r>
                <a:rPr lang="zh-CN" altLang="en-US" sz="1800" dirty="0"/>
                <a:t>拥有</a:t>
              </a:r>
              <a:r>
                <a:rPr lang="en-US" altLang="zh-CN" sz="1800" dirty="0"/>
                <a:t>20</a:t>
              </a:r>
              <a:r>
                <a:rPr lang="zh-CN" altLang="en-US" sz="1800" dirty="0"/>
                <a:t>万台服务器。希望</a:t>
              </a:r>
              <a:r>
                <a:rPr lang="en-US" altLang="zh-CN" sz="1800" dirty="0"/>
                <a:t>2011</a:t>
              </a:r>
              <a:r>
                <a:rPr lang="zh-CN" altLang="en-US" sz="1800" dirty="0"/>
                <a:t>年增加到</a:t>
              </a:r>
              <a:r>
                <a:rPr lang="en-US" altLang="zh-CN" sz="1800" dirty="0"/>
                <a:t>80</a:t>
              </a:r>
              <a:r>
                <a:rPr lang="zh-CN" altLang="en-US" sz="1800" dirty="0"/>
                <a:t>万台。</a:t>
              </a:r>
            </a:p>
          </p:txBody>
        </p:sp>
        <p:grpSp>
          <p:nvGrpSpPr>
            <p:cNvPr id="7193" name="组合 68"/>
            <p:cNvGrpSpPr>
              <a:grpSpLocks/>
            </p:cNvGrpSpPr>
            <p:nvPr/>
          </p:nvGrpSpPr>
          <p:grpSpPr bwMode="auto">
            <a:xfrm>
              <a:off x="4356103" y="4354274"/>
              <a:ext cx="1656056" cy="907239"/>
              <a:chOff x="5786683" y="237910"/>
              <a:chExt cx="3071597" cy="2000264"/>
            </a:xfrm>
          </p:grpSpPr>
          <p:sp>
            <p:nvSpPr>
              <p:cNvPr id="15" name="云形 14"/>
              <p:cNvSpPr/>
              <p:nvPr/>
            </p:nvSpPr>
            <p:spPr>
              <a:xfrm>
                <a:off x="5786685" y="738617"/>
                <a:ext cx="3071597" cy="1499557"/>
              </a:xfrm>
              <a:prstGeom prst="cloud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800"/>
              </a:p>
            </p:txBody>
          </p:sp>
          <p:pic>
            <p:nvPicPr>
              <p:cNvPr id="7195" name="Picture 2" descr="G:\Resource DVD\DVD_ART34\Artwork_Imagery\Icons - Illustrations\_VIRTUALIZATION ICONS\DDC Server Racks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6215073" y="237910"/>
                <a:ext cx="2580523" cy="18573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17" name="组合 27"/>
          <p:cNvGrpSpPr>
            <a:grpSpLocks/>
          </p:cNvGrpSpPr>
          <p:nvPr/>
        </p:nvGrpSpPr>
        <p:grpSpPr bwMode="auto">
          <a:xfrm>
            <a:off x="765175" y="4264025"/>
            <a:ext cx="2654300" cy="1944688"/>
            <a:chOff x="467544" y="3058130"/>
            <a:chExt cx="2655782" cy="2203384"/>
          </a:xfrm>
        </p:grpSpPr>
        <p:sp>
          <p:nvSpPr>
            <p:cNvPr id="18" name="矩形 17"/>
            <p:cNvSpPr/>
            <p:nvPr/>
          </p:nvSpPr>
          <p:spPr>
            <a:xfrm>
              <a:off x="467544" y="3058130"/>
              <a:ext cx="2447704" cy="193897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zh-CN" sz="1800" dirty="0"/>
            </a:p>
            <a:p>
              <a:pPr>
                <a:defRPr/>
              </a:pPr>
              <a:r>
                <a:rPr lang="zh-CN" altLang="en-US" sz="1800" dirty="0"/>
                <a:t>超过</a:t>
              </a:r>
              <a:r>
                <a:rPr lang="en-US" altLang="zh-CN" sz="1800" dirty="0"/>
                <a:t>45</a:t>
              </a:r>
              <a:r>
                <a:rPr lang="zh-CN" altLang="en-US" sz="1800" dirty="0"/>
                <a:t>万台服务器。分布在全球</a:t>
              </a:r>
              <a:r>
                <a:rPr lang="en-US" altLang="zh-CN" sz="1800" dirty="0"/>
                <a:t>25</a:t>
              </a:r>
              <a:r>
                <a:rPr lang="zh-CN" altLang="en-US" sz="1800" dirty="0"/>
                <a:t>个地方。</a:t>
              </a:r>
            </a:p>
          </p:txBody>
        </p:sp>
        <p:grpSp>
          <p:nvGrpSpPr>
            <p:cNvPr id="7189" name="组合 68"/>
            <p:cNvGrpSpPr>
              <a:grpSpLocks/>
            </p:cNvGrpSpPr>
            <p:nvPr/>
          </p:nvGrpSpPr>
          <p:grpSpPr bwMode="auto">
            <a:xfrm>
              <a:off x="1466639" y="4354274"/>
              <a:ext cx="1656687" cy="907240"/>
              <a:chOff x="5785513" y="298925"/>
              <a:chExt cx="3072767" cy="2000264"/>
            </a:xfrm>
          </p:grpSpPr>
          <p:sp>
            <p:nvSpPr>
              <p:cNvPr id="20" name="云形 19"/>
              <p:cNvSpPr/>
              <p:nvPr/>
            </p:nvSpPr>
            <p:spPr>
              <a:xfrm>
                <a:off x="5785515" y="800156"/>
                <a:ext cx="3072765" cy="1499033"/>
              </a:xfrm>
              <a:prstGeom prst="cloud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800"/>
              </a:p>
            </p:txBody>
          </p:sp>
          <p:pic>
            <p:nvPicPr>
              <p:cNvPr id="7191" name="Picture 2" descr="G:\Resource DVD\DVD_ART34\Artwork_Imagery\Icons - Illustrations\_VIRTUALIZATION ICONS\DDC Server Racks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215073" y="298925"/>
                <a:ext cx="2580523" cy="18573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pic>
        <p:nvPicPr>
          <p:cNvPr id="22" name="内容占位符 24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66825" y="4343400"/>
            <a:ext cx="1443038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635375" y="4314825"/>
            <a:ext cx="2016125" cy="32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4" name="组合 29"/>
          <p:cNvGrpSpPr>
            <a:grpSpLocks/>
          </p:cNvGrpSpPr>
          <p:nvPr/>
        </p:nvGrpSpPr>
        <p:grpSpPr bwMode="auto">
          <a:xfrm>
            <a:off x="5940425" y="4264025"/>
            <a:ext cx="2668588" cy="1944688"/>
            <a:chOff x="6224054" y="3058130"/>
            <a:chExt cx="2668426" cy="2203384"/>
          </a:xfrm>
        </p:grpSpPr>
        <p:sp>
          <p:nvSpPr>
            <p:cNvPr id="25" name="矩形 24"/>
            <p:cNvSpPr/>
            <p:nvPr/>
          </p:nvSpPr>
          <p:spPr>
            <a:xfrm>
              <a:off x="6224054" y="3058130"/>
              <a:ext cx="2447776" cy="1938977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zh-CN" sz="1800" dirty="0"/>
            </a:p>
            <a:p>
              <a:pPr algn="ctr">
                <a:defRPr/>
              </a:pPr>
              <a:r>
                <a:rPr lang="zh-CN" altLang="en-US" sz="1800" dirty="0"/>
                <a:t> </a:t>
              </a:r>
              <a:r>
                <a:rPr lang="en-US" altLang="zh-CN" sz="1800" dirty="0"/>
                <a:t>4 </a:t>
              </a:r>
              <a:r>
                <a:rPr lang="zh-CN" altLang="en-US" sz="1800" dirty="0"/>
                <a:t>万台服务器分布在 </a:t>
              </a:r>
              <a:r>
                <a:rPr lang="en-US" altLang="zh-CN" sz="1800" dirty="0"/>
                <a:t>6 </a:t>
              </a:r>
              <a:r>
                <a:rPr lang="zh-CN" altLang="en-US" sz="1800" dirty="0"/>
                <a:t>个区域之中</a:t>
              </a:r>
            </a:p>
          </p:txBody>
        </p:sp>
        <p:grpSp>
          <p:nvGrpSpPr>
            <p:cNvPr id="7184" name="组合 68"/>
            <p:cNvGrpSpPr>
              <a:grpSpLocks/>
            </p:cNvGrpSpPr>
            <p:nvPr/>
          </p:nvGrpSpPr>
          <p:grpSpPr bwMode="auto">
            <a:xfrm>
              <a:off x="7236818" y="4354274"/>
              <a:ext cx="1655662" cy="907240"/>
              <a:chOff x="5787414" y="298925"/>
              <a:chExt cx="3070866" cy="2000264"/>
            </a:xfrm>
          </p:grpSpPr>
          <p:sp>
            <p:nvSpPr>
              <p:cNvPr id="28" name="云形 27"/>
              <p:cNvSpPr/>
              <p:nvPr/>
            </p:nvSpPr>
            <p:spPr>
              <a:xfrm>
                <a:off x="5787414" y="800156"/>
                <a:ext cx="3070866" cy="1499033"/>
              </a:xfrm>
              <a:prstGeom prst="cloud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800"/>
              </a:p>
            </p:txBody>
          </p:sp>
          <p:pic>
            <p:nvPicPr>
              <p:cNvPr id="7187" name="Picture 2" descr="G:\Resource DVD\DVD_ART34\Artwork_Imagery\Icons - Illustrations\_VIRTUALIZATION ICONS\DDC Server Racks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215073" y="298925"/>
                <a:ext cx="2580523" cy="18573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7185" name="图片 26"/>
            <p:cNvPicPr>
              <a:picLocks noChangeAspect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550155" y="3148064"/>
              <a:ext cx="1796070" cy="608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/>
          <p:cNvSpPr>
            <a:spLocks noGrp="1"/>
          </p:cNvSpPr>
          <p:nvPr>
            <p:ph type="title" idx="4294967295"/>
          </p:nvPr>
        </p:nvSpPr>
        <p:spPr>
          <a:xfrm>
            <a:off x="0" y="642938"/>
            <a:ext cx="8964488" cy="774700"/>
          </a:xfrm>
        </p:spPr>
        <p:txBody>
          <a:bodyPr/>
          <a:lstStyle/>
          <a:p>
            <a:r>
              <a:rPr lang="en-US" sz="3600" dirty="0" smtClean="0">
                <a:solidFill>
                  <a:schemeClr val="tx1"/>
                </a:solidFill>
                <a:latin typeface="+mj-lt"/>
                <a:ea typeface="黑体" pitchFamily="2" charset="-122"/>
              </a:rPr>
              <a:t>Challenge III</a:t>
            </a:r>
            <a:r>
              <a:rPr lang="en-US" altLang="zh-CN" sz="3600" dirty="0" smtClean="0">
                <a:solidFill>
                  <a:schemeClr val="tx1"/>
                </a:solidFill>
                <a:latin typeface="+mj-lt"/>
                <a:ea typeface="黑体" pitchFamily="2" charset="-122"/>
              </a:rPr>
              <a:t>: </a:t>
            </a:r>
            <a:r>
              <a:rPr lang="en-US" sz="3600" dirty="0" smtClean="0">
                <a:solidFill>
                  <a:schemeClr val="tx1"/>
                </a:solidFill>
                <a:latin typeface="+mj-lt"/>
                <a:ea typeface="黑体" pitchFamily="2" charset="-122"/>
              </a:rPr>
              <a:t>Dependability of Data Processing</a:t>
            </a:r>
            <a:endParaRPr sz="3600" dirty="0" smtClean="0">
              <a:solidFill>
                <a:schemeClr val="tx1"/>
              </a:solidFill>
              <a:latin typeface="+mj-lt"/>
              <a:ea typeface="黑体" pitchFamily="2" charset="-122"/>
            </a:endParaRPr>
          </a:p>
        </p:txBody>
      </p:sp>
      <p:sp>
        <p:nvSpPr>
          <p:cNvPr id="62" name="Rectangle 14"/>
          <p:cNvSpPr txBox="1">
            <a:spLocks noChangeArrowheads="1"/>
          </p:cNvSpPr>
          <p:nvPr/>
        </p:nvSpPr>
        <p:spPr bwMode="auto">
          <a:xfrm>
            <a:off x="73024" y="5668665"/>
            <a:ext cx="8963472" cy="928687"/>
          </a:xfrm>
          <a:prstGeom prst="rect">
            <a:avLst/>
          </a:prstGeom>
          <a:blipFill dpi="0" rotWithShape="1">
            <a:blip r:embed="rId2" cstate="print">
              <a:alphaModFix amt="84000"/>
            </a:blip>
            <a:srcRect/>
            <a:tile tx="0" ty="0" sx="100000" sy="100000" flip="none" algn="tl"/>
          </a:blipFill>
          <a:ln w="57150" cmpd="thickThin">
            <a:solidFill>
              <a:srgbClr val="FF0000"/>
            </a:solidFill>
            <a:miter lim="800000"/>
            <a:headEnd/>
            <a:tailEnd/>
          </a:ln>
        </p:spPr>
        <p:txBody>
          <a:bodyPr anchor="ctr"/>
          <a:lstStyle/>
          <a:p>
            <a:pPr marL="342900" indent="-342900" algn="ctr">
              <a:lnSpc>
                <a:spcPct val="90000"/>
              </a:lnSpc>
              <a:spcBef>
                <a:spcPts val="1200"/>
              </a:spcBef>
            </a:pPr>
            <a:r>
              <a:rPr lang="en-US" altLang="zh-CN" b="1" dirty="0" smtClean="0">
                <a:ea typeface="黑体" pitchFamily="2" charset="-122"/>
                <a:sym typeface="Wingdings" pitchFamily="2" charset="2"/>
              </a:rPr>
              <a:t>Call for fault-tolerance and usable data storage and processing capabilities</a:t>
            </a:r>
            <a:endParaRPr lang="zh-CN" altLang="en-US" b="1" dirty="0">
              <a:ea typeface="黑体" pitchFamily="2" charset="-122"/>
              <a:sym typeface="Wingdings" pitchFamily="2" charset="2"/>
            </a:endParaRPr>
          </a:p>
        </p:txBody>
      </p:sp>
      <p:grpSp>
        <p:nvGrpSpPr>
          <p:cNvPr id="33796" name="组合 8"/>
          <p:cNvGrpSpPr>
            <a:grpSpLocks/>
          </p:cNvGrpSpPr>
          <p:nvPr/>
        </p:nvGrpSpPr>
        <p:grpSpPr bwMode="auto">
          <a:xfrm>
            <a:off x="750888" y="3038475"/>
            <a:ext cx="1152525" cy="720725"/>
            <a:chOff x="4716016" y="2060848"/>
            <a:chExt cx="2520280" cy="1599928"/>
          </a:xfrm>
        </p:grpSpPr>
        <p:pic>
          <p:nvPicPr>
            <p:cNvPr id="33805" name="Picture 3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24400" y="2189580"/>
              <a:ext cx="2511896" cy="1471196"/>
            </a:xfrm>
            <a:prstGeom prst="rect">
              <a:avLst/>
            </a:prstGeom>
            <a:noFill/>
            <a:ln w="9525">
              <a:solidFill>
                <a:srgbClr val="808080"/>
              </a:solidFill>
              <a:miter lim="800000"/>
              <a:headEnd/>
              <a:tailEnd/>
            </a:ln>
          </p:spPr>
        </p:pic>
        <p:pic>
          <p:nvPicPr>
            <p:cNvPr id="33806" name="Picture 4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16016" y="2060848"/>
              <a:ext cx="1028700" cy="361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4" name="Picture 4" descr="http://t1.gstatic.com/images?q=tbn:gX0xvJ3IZgRKDM: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19250" y="3394075"/>
            <a:ext cx="1223963" cy="773113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5" name="圆角矩形 14"/>
          <p:cNvSpPr/>
          <p:nvPr/>
        </p:nvSpPr>
        <p:spPr>
          <a:xfrm>
            <a:off x="2843213" y="3213100"/>
            <a:ext cx="5041900" cy="100806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>
              <a:defRPr/>
            </a:pPr>
            <a:r>
              <a:rPr lang="en-US" altLang="zh-CN" sz="2000" b="1" dirty="0" smtClean="0">
                <a:solidFill>
                  <a:srgbClr val="FF0000"/>
                </a:solidFill>
                <a:cs typeface="Calibri" pitchFamily="34" charset="0"/>
                <a:sym typeface="Wingdings" pitchFamily="2" charset="2"/>
              </a:rPr>
              <a:t>2011 Amazon cloud crash</a:t>
            </a:r>
            <a:r>
              <a:rPr lang="en-US" altLang="zh-CN" sz="2000" dirty="0" smtClean="0">
                <a:solidFill>
                  <a:schemeClr val="tx1"/>
                </a:solidFill>
                <a:cs typeface="Calibri" pitchFamily="34" charset="0"/>
                <a:sym typeface="Wingdings" pitchFamily="2" charset="2"/>
              </a:rPr>
              <a:t>:  about 1 thousand corporations like </a:t>
            </a:r>
            <a:r>
              <a:rPr lang="en-US" altLang="zh-CN" sz="2000" dirty="0" err="1" smtClean="0">
                <a:solidFill>
                  <a:schemeClr val="tx1"/>
                </a:solidFill>
                <a:cs typeface="Calibri" pitchFamily="34" charset="0"/>
                <a:sym typeface="Wingdings" pitchFamily="2" charset="2"/>
              </a:rPr>
              <a:t>Quora</a:t>
            </a:r>
            <a:r>
              <a:rPr lang="en-US" altLang="zh-CN" sz="2000" dirty="0" smtClean="0">
                <a:solidFill>
                  <a:schemeClr val="tx1"/>
                </a:solidFill>
                <a:cs typeface="Calibri" pitchFamily="34" charset="0"/>
                <a:sym typeface="Wingdings" pitchFamily="2" charset="2"/>
              </a:rPr>
              <a:t>, </a:t>
            </a:r>
            <a:r>
              <a:rPr lang="en-US" altLang="zh-CN" sz="2000" dirty="0" err="1" smtClean="0">
                <a:solidFill>
                  <a:schemeClr val="tx1"/>
                </a:solidFill>
                <a:cs typeface="Calibri" pitchFamily="34" charset="0"/>
                <a:sym typeface="Wingdings" pitchFamily="2" charset="2"/>
              </a:rPr>
              <a:t>Foursquar</a:t>
            </a:r>
            <a:r>
              <a:rPr lang="en-US" altLang="zh-CN" sz="2000" dirty="0" smtClean="0">
                <a:solidFill>
                  <a:schemeClr val="tx1"/>
                </a:solidFill>
                <a:cs typeface="Calibri" pitchFamily="34" charset="0"/>
                <a:sym typeface="Wingdings" pitchFamily="2" charset="2"/>
              </a:rPr>
              <a:t> and </a:t>
            </a:r>
            <a:r>
              <a:rPr lang="en-US" altLang="zh-CN" sz="2000" dirty="0" err="1" smtClean="0">
                <a:solidFill>
                  <a:schemeClr val="tx1"/>
                </a:solidFill>
                <a:cs typeface="Calibri" pitchFamily="34" charset="0"/>
                <a:sym typeface="Wingdings" pitchFamily="2" charset="2"/>
              </a:rPr>
              <a:t>Reddit</a:t>
            </a:r>
            <a:r>
              <a:rPr lang="en-US" altLang="zh-CN" sz="2000" dirty="0" smtClean="0">
                <a:solidFill>
                  <a:schemeClr val="tx1"/>
                </a:solidFill>
                <a:cs typeface="Calibri" pitchFamily="34" charset="0"/>
                <a:sym typeface="Wingdings" pitchFamily="2" charset="2"/>
              </a:rPr>
              <a:t> lose the ability to provide their services.</a:t>
            </a:r>
            <a:endParaRPr lang="zh-CN" altLang="en-US" sz="2000" dirty="0">
              <a:solidFill>
                <a:schemeClr val="tx1"/>
              </a:solidFill>
              <a:cs typeface="Calibri" pitchFamily="34" charset="0"/>
              <a:sym typeface="Wingdings" pitchFamily="2" charset="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2843213" y="4365625"/>
            <a:ext cx="5041900" cy="863600"/>
          </a:xfrm>
          <a:prstGeom prst="roundRect">
            <a:avLst/>
          </a:prstGeom>
          <a:solidFill>
            <a:srgbClr val="92D05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>
              <a:defRPr/>
            </a:pPr>
            <a:r>
              <a:rPr lang="en-US" altLang="zh-CN" sz="2000" dirty="0" smtClean="0">
                <a:solidFill>
                  <a:schemeClr val="tx1"/>
                </a:solidFill>
                <a:cs typeface="Calibri" pitchFamily="34" charset="0"/>
                <a:sym typeface="Wingdings" pitchFamily="2" charset="2"/>
              </a:rPr>
              <a:t>In 2011, there were security problems of Sony, CSDN and many other companies endangered </a:t>
            </a:r>
            <a:r>
              <a:rPr lang="en-US" altLang="zh-CN" sz="2000" dirty="0" smtClean="0">
                <a:solidFill>
                  <a:schemeClr val="tx1"/>
                </a:solidFill>
              </a:rPr>
              <a:t>50 million users’ privacy information.</a:t>
            </a:r>
            <a:endParaRPr lang="zh-CN" altLang="en-US" sz="2000" dirty="0">
              <a:solidFill>
                <a:schemeClr val="tx1"/>
              </a:solidFill>
              <a:cs typeface="Calibri" pitchFamily="34" charset="0"/>
              <a:sym typeface="Wingdings" pitchFamily="2" charset="2"/>
            </a:endParaRPr>
          </a:p>
        </p:txBody>
      </p:sp>
      <p:sp>
        <p:nvSpPr>
          <p:cNvPr id="33800" name="矩形标注 13"/>
          <p:cNvSpPr>
            <a:spLocks noChangeArrowheads="1"/>
          </p:cNvSpPr>
          <p:nvPr/>
        </p:nvSpPr>
        <p:spPr bwMode="auto">
          <a:xfrm>
            <a:off x="250825" y="1704975"/>
            <a:ext cx="4249167" cy="1295400"/>
          </a:xfrm>
          <a:prstGeom prst="wedgeRectCallout">
            <a:avLst>
              <a:gd name="adj1" fmla="val 73551"/>
              <a:gd name="adj2" fmla="val 15565"/>
            </a:avLst>
          </a:prstGeom>
          <a:blipFill dpi="0" rotWithShape="1">
            <a:blip r:embed="rId2" cstate="print">
              <a:alphaModFix amt="84000"/>
            </a:blip>
            <a:srcRect/>
            <a:tile tx="0" ty="0" sx="100000" sy="100000" flip="none" algn="tl"/>
          </a:blipFill>
          <a:ln w="57150" cmpd="thickThin">
            <a:solidFill>
              <a:srgbClr val="984807"/>
            </a:solidFill>
            <a:miter lim="800000"/>
            <a:headEnd/>
            <a:tailEnd/>
          </a:ln>
        </p:spPr>
        <p:txBody>
          <a:bodyPr anchor="ctr"/>
          <a:lstStyle/>
          <a:p>
            <a:pPr indent="-342900" algn="ctr">
              <a:buFont typeface="Arial" pitchFamily="34" charset="0"/>
              <a:buNone/>
            </a:pPr>
            <a:r>
              <a:rPr lang="en-US" altLang="zh-CN" sz="2000" b="1" dirty="0" smtClean="0">
                <a:solidFill>
                  <a:srgbClr val="FF0000"/>
                </a:solidFill>
                <a:latin typeface="+mj-lt"/>
                <a:ea typeface="黑体" pitchFamily="2" charset="-122"/>
                <a:sym typeface="Wingdings" pitchFamily="2" charset="2"/>
              </a:rPr>
              <a:t>The cloud platform openness and multi-tenant:  </a:t>
            </a:r>
            <a:r>
              <a:rPr lang="en-US" altLang="zh-CN" sz="2000" dirty="0" smtClean="0">
                <a:solidFill>
                  <a:srgbClr val="000000"/>
                </a:solidFill>
                <a:latin typeface="+mj-lt"/>
                <a:ea typeface="黑体" pitchFamily="2" charset="-122"/>
                <a:sym typeface="Wingdings" pitchFamily="2" charset="2"/>
              </a:rPr>
              <a:t>Security, fault-tolerance, dependability in data processing</a:t>
            </a:r>
            <a:endParaRPr lang="en-US" altLang="zh-CN" sz="2000" dirty="0">
              <a:solidFill>
                <a:srgbClr val="000000"/>
              </a:solidFill>
              <a:latin typeface="+mj-lt"/>
              <a:ea typeface="黑体" pitchFamily="2" charset="-122"/>
              <a:sym typeface="Wingdings" pitchFamily="2" charset="2"/>
            </a:endParaRPr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08625" y="1704975"/>
            <a:ext cx="2016125" cy="1257300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</p:pic>
      <p:pic>
        <p:nvPicPr>
          <p:cNvPr id="19" name="Picture 2" descr="http://t3.gstatic.com/images?q=tbn:yKinLoucLffI7M: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886700" y="1704975"/>
            <a:ext cx="1257300" cy="1223963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20" name="灯片编号占位符 4"/>
          <p:cNvSpPr txBox="1">
            <a:spLocks noGrp="1"/>
          </p:cNvSpPr>
          <p:nvPr/>
        </p:nvSpPr>
        <p:spPr>
          <a:xfrm>
            <a:off x="6948488" y="6448425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788E0384-A470-4231-8031-8ABDCFFBA632}" type="slidenum">
              <a:rPr lang="zh-CN" altLang="en-US" sz="1200" b="1">
                <a:solidFill>
                  <a:srgbClr val="898989"/>
                </a:solidFill>
                <a:latin typeface="+mn-lt"/>
                <a:ea typeface="+mn-ea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30</a:t>
            </a:fld>
            <a:endParaRPr lang="zh-CN" altLang="en-US" sz="1200" b="1" dirty="0">
              <a:solidFill>
                <a:srgbClr val="898989"/>
              </a:solidFill>
              <a:latin typeface="+mn-lt"/>
              <a:ea typeface="+mn-ea"/>
            </a:endParaRPr>
          </a:p>
        </p:txBody>
      </p:sp>
      <p:pic>
        <p:nvPicPr>
          <p:cNvPr id="33804" name="Picture 2" descr="http://ts4.cn.mm.bing.net/images/thumbnail.aspx?q=4719606929621635&amp;id=317edb6c654ca75ff8fd571ec91763b4&amp;url=http%3a%2f%2fimg1.gtimg.com%2fnews%2fpics%2fhv1%2f171%2f164%2f951%2f61880766.jpg"/>
          <p:cNvPicPr>
            <a:picLocks noChangeAspect="1" noChangeArrowheads="1"/>
          </p:cNvPicPr>
          <p:nvPr/>
        </p:nvPicPr>
        <p:blipFill>
          <a:blip r:embed="rId10" cstate="print"/>
          <a:srcRect b="37927"/>
          <a:stretch>
            <a:fillRect/>
          </a:stretch>
        </p:blipFill>
        <p:spPr bwMode="auto">
          <a:xfrm>
            <a:off x="1093788" y="4194175"/>
            <a:ext cx="1620837" cy="1262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 descr="clean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1340768"/>
            <a:ext cx="3330560" cy="1872208"/>
          </a:xfrm>
          <a:prstGeom prst="rect">
            <a:avLst/>
          </a:prstGeom>
        </p:spPr>
      </p:pic>
      <p:sp>
        <p:nvSpPr>
          <p:cNvPr id="2" name="灯片编号占位符 1"/>
          <p:cNvSpPr txBox="1">
            <a:spLocks noGrp="1"/>
          </p:cNvSpPr>
          <p:nvPr/>
        </p:nvSpPr>
        <p:spPr>
          <a:xfrm>
            <a:off x="7437438" y="6589713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FC83DCCA-6229-40BB-AA42-6D3C13350A96}" type="slidenum">
              <a:rPr lang="zh-CN" altLang="en-US" sz="1200" b="1">
                <a:solidFill>
                  <a:srgbClr val="898989"/>
                </a:solidFill>
                <a:latin typeface="+mn-lt"/>
                <a:ea typeface="+mn-ea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31</a:t>
            </a:fld>
            <a:endParaRPr lang="zh-CN" altLang="en-US" sz="1200" b="1">
              <a:solidFill>
                <a:srgbClr val="898989"/>
              </a:solidFill>
              <a:latin typeface="+mn-lt"/>
              <a:ea typeface="+mn-ea"/>
            </a:endParaRPr>
          </a:p>
        </p:txBody>
      </p:sp>
      <p:pic>
        <p:nvPicPr>
          <p:cNvPr id="34819" name="Picture 31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36750" y="3570288"/>
            <a:ext cx="614363" cy="65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Picture 3"/>
          <p:cNvPicPr>
            <a:picLocks noChangeAspect="1" noChangeArrowheads="1"/>
          </p:cNvPicPr>
          <p:nvPr/>
        </p:nvPicPr>
        <p:blipFill>
          <a:blip r:embed="rId4" cstate="print"/>
          <a:srcRect t="9084" r="8885" b="182"/>
          <a:stretch>
            <a:fillRect/>
          </a:stretch>
        </p:blipFill>
        <p:spPr bwMode="auto">
          <a:xfrm>
            <a:off x="1908175" y="4318000"/>
            <a:ext cx="827088" cy="654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8" name="矩形 17"/>
          <p:cNvSpPr/>
          <p:nvPr/>
        </p:nvSpPr>
        <p:spPr>
          <a:xfrm>
            <a:off x="3032125" y="3930650"/>
            <a:ext cx="2760663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 smtClean="0">
                <a:solidFill>
                  <a:schemeClr val="bg1"/>
                </a:solidFill>
                <a:latin typeface="+mj-lt"/>
                <a:ea typeface="黑体" pitchFamily="2" charset="-122"/>
              </a:rPr>
              <a:t>Cloud integration:</a:t>
            </a:r>
          </a:p>
          <a:p>
            <a:pPr algn="ctr">
              <a:defRPr/>
            </a:pPr>
            <a:r>
              <a:rPr lang="en-US" altLang="zh-CN" sz="2000" b="1" dirty="0" smtClean="0">
                <a:solidFill>
                  <a:schemeClr val="bg1"/>
                </a:solidFill>
                <a:latin typeface="+mj-lt"/>
                <a:ea typeface="黑体" pitchFamily="2" charset="-122"/>
              </a:rPr>
              <a:t>Security monitoring</a:t>
            </a:r>
            <a:endParaRPr lang="en-US" sz="2000" b="1" dirty="0">
              <a:solidFill>
                <a:schemeClr val="bg1"/>
              </a:solidFill>
              <a:latin typeface="+mj-lt"/>
              <a:ea typeface="黑体" pitchFamily="2" charset="-122"/>
            </a:endParaRPr>
          </a:p>
        </p:txBody>
      </p:sp>
      <p:sp>
        <p:nvSpPr>
          <p:cNvPr id="44" name="闪电形 43"/>
          <p:cNvSpPr/>
          <p:nvPr/>
        </p:nvSpPr>
        <p:spPr>
          <a:xfrm rot="20058482">
            <a:off x="4949825" y="4832350"/>
            <a:ext cx="647700" cy="833438"/>
          </a:xfrm>
          <a:prstGeom prst="lightningBol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5" name="闪电形 44"/>
          <p:cNvSpPr/>
          <p:nvPr/>
        </p:nvSpPr>
        <p:spPr>
          <a:xfrm rot="5400000">
            <a:off x="2839244" y="4798219"/>
            <a:ext cx="647700" cy="833438"/>
          </a:xfrm>
          <a:prstGeom prst="lightningBol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34825" name="组合 54"/>
          <p:cNvGrpSpPr>
            <a:grpSpLocks/>
          </p:cNvGrpSpPr>
          <p:nvPr/>
        </p:nvGrpSpPr>
        <p:grpSpPr bwMode="auto">
          <a:xfrm>
            <a:off x="5822951" y="2360613"/>
            <a:ext cx="3285554" cy="2879726"/>
            <a:chOff x="5671898" y="2286695"/>
            <a:chExt cx="3285366" cy="2879181"/>
          </a:xfrm>
        </p:grpSpPr>
        <p:pic>
          <p:nvPicPr>
            <p:cNvPr id="34845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 l="18251" t="20256" r="35646" b="15028"/>
            <a:stretch>
              <a:fillRect/>
            </a:stretch>
          </p:blipFill>
          <p:spPr bwMode="auto">
            <a:xfrm>
              <a:off x="6238735" y="2521611"/>
              <a:ext cx="2483768" cy="2117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椭圆形标注 14"/>
            <p:cNvSpPr/>
            <p:nvPr/>
          </p:nvSpPr>
          <p:spPr>
            <a:xfrm flipH="1">
              <a:off x="5954457" y="2286695"/>
              <a:ext cx="2927183" cy="2587136"/>
            </a:xfrm>
            <a:prstGeom prst="wedgeEllipseCallout">
              <a:avLst>
                <a:gd name="adj1" fmla="val 35221"/>
                <a:gd name="adj2" fmla="val 58765"/>
              </a:avLst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34847" name="图片 51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-4060750">
              <a:off x="6238731" y="4431971"/>
              <a:ext cx="688789" cy="7790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848" name="Picture 2" descr="http://tbn0.google.cn/images?q=tbn:WRuxLy8BtphwrM:">
              <a:hlinkClick r:id="rId7"/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 r="72221" b="29245"/>
            <a:stretch>
              <a:fillRect/>
            </a:stretch>
          </p:blipFill>
          <p:spPr bwMode="auto">
            <a:xfrm>
              <a:off x="5671898" y="4734047"/>
              <a:ext cx="428628" cy="4286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849" name="矩形 47"/>
            <p:cNvSpPr>
              <a:spLocks noChangeArrowheads="1"/>
            </p:cNvSpPr>
            <p:nvPr/>
          </p:nvSpPr>
          <p:spPr bwMode="auto">
            <a:xfrm>
              <a:off x="6789160" y="4248835"/>
              <a:ext cx="2168104" cy="8308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1600" dirty="0" smtClean="0">
                  <a:latin typeface="+mj-lt"/>
                  <a:ea typeface="黑体" pitchFamily="2" charset="-122"/>
                </a:rPr>
                <a:t>Based on virtualized security monitoring and logging API</a:t>
              </a:r>
              <a:endParaRPr lang="en-US" altLang="zh-CN" sz="1600" dirty="0">
                <a:latin typeface="+mj-lt"/>
                <a:ea typeface="黑体" pitchFamily="2" charset="-122"/>
              </a:endParaRPr>
            </a:p>
          </p:txBody>
        </p:sp>
      </p:grpSp>
      <p:grpSp>
        <p:nvGrpSpPr>
          <p:cNvPr id="34826" name="组合 862207"/>
          <p:cNvGrpSpPr>
            <a:grpSpLocks/>
          </p:cNvGrpSpPr>
          <p:nvPr/>
        </p:nvGrpSpPr>
        <p:grpSpPr bwMode="auto">
          <a:xfrm>
            <a:off x="5594347" y="5162549"/>
            <a:ext cx="3549652" cy="1695451"/>
            <a:chOff x="5594489" y="5162002"/>
            <a:chExt cx="3549520" cy="1696063"/>
          </a:xfrm>
        </p:grpSpPr>
        <p:pic>
          <p:nvPicPr>
            <p:cNvPr id="34837" name="Picture 2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 rot="183159">
              <a:off x="5848500" y="5162002"/>
              <a:ext cx="2199674" cy="14549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4838" name="组合 29"/>
            <p:cNvGrpSpPr>
              <a:grpSpLocks/>
            </p:cNvGrpSpPr>
            <p:nvPr/>
          </p:nvGrpSpPr>
          <p:grpSpPr bwMode="auto">
            <a:xfrm>
              <a:off x="5764541" y="5445470"/>
              <a:ext cx="2217536" cy="883129"/>
              <a:chOff x="4283968" y="2364070"/>
              <a:chExt cx="2217536" cy="883129"/>
            </a:xfrm>
          </p:grpSpPr>
          <p:sp>
            <p:nvSpPr>
              <p:cNvPr id="10" name="云形 9"/>
              <p:cNvSpPr/>
              <p:nvPr/>
            </p:nvSpPr>
            <p:spPr bwMode="auto">
              <a:xfrm>
                <a:off x="4283773" y="2363279"/>
                <a:ext cx="2217654" cy="884558"/>
              </a:xfrm>
              <a:prstGeom prst="cloud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 sz="1800"/>
              </a:p>
            </p:txBody>
          </p:sp>
          <p:pic>
            <p:nvPicPr>
              <p:cNvPr id="34844" name="Picture 2" descr="G:\Resource DVD\DVD_ART34\Artwork_Imagery\Icons - Illustrations\_VIRTUALIZATION ICONS\DDC Server Racks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4691609" y="2364070"/>
                <a:ext cx="1390517" cy="7653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34839" name="组合 37"/>
            <p:cNvGrpSpPr>
              <a:grpSpLocks/>
            </p:cNvGrpSpPr>
            <p:nvPr/>
          </p:nvGrpSpPr>
          <p:grpSpPr bwMode="auto">
            <a:xfrm>
              <a:off x="5594489" y="5586859"/>
              <a:ext cx="552058" cy="482600"/>
              <a:chOff x="7307693" y="3140938"/>
              <a:chExt cx="552058" cy="482600"/>
            </a:xfrm>
          </p:grpSpPr>
          <p:pic>
            <p:nvPicPr>
              <p:cNvPr id="34841" name="Picture 78"/>
              <p:cNvPicPr>
                <a:picLocks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7307693" y="3140938"/>
                <a:ext cx="552058" cy="482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4842" name="AutoShape 80"/>
              <p:cNvSpPr>
                <a:spLocks noChangeArrowheads="1"/>
              </p:cNvSpPr>
              <p:nvPr/>
            </p:nvSpPr>
            <p:spPr bwMode="auto">
              <a:xfrm>
                <a:off x="7478675" y="3230389"/>
                <a:ext cx="210093" cy="30369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150 w 21600"/>
                  <a:gd name="T19" fmla="*/ 3150 h 21600"/>
                  <a:gd name="T20" fmla="*/ 18450 w 21600"/>
                  <a:gd name="T21" fmla="*/ 18450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6200" y="10800"/>
                    </a:moveTo>
                    <a:cubicBezTo>
                      <a:pt x="16200" y="7817"/>
                      <a:pt x="13782" y="5400"/>
                      <a:pt x="10800" y="5400"/>
                    </a:cubicBezTo>
                    <a:cubicBezTo>
                      <a:pt x="7817" y="5400"/>
                      <a:pt x="5400" y="7817"/>
                      <a:pt x="5400" y="10800"/>
                    </a:cubicBezTo>
                    <a:lnTo>
                      <a:pt x="0" y="10800"/>
                    </a:ln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4" y="0"/>
                      <a:pt x="21599" y="4835"/>
                      <a:pt x="21600" y="10799"/>
                    </a:cubicBezTo>
                    <a:lnTo>
                      <a:pt x="21600" y="10800"/>
                    </a:lnTo>
                    <a:lnTo>
                      <a:pt x="24300" y="10800"/>
                    </a:lnTo>
                    <a:lnTo>
                      <a:pt x="18900" y="16200"/>
                    </a:lnTo>
                    <a:lnTo>
                      <a:pt x="13500" y="10800"/>
                    </a:lnTo>
                    <a:lnTo>
                      <a:pt x="16200" y="10800"/>
                    </a:lnTo>
                    <a:close/>
                  </a:path>
                </a:pathLst>
              </a:custGeom>
              <a:solidFill>
                <a:srgbClr val="FFFF00">
                  <a:alpha val="50195"/>
                </a:srgbClr>
              </a:solidFill>
              <a:ln w="9525">
                <a:solidFill>
                  <a:srgbClr val="FFCC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4840" name="矩形 51"/>
            <p:cNvSpPr>
              <a:spLocks noChangeArrowheads="1"/>
            </p:cNvSpPr>
            <p:nvPr/>
          </p:nvSpPr>
          <p:spPr bwMode="auto">
            <a:xfrm>
              <a:off x="6130897" y="6211501"/>
              <a:ext cx="3013112" cy="6465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 smtClean="0">
                  <a:latin typeface="+mj-lt"/>
                  <a:ea typeface="黑体" pitchFamily="2" charset="-122"/>
                </a:rPr>
                <a:t>Cloud  network and environment security monitor</a:t>
              </a:r>
              <a:endParaRPr lang="en-US" altLang="zh-CN" sz="1800" dirty="0">
                <a:latin typeface="+mj-lt"/>
                <a:ea typeface="黑体" pitchFamily="2" charset="-122"/>
              </a:endParaRPr>
            </a:p>
          </p:txBody>
        </p:sp>
      </p:grpSp>
      <p:grpSp>
        <p:nvGrpSpPr>
          <p:cNvPr id="34827" name="组合 862208"/>
          <p:cNvGrpSpPr>
            <a:grpSpLocks/>
          </p:cNvGrpSpPr>
          <p:nvPr/>
        </p:nvGrpSpPr>
        <p:grpSpPr bwMode="auto">
          <a:xfrm>
            <a:off x="179388" y="5126038"/>
            <a:ext cx="4446588" cy="1565275"/>
            <a:chOff x="116915" y="5125246"/>
            <a:chExt cx="4446681" cy="1566020"/>
          </a:xfrm>
        </p:grpSpPr>
        <p:pic>
          <p:nvPicPr>
            <p:cNvPr id="34831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 l="64246" t="28146" r="4070" b="46388"/>
            <a:stretch>
              <a:fillRect/>
            </a:stretch>
          </p:blipFill>
          <p:spPr bwMode="auto">
            <a:xfrm flipH="1">
              <a:off x="116915" y="5628520"/>
              <a:ext cx="3171698" cy="10627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4832" name="组合 40"/>
            <p:cNvGrpSpPr>
              <a:grpSpLocks/>
            </p:cNvGrpSpPr>
            <p:nvPr/>
          </p:nvGrpSpPr>
          <p:grpSpPr bwMode="auto">
            <a:xfrm>
              <a:off x="3012584" y="5125246"/>
              <a:ext cx="552058" cy="482600"/>
              <a:chOff x="7307693" y="3140938"/>
              <a:chExt cx="552058" cy="482600"/>
            </a:xfrm>
          </p:grpSpPr>
          <p:pic>
            <p:nvPicPr>
              <p:cNvPr id="34835" name="Picture 78"/>
              <p:cNvPicPr>
                <a:picLocks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7307693" y="3140938"/>
                <a:ext cx="552058" cy="482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4836" name="AutoShape 80"/>
              <p:cNvSpPr>
                <a:spLocks noChangeArrowheads="1"/>
              </p:cNvSpPr>
              <p:nvPr/>
            </p:nvSpPr>
            <p:spPr bwMode="auto">
              <a:xfrm>
                <a:off x="7478675" y="3230389"/>
                <a:ext cx="210093" cy="30369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150 w 21600"/>
                  <a:gd name="T19" fmla="*/ 3150 h 21600"/>
                  <a:gd name="T20" fmla="*/ 18450 w 21600"/>
                  <a:gd name="T21" fmla="*/ 18450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6200" y="10800"/>
                    </a:moveTo>
                    <a:cubicBezTo>
                      <a:pt x="16200" y="7817"/>
                      <a:pt x="13782" y="5400"/>
                      <a:pt x="10800" y="5400"/>
                    </a:cubicBezTo>
                    <a:cubicBezTo>
                      <a:pt x="7817" y="5400"/>
                      <a:pt x="5400" y="7817"/>
                      <a:pt x="5400" y="10800"/>
                    </a:cubicBezTo>
                    <a:lnTo>
                      <a:pt x="0" y="10800"/>
                    </a:ln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4" y="0"/>
                      <a:pt x="21599" y="4835"/>
                      <a:pt x="21600" y="10799"/>
                    </a:cubicBezTo>
                    <a:lnTo>
                      <a:pt x="21600" y="10800"/>
                    </a:lnTo>
                    <a:lnTo>
                      <a:pt x="24300" y="10800"/>
                    </a:lnTo>
                    <a:lnTo>
                      <a:pt x="18900" y="16200"/>
                    </a:lnTo>
                    <a:lnTo>
                      <a:pt x="13500" y="10800"/>
                    </a:lnTo>
                    <a:lnTo>
                      <a:pt x="16200" y="10800"/>
                    </a:lnTo>
                    <a:close/>
                  </a:path>
                </a:pathLst>
              </a:custGeom>
              <a:solidFill>
                <a:srgbClr val="FFFF00">
                  <a:alpha val="50195"/>
                </a:srgbClr>
              </a:solidFill>
              <a:ln w="9525">
                <a:solidFill>
                  <a:srgbClr val="FFCC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pic>
          <p:nvPicPr>
            <p:cNvPr id="34833" name="Picture 2" descr="http://tbn0.google.cn/images?q=tbn:WRuxLy8BtphwrM:">
              <a:hlinkClick r:id="rId7"/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 r="72221" b="29245"/>
            <a:stretch>
              <a:fillRect/>
            </a:stretch>
          </p:blipFill>
          <p:spPr bwMode="auto">
            <a:xfrm>
              <a:off x="3635486" y="5199892"/>
              <a:ext cx="428628" cy="4286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834" name="矩形 52"/>
            <p:cNvSpPr>
              <a:spLocks noChangeArrowheads="1"/>
            </p:cNvSpPr>
            <p:nvPr/>
          </p:nvSpPr>
          <p:spPr bwMode="auto">
            <a:xfrm>
              <a:off x="2181502" y="5825667"/>
              <a:ext cx="2382094" cy="708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 smtClean="0">
                  <a:latin typeface="+mj-lt"/>
                  <a:ea typeface="黑体" pitchFamily="2" charset="-122"/>
                </a:rPr>
                <a:t>Terminal usage analysis and monitor</a:t>
              </a:r>
              <a:endParaRPr lang="en-US" altLang="zh-CN" sz="2000" dirty="0">
                <a:latin typeface="+mj-lt"/>
                <a:ea typeface="黑体" pitchFamily="2" charset="-122"/>
              </a:endParaRPr>
            </a:p>
          </p:txBody>
        </p:sp>
      </p:grpSp>
      <p:sp>
        <p:nvSpPr>
          <p:cNvPr id="54" name="矩形 53"/>
          <p:cNvSpPr/>
          <p:nvPr/>
        </p:nvSpPr>
        <p:spPr>
          <a:xfrm>
            <a:off x="3111500" y="2679700"/>
            <a:ext cx="2760663" cy="96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 smtClean="0">
                <a:solidFill>
                  <a:schemeClr val="bg1"/>
                </a:solidFill>
                <a:latin typeface="+mj-lt"/>
                <a:ea typeface="黑体" pitchFamily="2" charset="-122"/>
              </a:rPr>
              <a:t>The ability to monitor, defense and recovery</a:t>
            </a:r>
            <a:endParaRPr lang="en-US" sz="2000" b="1" dirty="0">
              <a:solidFill>
                <a:schemeClr val="bg1"/>
              </a:solidFill>
              <a:latin typeface="+mj-lt"/>
              <a:ea typeface="黑体" pitchFamily="2" charset="-122"/>
            </a:endParaRPr>
          </a:p>
        </p:txBody>
      </p:sp>
      <p:sp>
        <p:nvSpPr>
          <p:cNvPr id="51" name="右箭头 50"/>
          <p:cNvSpPr/>
          <p:nvPr/>
        </p:nvSpPr>
        <p:spPr>
          <a:xfrm rot="16200000">
            <a:off x="4344988" y="3475037"/>
            <a:ext cx="336550" cy="5746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4" name="标题 1"/>
          <p:cNvSpPr txBox="1">
            <a:spLocks/>
          </p:cNvSpPr>
          <p:nvPr/>
        </p:nvSpPr>
        <p:spPr bwMode="auto">
          <a:xfrm>
            <a:off x="0" y="642938"/>
            <a:ext cx="8964488" cy="77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400" kern="1200" dirty="0">
                <a:solidFill>
                  <a:srgbClr val="404040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404040"/>
                </a:solidFill>
                <a:latin typeface="黑体" pitchFamily="49" charset="-122"/>
                <a:ea typeface="黑体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404040"/>
                </a:solidFill>
                <a:latin typeface="黑体" pitchFamily="49" charset="-122"/>
                <a:ea typeface="黑体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404040"/>
                </a:solidFill>
                <a:latin typeface="黑体" pitchFamily="49" charset="-122"/>
                <a:ea typeface="黑体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404040"/>
                </a:solidFill>
                <a:latin typeface="黑体" pitchFamily="49" charset="-122"/>
                <a:ea typeface="黑体" pitchFamily="49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404040"/>
                </a:solidFill>
                <a:latin typeface="Calibri" pitchFamily="34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404040"/>
                </a:solidFill>
                <a:latin typeface="Calibri" pitchFamily="34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404040"/>
                </a:solidFill>
                <a:latin typeface="Calibri" pitchFamily="34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404040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en-GB" sz="3600" dirty="0" smtClean="0">
                <a:solidFill>
                  <a:schemeClr val="tx1"/>
                </a:solidFill>
                <a:latin typeface="+mj-lt"/>
                <a:ea typeface="黑体" pitchFamily="2" charset="-122"/>
              </a:rPr>
              <a:t>Challenge III</a:t>
            </a:r>
            <a:r>
              <a:rPr lang="en-GB" altLang="zh-CN" sz="3600" dirty="0" smtClean="0">
                <a:solidFill>
                  <a:schemeClr val="tx1"/>
                </a:solidFill>
                <a:latin typeface="+mj-lt"/>
                <a:ea typeface="黑体" pitchFamily="2" charset="-122"/>
              </a:rPr>
              <a:t>: </a:t>
            </a:r>
            <a:r>
              <a:rPr lang="en-GB" sz="3600" dirty="0" smtClean="0">
                <a:solidFill>
                  <a:schemeClr val="tx1"/>
                </a:solidFill>
                <a:latin typeface="+mj-lt"/>
                <a:ea typeface="黑体" pitchFamily="2" charset="-122"/>
              </a:rPr>
              <a:t>Dependability of Data Processing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圆角矩形 40" descr="羊皮纸"/>
          <p:cNvSpPr>
            <a:spLocks noChangeArrowheads="1"/>
          </p:cNvSpPr>
          <p:nvPr/>
        </p:nvSpPr>
        <p:spPr bwMode="auto">
          <a:xfrm>
            <a:off x="6804248" y="1239838"/>
            <a:ext cx="2232248" cy="5357812"/>
          </a:xfrm>
          <a:prstGeom prst="roundRect">
            <a:avLst>
              <a:gd name="adj" fmla="val 10065"/>
            </a:avLst>
          </a:prstGeom>
          <a:blipFill dpi="0" rotWithShape="1">
            <a:blip r:embed="rId3" cstate="print">
              <a:alphaModFix amt="52000"/>
            </a:blip>
            <a:srcRect/>
            <a:tile tx="0" ty="0" sx="100000" sy="100000" flip="none" algn="tl"/>
          </a:blipFill>
          <a:ln w="38100" cmpd="dbl" algn="ctr">
            <a:solidFill>
              <a:srgbClr val="FF0000"/>
            </a:solidFill>
            <a:round/>
            <a:headEnd/>
            <a:tailEnd/>
          </a:ln>
          <a:effectLst>
            <a:outerShdw dist="38100" dir="5400000" rotWithShape="0">
              <a:srgbClr val="000000">
                <a:alpha val="34998"/>
              </a:srgbClr>
            </a:outerShdw>
          </a:effectLst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b="1" dirty="0" smtClean="0">
                <a:solidFill>
                  <a:srgbClr val="000000"/>
                </a:solidFill>
                <a:latin typeface="+mj-lt"/>
                <a:ea typeface="黑体" pitchFamily="2" charset="-122"/>
              </a:rPr>
              <a:t>3 Problems</a:t>
            </a:r>
            <a:endParaRPr lang="en-US" altLang="zh-CN" sz="3200" b="1" dirty="0">
              <a:solidFill>
                <a:srgbClr val="000000"/>
              </a:solidFill>
              <a:latin typeface="+mj-lt"/>
              <a:ea typeface="黑体" pitchFamily="2" charset="-122"/>
            </a:endParaRPr>
          </a:p>
        </p:txBody>
      </p:sp>
      <p:sp>
        <p:nvSpPr>
          <p:cNvPr id="28" name="圆角矩形 27" descr="羊皮纸"/>
          <p:cNvSpPr>
            <a:spLocks noChangeArrowheads="1"/>
          </p:cNvSpPr>
          <p:nvPr/>
        </p:nvSpPr>
        <p:spPr bwMode="auto">
          <a:xfrm>
            <a:off x="69627" y="1285875"/>
            <a:ext cx="2270125" cy="5357813"/>
          </a:xfrm>
          <a:prstGeom prst="roundRect">
            <a:avLst>
              <a:gd name="adj" fmla="val 10065"/>
            </a:avLst>
          </a:prstGeom>
          <a:blipFill dpi="0" rotWithShape="1">
            <a:blip r:embed="rId4" cstate="print"/>
            <a:srcRect/>
            <a:tile tx="0" ty="0" sx="100000" sy="100000" flip="none" algn="tl"/>
          </a:blipFill>
          <a:ln w="28575" algn="ctr">
            <a:solidFill>
              <a:schemeClr val="tx1"/>
            </a:solidFill>
            <a:round/>
            <a:headEnd/>
            <a:tailEnd/>
          </a:ln>
          <a:effectLst>
            <a:outerShdw dist="38100" dir="5400000" rotWithShape="0">
              <a:srgbClr val="000000">
                <a:alpha val="34999"/>
              </a:srgb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US" altLang="zh-CN" b="1" dirty="0" smtClean="0">
                <a:solidFill>
                  <a:srgbClr val="000000"/>
                </a:solidFill>
                <a:latin typeface="+mj-lt"/>
                <a:ea typeface="黑体" pitchFamily="2" charset="-122"/>
              </a:rPr>
              <a:t>Basic properties</a:t>
            </a:r>
            <a:endParaRPr lang="en-US" altLang="zh-CN" b="1" dirty="0">
              <a:solidFill>
                <a:srgbClr val="000000"/>
              </a:solidFill>
              <a:latin typeface="+mj-lt"/>
              <a:ea typeface="黑体" pitchFamily="2" charset="-122"/>
            </a:endParaRPr>
          </a:p>
          <a:p>
            <a:pPr algn="ctr">
              <a:defRPr/>
            </a:pPr>
            <a:endParaRPr lang="zh-CN" altLang="en-US" sz="1600" dirty="0">
              <a:solidFill>
                <a:srgbClr val="000000"/>
              </a:solidFill>
              <a:latin typeface="+mj-lt"/>
              <a:ea typeface="黑体" pitchFamily="2" charset="-122"/>
            </a:endParaRPr>
          </a:p>
        </p:txBody>
      </p:sp>
      <p:sp>
        <p:nvSpPr>
          <p:cNvPr id="5" name="流程图: 可选过程 4"/>
          <p:cNvSpPr>
            <a:spLocks noChangeArrowheads="1"/>
          </p:cNvSpPr>
          <p:nvPr/>
        </p:nvSpPr>
        <p:spPr bwMode="auto">
          <a:xfrm>
            <a:off x="2843808" y="3598069"/>
            <a:ext cx="3816424" cy="1295400"/>
          </a:xfrm>
          <a:prstGeom prst="flowChartAlternateProcess">
            <a:avLst/>
          </a:prstGeom>
          <a:solidFill>
            <a:srgbClr val="39639D"/>
          </a:solidFill>
          <a:ln w="54991" cmpd="thickThin" algn="ctr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CN" b="1" dirty="0" smtClean="0">
                <a:solidFill>
                  <a:srgbClr val="FFFFFF"/>
                </a:solidFill>
                <a:latin typeface="+mj-lt"/>
                <a:ea typeface="黑体" pitchFamily="2" charset="-122"/>
              </a:rPr>
              <a:t>Scheduling + Theory</a:t>
            </a:r>
            <a:endParaRPr lang="zh-CN" altLang="en-US" b="1" dirty="0">
              <a:solidFill>
                <a:srgbClr val="FFFFFF"/>
              </a:solidFill>
              <a:latin typeface="+mj-lt"/>
              <a:ea typeface="黑体" pitchFamily="2" charset="-122"/>
            </a:endParaRPr>
          </a:p>
          <a:p>
            <a:pPr>
              <a:buFont typeface="Wingdings" pitchFamily="2" charset="2"/>
              <a:buChar char="l"/>
            </a:pPr>
            <a:r>
              <a:rPr lang="en-US" altLang="zh-CN" sz="2000" b="1" dirty="0" smtClean="0">
                <a:solidFill>
                  <a:srgbClr val="FFFFFF"/>
                </a:solidFill>
                <a:latin typeface="+mj-lt"/>
                <a:ea typeface="黑体" pitchFamily="2" charset="-122"/>
              </a:rPr>
              <a:t>Resource allocation on demand</a:t>
            </a:r>
            <a:endParaRPr lang="zh-CN" altLang="en-US" sz="2000" b="1" dirty="0">
              <a:solidFill>
                <a:srgbClr val="FFFFFF"/>
              </a:solidFill>
              <a:latin typeface="+mj-lt"/>
              <a:ea typeface="黑体" pitchFamily="2" charset="-122"/>
            </a:endParaRPr>
          </a:p>
          <a:p>
            <a:pPr>
              <a:buFont typeface="Wingdings" pitchFamily="2" charset="2"/>
              <a:buChar char="l"/>
            </a:pPr>
            <a:r>
              <a:rPr lang="en-US" altLang="zh-CN" sz="2000" b="1" dirty="0" smtClean="0">
                <a:solidFill>
                  <a:srgbClr val="FFFFFF"/>
                </a:solidFill>
                <a:latin typeface="+mj-lt"/>
                <a:ea typeface="黑体" pitchFamily="2" charset="-122"/>
              </a:rPr>
              <a:t>New models and algorithms</a:t>
            </a:r>
            <a:endParaRPr lang="zh-CN" altLang="en-US" sz="2000" b="1" dirty="0">
              <a:solidFill>
                <a:srgbClr val="FFFFFF"/>
              </a:solidFill>
              <a:latin typeface="+mj-lt"/>
              <a:ea typeface="黑体" pitchFamily="2" charset="-122"/>
            </a:endParaRPr>
          </a:p>
        </p:txBody>
      </p:sp>
      <p:sp>
        <p:nvSpPr>
          <p:cNvPr id="6" name="流程图: 可选过程 5"/>
          <p:cNvSpPr>
            <a:spLocks noChangeArrowheads="1"/>
          </p:cNvSpPr>
          <p:nvPr/>
        </p:nvSpPr>
        <p:spPr bwMode="auto">
          <a:xfrm>
            <a:off x="2915816" y="1988840"/>
            <a:ext cx="3744416" cy="1357313"/>
          </a:xfrm>
          <a:prstGeom prst="flowChartAlternateProcess">
            <a:avLst/>
          </a:prstGeom>
          <a:solidFill>
            <a:srgbClr val="EB641B"/>
          </a:solidFill>
          <a:ln w="54991" cmpd="thickThin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CN" sz="2000" b="1" dirty="0" smtClean="0">
                <a:solidFill>
                  <a:srgbClr val="FFFFFF"/>
                </a:solidFill>
                <a:latin typeface="+mj-lt"/>
                <a:ea typeface="黑体" pitchFamily="2" charset="-122"/>
              </a:rPr>
              <a:t>Organization + Computing</a:t>
            </a:r>
            <a:endParaRPr lang="zh-CN" altLang="en-US" sz="2000" b="1" dirty="0">
              <a:solidFill>
                <a:srgbClr val="FFFFFF"/>
              </a:solidFill>
              <a:latin typeface="+mj-lt"/>
              <a:ea typeface="黑体" pitchFamily="2" charset="-122"/>
            </a:endParaRPr>
          </a:p>
          <a:p>
            <a:pPr>
              <a:buFont typeface="Wingdings" pitchFamily="2" charset="2"/>
              <a:buChar char="l"/>
            </a:pPr>
            <a:r>
              <a:rPr lang="en-US" altLang="zh-CN" sz="2000" b="1" dirty="0" smtClean="0">
                <a:solidFill>
                  <a:srgbClr val="FFFFFF"/>
                </a:solidFill>
                <a:latin typeface="+mj-lt"/>
                <a:ea typeface="黑体" pitchFamily="2" charset="-122"/>
              </a:rPr>
              <a:t>Data and resource management</a:t>
            </a:r>
            <a:endParaRPr lang="zh-CN" altLang="en-US" sz="2000" b="1" dirty="0">
              <a:solidFill>
                <a:srgbClr val="FFFFFF"/>
              </a:solidFill>
              <a:latin typeface="+mj-lt"/>
              <a:ea typeface="黑体" pitchFamily="2" charset="-122"/>
            </a:endParaRPr>
          </a:p>
          <a:p>
            <a:pPr>
              <a:buFont typeface="Wingdings" pitchFamily="2" charset="2"/>
              <a:buChar char="l"/>
            </a:pPr>
            <a:r>
              <a:rPr lang="en-US" altLang="zh-CN" sz="2000" b="1" dirty="0" smtClean="0">
                <a:solidFill>
                  <a:srgbClr val="FFFFFF"/>
                </a:solidFill>
                <a:latin typeface="+mj-lt"/>
                <a:ea typeface="黑体" pitchFamily="2" charset="-122"/>
              </a:rPr>
              <a:t>Search and data quality</a:t>
            </a:r>
            <a:endParaRPr lang="zh-CN" altLang="en-US" sz="2000" b="1" dirty="0">
              <a:solidFill>
                <a:srgbClr val="FFFFFF"/>
              </a:solidFill>
              <a:latin typeface="+mj-lt"/>
              <a:ea typeface="黑体" pitchFamily="2" charset="-122"/>
            </a:endParaRPr>
          </a:p>
        </p:txBody>
      </p:sp>
      <p:sp>
        <p:nvSpPr>
          <p:cNvPr id="7" name="流程图: 可选过程 6"/>
          <p:cNvSpPr>
            <a:spLocks noChangeArrowheads="1"/>
          </p:cNvSpPr>
          <p:nvPr/>
        </p:nvSpPr>
        <p:spPr bwMode="auto">
          <a:xfrm>
            <a:off x="2843809" y="5157788"/>
            <a:ext cx="3816424" cy="1223962"/>
          </a:xfrm>
          <a:prstGeom prst="flowChartAlternateProcess">
            <a:avLst/>
          </a:prstGeom>
          <a:solidFill>
            <a:srgbClr val="2FC529">
              <a:alpha val="76862"/>
            </a:srgbClr>
          </a:solidFill>
          <a:ln w="54991" cmpd="thickThin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r>
              <a:rPr lang="en-US" altLang="zh-CN" sz="2000" b="1" dirty="0" smtClean="0">
                <a:solidFill>
                  <a:srgbClr val="FF0000"/>
                </a:solidFill>
                <a:latin typeface="+mj-lt"/>
                <a:ea typeface="黑体" pitchFamily="2" charset="-122"/>
              </a:rPr>
              <a:t>Trust + Fault-tolerance</a:t>
            </a:r>
            <a:endParaRPr lang="zh-CN" altLang="en-US" sz="2000" b="1" dirty="0">
              <a:solidFill>
                <a:srgbClr val="FF0000"/>
              </a:solidFill>
              <a:latin typeface="+mj-lt"/>
              <a:ea typeface="黑体" pitchFamily="2" charset="-122"/>
            </a:endParaRPr>
          </a:p>
          <a:p>
            <a:pPr>
              <a:buFont typeface="Wingdings" pitchFamily="2" charset="2"/>
              <a:buChar char="l"/>
            </a:pPr>
            <a:r>
              <a:rPr lang="en-US" altLang="zh-CN" sz="2000" b="1" dirty="0" smtClean="0">
                <a:solidFill>
                  <a:srgbClr val="FF0000"/>
                </a:solidFill>
                <a:latin typeface="+mj-lt"/>
                <a:ea typeface="黑体" pitchFamily="2" charset="-122"/>
              </a:rPr>
              <a:t>Across domain trust and access</a:t>
            </a:r>
          </a:p>
          <a:p>
            <a:pPr>
              <a:buFont typeface="Wingdings" pitchFamily="2" charset="2"/>
              <a:buChar char="l"/>
            </a:pPr>
            <a:r>
              <a:rPr lang="en-US" altLang="zh-CN" sz="2000" b="1" dirty="0" smtClean="0">
                <a:solidFill>
                  <a:srgbClr val="FF0000"/>
                </a:solidFill>
                <a:latin typeface="+mj-lt"/>
                <a:ea typeface="黑体" pitchFamily="2" charset="-122"/>
              </a:rPr>
              <a:t>Execution security and collaboration</a:t>
            </a:r>
            <a:endParaRPr lang="zh-CN" altLang="en-US" sz="2000" b="1" dirty="0">
              <a:solidFill>
                <a:srgbClr val="FF0000"/>
              </a:solidFill>
              <a:latin typeface="+mj-lt"/>
              <a:ea typeface="黑体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79512" y="2285992"/>
            <a:ext cx="2016224" cy="857256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b="1" dirty="0" smtClean="0">
                <a:solidFill>
                  <a:srgbClr val="FFFFFF"/>
                </a:solidFill>
                <a:latin typeface="+mj-lt"/>
                <a:ea typeface="黑体" pitchFamily="2" charset="-122"/>
              </a:rPr>
              <a:t>Distribution</a:t>
            </a:r>
            <a:endParaRPr lang="zh-CN" altLang="en-US" sz="2400" b="1" dirty="0">
              <a:solidFill>
                <a:srgbClr val="FFFFFF"/>
              </a:solidFill>
              <a:latin typeface="+mj-lt"/>
              <a:ea typeface="黑体" pitchFamily="2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79512" y="3333749"/>
            <a:ext cx="2016224" cy="85725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 sz="2400" b="1" dirty="0" smtClean="0"/>
          </a:p>
          <a:p>
            <a:pPr algn="ctr">
              <a:defRPr/>
            </a:pPr>
            <a:r>
              <a:rPr lang="en-US" altLang="zh-CN" sz="2400" b="1" dirty="0" smtClean="0"/>
              <a:t>Heterogeneity</a:t>
            </a:r>
            <a:r>
              <a:rPr lang="en-US" altLang="zh-CN" sz="2400" dirty="0" smtClean="0"/>
              <a:t> </a:t>
            </a:r>
            <a:endParaRPr lang="zh-CN" altLang="en-US" sz="2400" b="1" dirty="0">
              <a:solidFill>
                <a:srgbClr val="FFFFFF"/>
              </a:solidFill>
              <a:latin typeface="+mj-lt"/>
              <a:ea typeface="黑体" pitchFamily="2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79512" y="4381506"/>
            <a:ext cx="2016224" cy="857256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b="1" dirty="0" smtClean="0">
                <a:solidFill>
                  <a:srgbClr val="FFFFFF"/>
                </a:solidFill>
                <a:latin typeface="+mj-lt"/>
                <a:ea typeface="黑体" pitchFamily="2" charset="-122"/>
              </a:rPr>
              <a:t>Velocity</a:t>
            </a:r>
            <a:endParaRPr lang="zh-CN" altLang="en-US" sz="2400" b="1" dirty="0">
              <a:solidFill>
                <a:srgbClr val="FFFFFF"/>
              </a:solidFill>
              <a:latin typeface="+mj-lt"/>
              <a:ea typeface="黑体" pitchFamily="2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79512" y="5429264"/>
            <a:ext cx="2016224" cy="85725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b="1" dirty="0" smtClean="0">
                <a:solidFill>
                  <a:srgbClr val="FFFFFF"/>
                </a:solidFill>
                <a:latin typeface="+mj-lt"/>
                <a:ea typeface="黑体" pitchFamily="2" charset="-122"/>
              </a:rPr>
              <a:t>Autonomy</a:t>
            </a:r>
            <a:endParaRPr lang="zh-CN" altLang="en-US" sz="2400" b="1" dirty="0">
              <a:solidFill>
                <a:srgbClr val="FFFFFF"/>
              </a:solidFill>
              <a:latin typeface="+mj-lt"/>
              <a:ea typeface="黑体" pitchFamily="2" charset="-122"/>
            </a:endParaRPr>
          </a:p>
        </p:txBody>
      </p:sp>
      <p:sp>
        <p:nvSpPr>
          <p:cNvPr id="147489" name="Rectangle 33"/>
          <p:cNvSpPr>
            <a:spLocks noChangeArrowheads="1"/>
          </p:cNvSpPr>
          <p:nvPr/>
        </p:nvSpPr>
        <p:spPr bwMode="auto">
          <a:xfrm>
            <a:off x="2195736" y="4832350"/>
            <a:ext cx="755650" cy="118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r>
              <a:rPr lang="zh-CN" altLang="en-US" sz="7200" b="1">
                <a:solidFill>
                  <a:srgbClr val="FF0000"/>
                </a:solidFill>
                <a:latin typeface="+mj-lt"/>
                <a:ea typeface="黑体" pitchFamily="2" charset="-122"/>
              </a:rPr>
              <a:t>？</a:t>
            </a:r>
          </a:p>
        </p:txBody>
      </p:sp>
      <p:sp>
        <p:nvSpPr>
          <p:cNvPr id="147490" name="Rectangle 34"/>
          <p:cNvSpPr>
            <a:spLocks noChangeArrowheads="1"/>
          </p:cNvSpPr>
          <p:nvPr/>
        </p:nvSpPr>
        <p:spPr bwMode="auto">
          <a:xfrm>
            <a:off x="2195736" y="2060575"/>
            <a:ext cx="755650" cy="118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r>
              <a:rPr lang="zh-CN" altLang="en-US" sz="7200" b="1" dirty="0">
                <a:solidFill>
                  <a:srgbClr val="FF6600"/>
                </a:solidFill>
                <a:latin typeface="+mj-lt"/>
                <a:ea typeface="黑体" pitchFamily="2" charset="-122"/>
              </a:rPr>
              <a:t>？</a:t>
            </a:r>
          </a:p>
        </p:txBody>
      </p:sp>
      <p:sp>
        <p:nvSpPr>
          <p:cNvPr id="147491" name="Rectangle 35"/>
          <p:cNvSpPr>
            <a:spLocks noChangeArrowheads="1"/>
          </p:cNvSpPr>
          <p:nvPr/>
        </p:nvSpPr>
        <p:spPr bwMode="auto">
          <a:xfrm>
            <a:off x="2195736" y="3463925"/>
            <a:ext cx="755650" cy="118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>
            <a:spAutoFit/>
          </a:bodyPr>
          <a:lstStyle/>
          <a:p>
            <a:r>
              <a:rPr lang="zh-CN" altLang="en-US" sz="7200" b="1" dirty="0">
                <a:solidFill>
                  <a:srgbClr val="4B11DD"/>
                </a:solidFill>
                <a:latin typeface="+mj-lt"/>
                <a:ea typeface="黑体" pitchFamily="2" charset="-122"/>
              </a:rPr>
              <a:t>？</a:t>
            </a:r>
          </a:p>
        </p:txBody>
      </p:sp>
      <p:sp>
        <p:nvSpPr>
          <p:cNvPr id="40" name=" 3"/>
          <p:cNvSpPr/>
          <p:nvPr/>
        </p:nvSpPr>
        <p:spPr bwMode="auto">
          <a:xfrm>
            <a:off x="7195889" y="4929188"/>
            <a:ext cx="1552575" cy="1552575"/>
          </a:xfrm>
          <a:prstGeom prst="gear6">
            <a:avLst/>
          </a:prstGeom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5812304"/>
              <a:satOff val="-18573"/>
              <a:lumOff val="-4706"/>
              <a:alphaOff val="0"/>
            </a:schemeClr>
          </a:fillRef>
          <a:effectRef idx="0">
            <a:schemeClr val="accent3">
              <a:hueOff val="5812304"/>
              <a:satOff val="-18573"/>
              <a:lumOff val="-4706"/>
              <a:alphaOff val="0"/>
            </a:schemeClr>
          </a:effectRef>
          <a:fontRef idx="minor">
            <a:schemeClr val="lt1"/>
          </a:fontRef>
        </p:style>
      </p:sp>
      <p:sp>
        <p:nvSpPr>
          <p:cNvPr id="43" name=" 3"/>
          <p:cNvSpPr/>
          <p:nvPr/>
        </p:nvSpPr>
        <p:spPr bwMode="auto">
          <a:xfrm rot="20700000">
            <a:off x="7058471" y="3403600"/>
            <a:ext cx="1682750" cy="1682750"/>
          </a:xfrm>
          <a:prstGeom prst="gear6">
            <a:avLst/>
          </a:prstGeom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11624607"/>
              <a:satOff val="-37145"/>
              <a:lumOff val="-9412"/>
              <a:alphaOff val="0"/>
            </a:schemeClr>
          </a:fillRef>
          <a:effectRef idx="0">
            <a:schemeClr val="accent3">
              <a:hueOff val="11624607"/>
              <a:satOff val="-37145"/>
              <a:lumOff val="-9412"/>
              <a:alphaOff val="0"/>
            </a:schemeClr>
          </a:effectRef>
          <a:fontRef idx="minor">
            <a:schemeClr val="lt1"/>
          </a:fontRef>
        </p:style>
      </p:sp>
      <p:sp>
        <p:nvSpPr>
          <p:cNvPr id="44" name=" 3"/>
          <p:cNvSpPr/>
          <p:nvPr/>
        </p:nvSpPr>
        <p:spPr bwMode="auto">
          <a:xfrm>
            <a:off x="7124451" y="1857375"/>
            <a:ext cx="1601788" cy="1643063"/>
          </a:xfrm>
          <a:prstGeom prst="gear9">
            <a:avLst/>
          </a:prstGeom>
          <a:ln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5" name="TextBox 46"/>
          <p:cNvSpPr txBox="1">
            <a:spLocks noChangeArrowheads="1"/>
          </p:cNvSpPr>
          <p:nvPr/>
        </p:nvSpPr>
        <p:spPr bwMode="auto">
          <a:xfrm>
            <a:off x="7092280" y="2348880"/>
            <a:ext cx="157467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defTabSz="863600" eaLnBrk="0" hangingPunct="0">
              <a:lnSpc>
                <a:spcPct val="110000"/>
              </a:lnSpc>
              <a:spcBef>
                <a:spcPct val="1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000" b="1" dirty="0" smtClean="0">
                <a:solidFill>
                  <a:schemeClr val="bg1"/>
                </a:solidFill>
                <a:latin typeface="+mj-lt"/>
                <a:ea typeface="黑体" pitchFamily="2" charset="-122"/>
              </a:rPr>
              <a:t>computable</a:t>
            </a:r>
            <a:endParaRPr lang="zh-CN" altLang="en-US" sz="2000" b="1" dirty="0">
              <a:solidFill>
                <a:schemeClr val="bg1"/>
              </a:solidFill>
              <a:latin typeface="+mj-lt"/>
              <a:ea typeface="黑体" pitchFamily="2" charset="-122"/>
            </a:endParaRPr>
          </a:p>
        </p:txBody>
      </p:sp>
      <p:sp>
        <p:nvSpPr>
          <p:cNvPr id="46" name="TextBox 47"/>
          <p:cNvSpPr txBox="1">
            <a:spLocks noChangeArrowheads="1"/>
          </p:cNvSpPr>
          <p:nvPr/>
        </p:nvSpPr>
        <p:spPr bwMode="auto">
          <a:xfrm>
            <a:off x="7185943" y="4030325"/>
            <a:ext cx="1562521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defTabSz="863600" eaLnBrk="0" hangingPunct="0">
              <a:lnSpc>
                <a:spcPct val="110000"/>
              </a:lnSpc>
              <a:spcBef>
                <a:spcPct val="1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000" b="1" dirty="0" smtClean="0">
                <a:solidFill>
                  <a:schemeClr val="bg1"/>
                </a:solidFill>
                <a:latin typeface="+mj-lt"/>
                <a:ea typeface="黑体" pitchFamily="2" charset="-122"/>
              </a:rPr>
              <a:t>manageable</a:t>
            </a:r>
            <a:endParaRPr lang="zh-CN" altLang="en-US" sz="2000" b="1" dirty="0">
              <a:solidFill>
                <a:schemeClr val="bg1"/>
              </a:solidFill>
              <a:latin typeface="+mj-lt"/>
              <a:ea typeface="黑体" pitchFamily="2" charset="-122"/>
            </a:endParaRPr>
          </a:p>
        </p:txBody>
      </p:sp>
      <p:sp>
        <p:nvSpPr>
          <p:cNvPr id="47" name="TextBox 48"/>
          <p:cNvSpPr txBox="1">
            <a:spLocks noChangeArrowheads="1"/>
          </p:cNvSpPr>
          <p:nvPr/>
        </p:nvSpPr>
        <p:spPr bwMode="auto">
          <a:xfrm>
            <a:off x="7274370" y="5490825"/>
            <a:ext cx="140208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defTabSz="863600" eaLnBrk="0" hangingPunct="0">
              <a:lnSpc>
                <a:spcPct val="110000"/>
              </a:lnSpc>
              <a:spcBef>
                <a:spcPct val="1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000" b="1" dirty="0" smtClean="0">
                <a:solidFill>
                  <a:srgbClr val="FF0000"/>
                </a:solidFill>
                <a:latin typeface="+mj-lt"/>
                <a:ea typeface="黑体" pitchFamily="2" charset="-122"/>
              </a:rPr>
              <a:t>Trustable</a:t>
            </a:r>
            <a:endParaRPr lang="zh-CN" altLang="en-US" sz="2000" b="1" dirty="0">
              <a:solidFill>
                <a:srgbClr val="FF0000"/>
              </a:solidFill>
              <a:latin typeface="+mj-lt"/>
              <a:ea typeface="黑体" pitchFamily="2" charset="-122"/>
            </a:endParaRPr>
          </a:p>
        </p:txBody>
      </p:sp>
      <p:sp>
        <p:nvSpPr>
          <p:cNvPr id="42" name="Rectangle 2"/>
          <p:cNvSpPr>
            <a:spLocks noChangeArrowheads="1"/>
          </p:cNvSpPr>
          <p:nvPr/>
        </p:nvSpPr>
        <p:spPr bwMode="auto">
          <a:xfrm>
            <a:off x="387350" y="188913"/>
            <a:ext cx="8361363" cy="936625"/>
          </a:xfrm>
          <a:prstGeom prst="rect">
            <a:avLst/>
          </a:prstGeom>
          <a:solidFill>
            <a:srgbClr val="FFFF99"/>
          </a:solidFill>
          <a:ln w="57150" cmpd="thinThick">
            <a:solidFill>
              <a:schemeClr val="tx1"/>
            </a:solidFill>
            <a:miter lim="800000"/>
            <a:headEnd/>
            <a:tailEnd/>
          </a:ln>
        </p:spPr>
        <p:txBody>
          <a:bodyPr lIns="86400" tIns="43200" rIns="86400" bIns="43200" anchor="ctr"/>
          <a:lstStyle/>
          <a:p>
            <a:pPr algn="ctr" defTabSz="863600"/>
            <a:r>
              <a:rPr lang="en-US" altLang="zh-CN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黑体" pitchFamily="2" charset="-122"/>
              </a:rPr>
              <a:t>Scientific Problems of Big Data</a:t>
            </a:r>
            <a:endParaRPr lang="zh-CN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j-lt"/>
              <a:ea typeface="黑体" pitchFamily="2" charset="-122"/>
            </a:endParaRPr>
          </a:p>
        </p:txBody>
      </p:sp>
      <p:sp>
        <p:nvSpPr>
          <p:cNvPr id="52253" name="灯片编号占位符 20"/>
          <p:cNvSpPr txBox="1">
            <a:spLocks noGrp="1"/>
          </p:cNvSpPr>
          <p:nvPr/>
        </p:nvSpPr>
        <p:spPr bwMode="auto">
          <a:xfrm>
            <a:off x="6948488" y="6448425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0886391D-1256-4CEB-9579-E1460761412E}" type="slidenum">
              <a:rPr lang="zh-CN" altLang="en-US" sz="1200" b="1">
                <a:solidFill>
                  <a:srgbClr val="898989"/>
                </a:solidFill>
                <a:latin typeface="+mj-lt"/>
              </a:rPr>
              <a:pPr algn="r"/>
              <a:t>32</a:t>
            </a:fld>
            <a:endParaRPr lang="en-US" altLang="zh-CN" sz="1200" b="1">
              <a:solidFill>
                <a:srgbClr val="898989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7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7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7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7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74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74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47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47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3" dur="3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5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" grpId="0" animBg="1"/>
      <p:bldP spid="6" grpId="0" animBg="1"/>
      <p:bldP spid="7" grpId="0" animBg="1"/>
      <p:bldP spid="147489" grpId="0"/>
      <p:bldP spid="147490" grpId="0"/>
      <p:bldP spid="147491" grpId="0"/>
      <p:bldP spid="45" grpId="0"/>
      <p:bldP spid="46" grpId="0"/>
      <p:bldP spid="4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内容占位符 1"/>
          <p:cNvSpPr>
            <a:spLocks noGrp="1"/>
          </p:cNvSpPr>
          <p:nvPr>
            <p:ph idx="4294967295"/>
          </p:nvPr>
        </p:nvSpPr>
        <p:spPr>
          <a:xfrm>
            <a:off x="395536" y="1556792"/>
            <a:ext cx="8208912" cy="4853136"/>
          </a:xfrm>
        </p:spPr>
        <p:txBody>
          <a:bodyPr/>
          <a:lstStyle/>
          <a:p>
            <a:pPr marL="365125" indent="-255588">
              <a:lnSpc>
                <a:spcPct val="80000"/>
              </a:lnSpc>
            </a:pPr>
            <a:r>
              <a:rPr lang="en-US" altLang="zh-CN" sz="2600" dirty="0" smtClean="0">
                <a:latin typeface="+mj-lt"/>
                <a:ea typeface="黑体" pitchFamily="2" charset="-122"/>
              </a:rPr>
              <a:t>1980’s</a:t>
            </a:r>
            <a:r>
              <a:rPr lang="zh-CN" altLang="en-US" sz="2600" dirty="0" smtClean="0">
                <a:latin typeface="+mj-lt"/>
                <a:ea typeface="黑体" pitchFamily="2" charset="-122"/>
              </a:rPr>
              <a:t>：</a:t>
            </a:r>
            <a:r>
              <a:rPr lang="en-US" altLang="zh-CN" sz="2600" dirty="0" smtClean="0">
                <a:latin typeface="+mj-lt"/>
                <a:ea typeface="黑体" pitchFamily="2" charset="-122"/>
              </a:rPr>
              <a:t>1</a:t>
            </a:r>
            <a:r>
              <a:rPr lang="en-US" altLang="zh-CN" sz="2600" baseline="30000" dirty="0" smtClean="0">
                <a:latin typeface="+mj-lt"/>
                <a:ea typeface="黑体" pitchFamily="2" charset="-122"/>
              </a:rPr>
              <a:t>st</a:t>
            </a:r>
            <a:r>
              <a:rPr lang="en-US" altLang="zh-CN" sz="2600" dirty="0" smtClean="0">
                <a:latin typeface="+mj-lt"/>
                <a:ea typeface="黑体" pitchFamily="2" charset="-122"/>
              </a:rPr>
              <a:t> evolution = PC</a:t>
            </a:r>
            <a:r>
              <a:rPr lang="zh-CN" altLang="en-US" sz="2600" dirty="0" smtClean="0">
                <a:latin typeface="+mj-lt"/>
                <a:ea typeface="黑体" pitchFamily="2" charset="-122"/>
              </a:rPr>
              <a:t> </a:t>
            </a:r>
            <a:r>
              <a:rPr lang="en-US" altLang="zh-CN" sz="2600" dirty="0" smtClean="0">
                <a:latin typeface="+mj-lt"/>
                <a:ea typeface="黑体" pitchFamily="2" charset="-122"/>
              </a:rPr>
              <a:t>era</a:t>
            </a:r>
            <a:r>
              <a:rPr lang="zh-CN" altLang="en-US" sz="2600" dirty="0" smtClean="0">
                <a:latin typeface="+mj-lt"/>
                <a:ea typeface="黑体" pitchFamily="2" charset="-122"/>
              </a:rPr>
              <a:t>，</a:t>
            </a:r>
            <a:r>
              <a:rPr lang="en-US" altLang="zh-CN" sz="2600" dirty="0" smtClean="0">
                <a:latin typeface="+mj-lt"/>
                <a:ea typeface="黑体" pitchFamily="2" charset="-122"/>
              </a:rPr>
              <a:t>Wintel monopoly</a:t>
            </a:r>
            <a:endParaRPr lang="zh-CN" altLang="en-US" sz="2600" dirty="0" smtClean="0">
              <a:latin typeface="+mj-lt"/>
              <a:ea typeface="黑体" pitchFamily="2" charset="-122"/>
            </a:endParaRPr>
          </a:p>
          <a:p>
            <a:pPr marL="620713" lvl="1" indent="-228600">
              <a:lnSpc>
                <a:spcPct val="80000"/>
              </a:lnSpc>
            </a:pPr>
            <a:r>
              <a:rPr lang="en-US" altLang="zh-CN" sz="2200" dirty="0" smtClean="0">
                <a:latin typeface="+mj-lt"/>
                <a:ea typeface="黑体" pitchFamily="2" charset="-122"/>
              </a:rPr>
              <a:t>Buy copyright in terms of Licenses </a:t>
            </a:r>
            <a:r>
              <a:rPr lang="en-US" altLang="zh-CN" sz="2200" dirty="0" smtClean="0">
                <a:solidFill>
                  <a:srgbClr val="FF0000"/>
                </a:solidFill>
                <a:latin typeface="+mj-lt"/>
                <a:ea typeface="黑体" pitchFamily="2" charset="-122"/>
              </a:rPr>
              <a:t>(Software as a Product)</a:t>
            </a:r>
          </a:p>
          <a:p>
            <a:pPr marL="620713" lvl="1" indent="-228600">
              <a:lnSpc>
                <a:spcPct val="80000"/>
              </a:lnSpc>
            </a:pPr>
            <a:r>
              <a:rPr lang="en-US" altLang="zh-CN" sz="2200" dirty="0" smtClean="0">
                <a:latin typeface="+mj-lt"/>
                <a:ea typeface="黑体" pitchFamily="2" charset="-122"/>
              </a:rPr>
              <a:t>Microsoft</a:t>
            </a:r>
            <a:r>
              <a:rPr lang="zh-CN" altLang="en-US" sz="2200" dirty="0" smtClean="0">
                <a:latin typeface="+mj-lt"/>
                <a:ea typeface="黑体" pitchFamily="2" charset="-122"/>
              </a:rPr>
              <a:t>，</a:t>
            </a:r>
            <a:r>
              <a:rPr lang="en-US" altLang="zh-CN" sz="2200" dirty="0" smtClean="0">
                <a:latin typeface="+mj-lt"/>
                <a:ea typeface="黑体" pitchFamily="2" charset="-122"/>
              </a:rPr>
              <a:t>OS + DB = resources and data management</a:t>
            </a:r>
            <a:endParaRPr lang="zh-CN" altLang="en-US" sz="2200" dirty="0" smtClean="0">
              <a:latin typeface="+mj-lt"/>
              <a:ea typeface="黑体" pitchFamily="2" charset="-122"/>
            </a:endParaRPr>
          </a:p>
          <a:p>
            <a:pPr marL="365125" indent="-255588">
              <a:lnSpc>
                <a:spcPct val="80000"/>
              </a:lnSpc>
            </a:pPr>
            <a:r>
              <a:rPr lang="en-US" altLang="zh-CN" sz="2600" dirty="0" smtClean="0">
                <a:latin typeface="+mj-lt"/>
                <a:ea typeface="黑体" pitchFamily="2" charset="-122"/>
              </a:rPr>
              <a:t>1990</a:t>
            </a:r>
            <a:r>
              <a:rPr lang="zh-CN" altLang="en-US" sz="2600" dirty="0" smtClean="0">
                <a:latin typeface="+mj-lt"/>
                <a:ea typeface="黑体" pitchFamily="2" charset="-122"/>
              </a:rPr>
              <a:t>－</a:t>
            </a:r>
            <a:r>
              <a:rPr lang="en-US" altLang="zh-CN" sz="2600" dirty="0" smtClean="0">
                <a:latin typeface="+mj-lt"/>
                <a:ea typeface="黑体" pitchFamily="2" charset="-122"/>
              </a:rPr>
              <a:t>2010</a:t>
            </a:r>
            <a:r>
              <a:rPr lang="zh-CN" altLang="en-US" sz="2600" dirty="0" smtClean="0">
                <a:latin typeface="+mj-lt"/>
                <a:ea typeface="黑体" pitchFamily="2" charset="-122"/>
              </a:rPr>
              <a:t>：</a:t>
            </a:r>
            <a:r>
              <a:rPr lang="en-US" altLang="zh-CN" sz="2600" dirty="0" smtClean="0">
                <a:latin typeface="+mj-lt"/>
                <a:ea typeface="黑体" pitchFamily="2" charset="-122"/>
              </a:rPr>
              <a:t>2</a:t>
            </a:r>
            <a:r>
              <a:rPr lang="en-US" altLang="zh-CN" sz="2600" baseline="30000" dirty="0" smtClean="0">
                <a:latin typeface="+mj-lt"/>
                <a:ea typeface="黑体" pitchFamily="2" charset="-122"/>
              </a:rPr>
              <a:t>nd</a:t>
            </a:r>
            <a:r>
              <a:rPr lang="en-US" altLang="zh-CN" sz="2600" dirty="0" smtClean="0">
                <a:latin typeface="+mj-lt"/>
                <a:ea typeface="黑体" pitchFamily="2" charset="-122"/>
              </a:rPr>
              <a:t> evolution = Internet</a:t>
            </a:r>
            <a:r>
              <a:rPr lang="zh-CN" altLang="en-US" sz="2600" dirty="0" smtClean="0">
                <a:latin typeface="+mj-lt"/>
                <a:ea typeface="黑体" pitchFamily="2" charset="-122"/>
              </a:rPr>
              <a:t> </a:t>
            </a:r>
            <a:r>
              <a:rPr lang="en-US" altLang="zh-CN" sz="2600" dirty="0" smtClean="0">
                <a:latin typeface="+mj-lt"/>
                <a:ea typeface="黑体" pitchFamily="2" charset="-122"/>
              </a:rPr>
              <a:t>+ APPLE</a:t>
            </a:r>
          </a:p>
          <a:p>
            <a:pPr marL="620713" lvl="1" indent="-228600">
              <a:lnSpc>
                <a:spcPct val="80000"/>
              </a:lnSpc>
            </a:pPr>
            <a:r>
              <a:rPr lang="en-US" altLang="zh-CN" sz="2200" dirty="0" smtClean="0">
                <a:latin typeface="+mj-lt"/>
                <a:ea typeface="黑体" pitchFamily="2" charset="-122"/>
              </a:rPr>
              <a:t>Development of Internet</a:t>
            </a:r>
            <a:r>
              <a:rPr lang="zh-CN" altLang="en-US" sz="2200" dirty="0" smtClean="0">
                <a:latin typeface="+mj-lt"/>
                <a:ea typeface="黑体" pitchFamily="2" charset="-122"/>
              </a:rPr>
              <a:t>：</a:t>
            </a:r>
            <a:r>
              <a:rPr lang="en-US" altLang="zh-CN" sz="2200" dirty="0" smtClean="0">
                <a:solidFill>
                  <a:srgbClr val="FF0000"/>
                </a:solidFill>
                <a:latin typeface="+mj-lt"/>
                <a:ea typeface="黑体" pitchFamily="2" charset="-122"/>
              </a:rPr>
              <a:t>Internet based information service industries</a:t>
            </a:r>
          </a:p>
          <a:p>
            <a:pPr marL="1020763" lvl="2">
              <a:lnSpc>
                <a:spcPct val="80000"/>
              </a:lnSpc>
            </a:pPr>
            <a:r>
              <a:rPr lang="en-US" altLang="zh-CN" sz="1800" dirty="0" smtClean="0">
                <a:latin typeface="+mj-lt"/>
                <a:ea typeface="黑体" pitchFamily="2" charset="-122"/>
              </a:rPr>
              <a:t>Yahoo!</a:t>
            </a:r>
            <a:r>
              <a:rPr lang="zh-CN" altLang="en-US" sz="1800" dirty="0" smtClean="0">
                <a:latin typeface="+mj-lt"/>
                <a:ea typeface="黑体" pitchFamily="2" charset="-122"/>
              </a:rPr>
              <a:t>，</a:t>
            </a:r>
            <a:r>
              <a:rPr lang="en-US" altLang="zh-CN" sz="1800" dirty="0" smtClean="0">
                <a:latin typeface="+mj-lt"/>
                <a:ea typeface="黑体" pitchFamily="2" charset="-122"/>
              </a:rPr>
              <a:t>Google</a:t>
            </a:r>
            <a:r>
              <a:rPr lang="zh-CN" altLang="en-US" sz="1800" dirty="0" smtClean="0">
                <a:latin typeface="+mj-lt"/>
                <a:ea typeface="黑体" pitchFamily="2" charset="-122"/>
              </a:rPr>
              <a:t>， </a:t>
            </a:r>
            <a:r>
              <a:rPr lang="en-US" altLang="zh-CN" sz="1800" dirty="0" smtClean="0">
                <a:latin typeface="+mj-lt"/>
                <a:ea typeface="黑体" pitchFamily="2" charset="-122"/>
              </a:rPr>
              <a:t>Amazon</a:t>
            </a:r>
            <a:r>
              <a:rPr lang="zh-CN" altLang="en-US" sz="1800" dirty="0" smtClean="0">
                <a:latin typeface="+mj-lt"/>
                <a:ea typeface="黑体" pitchFamily="2" charset="-122"/>
              </a:rPr>
              <a:t>、</a:t>
            </a:r>
            <a:r>
              <a:rPr lang="en-US" altLang="zh-CN" sz="1800" dirty="0" smtClean="0">
                <a:latin typeface="+mj-lt"/>
                <a:ea typeface="黑体" pitchFamily="2" charset="-122"/>
              </a:rPr>
              <a:t>Apple</a:t>
            </a:r>
            <a:r>
              <a:rPr lang="zh-CN" altLang="en-US" sz="1800" dirty="0" smtClean="0">
                <a:latin typeface="+mj-lt"/>
                <a:ea typeface="黑体" pitchFamily="2" charset="-122"/>
              </a:rPr>
              <a:t>；</a:t>
            </a:r>
          </a:p>
          <a:p>
            <a:pPr marL="1020763" lvl="2">
              <a:lnSpc>
                <a:spcPct val="80000"/>
              </a:lnSpc>
            </a:pPr>
            <a:r>
              <a:rPr lang="en-US" altLang="zh-CN" sz="1800" dirty="0" smtClean="0">
                <a:latin typeface="+mj-lt"/>
                <a:ea typeface="黑体" pitchFamily="2" charset="-122"/>
              </a:rPr>
              <a:t>Chinese corporations</a:t>
            </a:r>
            <a:r>
              <a:rPr lang="zh-CN" altLang="en-US" sz="1800" dirty="0" smtClean="0">
                <a:latin typeface="+mj-lt"/>
                <a:ea typeface="黑体" pitchFamily="2" charset="-122"/>
              </a:rPr>
              <a:t>：</a:t>
            </a:r>
            <a:r>
              <a:rPr lang="en-US" altLang="zh-CN" sz="1800" dirty="0" err="1" smtClean="0">
                <a:latin typeface="+mj-lt"/>
                <a:ea typeface="黑体" pitchFamily="2" charset="-122"/>
              </a:rPr>
              <a:t>Baidu</a:t>
            </a:r>
            <a:r>
              <a:rPr lang="zh-CN" altLang="en-US" sz="1800" dirty="0" smtClean="0">
                <a:latin typeface="+mj-lt"/>
                <a:ea typeface="黑体" pitchFamily="2" charset="-122"/>
              </a:rPr>
              <a:t>、</a:t>
            </a:r>
            <a:r>
              <a:rPr lang="en-US" altLang="zh-CN" sz="1800" dirty="0" err="1" smtClean="0">
                <a:latin typeface="+mj-lt"/>
                <a:ea typeface="黑体" pitchFamily="2" charset="-122"/>
              </a:rPr>
              <a:t>Alibaba</a:t>
            </a:r>
            <a:r>
              <a:rPr lang="zh-CN" altLang="en-US" sz="1800" dirty="0" smtClean="0">
                <a:latin typeface="+mj-lt"/>
                <a:ea typeface="黑体" pitchFamily="2" charset="-122"/>
              </a:rPr>
              <a:t>、</a:t>
            </a:r>
            <a:r>
              <a:rPr lang="en-US" altLang="zh-CN" sz="1800" dirty="0" err="1" smtClean="0">
                <a:latin typeface="+mj-lt"/>
                <a:ea typeface="黑体" pitchFamily="2" charset="-122"/>
              </a:rPr>
              <a:t>Tencent</a:t>
            </a:r>
            <a:r>
              <a:rPr lang="en-US" altLang="zh-CN" sz="1800" dirty="0" smtClean="0">
                <a:latin typeface="+mj-lt"/>
                <a:ea typeface="黑体" pitchFamily="2" charset="-122"/>
              </a:rPr>
              <a:t> …</a:t>
            </a:r>
          </a:p>
          <a:p>
            <a:pPr marL="365125" indent="-255588">
              <a:lnSpc>
                <a:spcPct val="80000"/>
              </a:lnSpc>
              <a:spcBef>
                <a:spcPts val="1200"/>
              </a:spcBef>
            </a:pPr>
            <a:r>
              <a:rPr lang="en-US" altLang="zh-CN" sz="2600" dirty="0" smtClean="0">
                <a:latin typeface="+mj-lt"/>
                <a:ea typeface="黑体" pitchFamily="2" charset="-122"/>
              </a:rPr>
              <a:t>3</a:t>
            </a:r>
            <a:r>
              <a:rPr lang="en-US" altLang="zh-CN" sz="2600" baseline="30000" dirty="0" smtClean="0">
                <a:latin typeface="+mj-lt"/>
                <a:ea typeface="黑体" pitchFamily="2" charset="-122"/>
              </a:rPr>
              <a:t>rd</a:t>
            </a:r>
            <a:r>
              <a:rPr lang="en-US" altLang="zh-CN" sz="2600" dirty="0" smtClean="0">
                <a:latin typeface="+mj-lt"/>
                <a:ea typeface="黑体" pitchFamily="2" charset="-122"/>
              </a:rPr>
              <a:t> evolution</a:t>
            </a:r>
            <a:r>
              <a:rPr lang="zh-CN" altLang="en-US" sz="2600" dirty="0" smtClean="0">
                <a:latin typeface="+mj-lt"/>
                <a:ea typeface="黑体" pitchFamily="2" charset="-122"/>
              </a:rPr>
              <a:t>？</a:t>
            </a:r>
            <a:r>
              <a:rPr lang="en-US" altLang="zh-CN" sz="2600" dirty="0" smtClean="0">
                <a:latin typeface="+mj-lt"/>
                <a:ea typeface="黑体" pitchFamily="2" charset="-122"/>
              </a:rPr>
              <a:t>Cloud computing</a:t>
            </a:r>
            <a:r>
              <a:rPr lang="zh-CN" altLang="en-US" sz="2600" dirty="0" smtClean="0">
                <a:latin typeface="+mj-lt"/>
                <a:ea typeface="黑体" pitchFamily="2" charset="-122"/>
              </a:rPr>
              <a:t> </a:t>
            </a:r>
            <a:r>
              <a:rPr lang="en-US" altLang="zh-CN" sz="2600" dirty="0" smtClean="0">
                <a:latin typeface="+mj-lt"/>
                <a:ea typeface="黑体" pitchFamily="2" charset="-122"/>
              </a:rPr>
              <a:t>= new opportunities in big data era</a:t>
            </a:r>
            <a:r>
              <a:rPr lang="zh-CN" altLang="en-US" sz="2600" dirty="0" smtClean="0">
                <a:latin typeface="+mj-lt"/>
                <a:ea typeface="黑体" pitchFamily="2" charset="-122"/>
              </a:rPr>
              <a:t>？</a:t>
            </a:r>
            <a:endParaRPr lang="en-US" altLang="zh-CN" sz="2600" dirty="0" smtClean="0">
              <a:latin typeface="+mj-lt"/>
              <a:ea typeface="黑体" pitchFamily="2" charset="-122"/>
            </a:endParaRPr>
          </a:p>
          <a:p>
            <a:pPr marL="620713" lvl="1" indent="-228600">
              <a:lnSpc>
                <a:spcPct val="80000"/>
              </a:lnSpc>
            </a:pPr>
            <a:r>
              <a:rPr lang="en-US" altLang="zh-CN" sz="2200" dirty="0" smtClean="0">
                <a:latin typeface="+mj-lt"/>
                <a:ea typeface="黑体" pitchFamily="2" charset="-122"/>
              </a:rPr>
              <a:t>Cloud computing, Internet software, mobile computing……</a:t>
            </a:r>
          </a:p>
          <a:p>
            <a:pPr marL="620713" lvl="1" indent="-228600">
              <a:lnSpc>
                <a:spcPct val="80000"/>
              </a:lnSpc>
            </a:pPr>
            <a:r>
              <a:rPr lang="en-US" altLang="zh-CN" sz="2200" dirty="0" smtClean="0">
                <a:latin typeface="+mj-lt"/>
                <a:ea typeface="黑体" pitchFamily="2" charset="-122"/>
              </a:rPr>
              <a:t>Extension of modern service industries</a:t>
            </a:r>
            <a:r>
              <a:rPr lang="zh-CN" altLang="en-US" sz="2200" dirty="0" smtClean="0">
                <a:latin typeface="+mj-lt"/>
                <a:ea typeface="黑体" pitchFamily="2" charset="-122"/>
              </a:rPr>
              <a:t>：</a:t>
            </a:r>
            <a:r>
              <a:rPr lang="en-US" altLang="zh-CN" sz="2200" dirty="0" smtClean="0">
                <a:latin typeface="+mj-lt"/>
                <a:ea typeface="黑体" pitchFamily="2" charset="-122"/>
              </a:rPr>
              <a:t>smart city</a:t>
            </a:r>
            <a:r>
              <a:rPr lang="zh-CN" altLang="en-US" sz="2200" dirty="0">
                <a:latin typeface="+mj-lt"/>
                <a:ea typeface="黑体" pitchFamily="2" charset="-122"/>
              </a:rPr>
              <a:t> </a:t>
            </a:r>
            <a:r>
              <a:rPr lang="en-GB" sz="2000" dirty="0" smtClean="0"/>
              <a:t>The-Internet-of-things</a:t>
            </a:r>
            <a:r>
              <a:rPr lang="en-US" altLang="zh-CN" sz="2200" dirty="0" smtClean="0">
                <a:latin typeface="+mj-lt"/>
                <a:ea typeface="黑体" pitchFamily="2" charset="-122"/>
              </a:rPr>
              <a:t>……</a:t>
            </a:r>
          </a:p>
          <a:p>
            <a:pPr marL="620713" lvl="1" indent="-228600">
              <a:lnSpc>
                <a:spcPct val="80000"/>
              </a:lnSpc>
            </a:pPr>
            <a:r>
              <a:rPr lang="en-US" altLang="zh-CN" sz="2200" dirty="0" smtClean="0">
                <a:latin typeface="+mj-lt"/>
                <a:ea typeface="黑体" pitchFamily="2" charset="-122"/>
              </a:rPr>
              <a:t>Imaginative era</a:t>
            </a:r>
            <a:r>
              <a:rPr lang="zh-CN" altLang="en-US" sz="2200" dirty="0" smtClean="0">
                <a:latin typeface="+mj-lt"/>
                <a:ea typeface="黑体" pitchFamily="2" charset="-122"/>
              </a:rPr>
              <a:t>：</a:t>
            </a:r>
            <a:r>
              <a:rPr lang="en-US" altLang="zh-CN" sz="2200" dirty="0" smtClean="0">
                <a:latin typeface="+mj-lt"/>
                <a:ea typeface="黑体" pitchFamily="2" charset="-122"/>
              </a:rPr>
              <a:t>transformation development</a:t>
            </a:r>
            <a:r>
              <a:rPr lang="zh-CN" altLang="en-US" sz="2200" dirty="0" smtClean="0">
                <a:latin typeface="+mj-lt"/>
                <a:ea typeface="黑体" pitchFamily="2" charset="-122"/>
              </a:rPr>
              <a:t>！</a:t>
            </a:r>
          </a:p>
        </p:txBody>
      </p:sp>
      <p:sp>
        <p:nvSpPr>
          <p:cNvPr id="36867" name="灯片编号占位符 3"/>
          <p:cNvSpPr txBox="1">
            <a:spLocks noGrp="1"/>
          </p:cNvSpPr>
          <p:nvPr/>
        </p:nvSpPr>
        <p:spPr bwMode="auto">
          <a:xfrm>
            <a:off x="8647113" y="6408738"/>
            <a:ext cx="3667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158D255A-350F-4293-B1EA-518FCCFE763E}" type="slidenum">
              <a:rPr lang="zh-CN" altLang="en-US" sz="1000">
                <a:latin typeface="+mj-lt"/>
                <a:ea typeface="黑体" pitchFamily="2" charset="-122"/>
              </a:rPr>
              <a:pPr algn="r"/>
              <a:t>33</a:t>
            </a:fld>
            <a:endParaRPr lang="en-US" altLang="zh-CN" sz="1000">
              <a:latin typeface="+mj-lt"/>
              <a:ea typeface="黑体" pitchFamily="2" charset="-122"/>
            </a:endParaRPr>
          </a:p>
        </p:txBody>
      </p:sp>
      <p:pic>
        <p:nvPicPr>
          <p:cNvPr id="36868" name="Picture 12" descr="C:\Users\wty\Desktop\Appl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6021" y="3284860"/>
            <a:ext cx="930275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9" name="Picture 5" descr="C:\Documents and Settings\wty\桌面\image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84368" y="1547813"/>
            <a:ext cx="1209675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0" name="标题 2"/>
          <p:cNvSpPr>
            <a:spLocks/>
          </p:cNvSpPr>
          <p:nvPr/>
        </p:nvSpPr>
        <p:spPr bwMode="auto">
          <a:xfrm>
            <a:off x="457200" y="404813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3400" b="1" dirty="0" smtClean="0">
                <a:latin typeface="+mj-lt"/>
                <a:ea typeface="黑体" pitchFamily="2" charset="-122"/>
              </a:rPr>
              <a:t>Summary</a:t>
            </a:r>
            <a:r>
              <a:rPr lang="zh-CN" altLang="en-US" sz="3400" b="1" dirty="0" smtClean="0">
                <a:latin typeface="+mj-lt"/>
                <a:ea typeface="黑体" pitchFamily="2" charset="-122"/>
              </a:rPr>
              <a:t>：</a:t>
            </a:r>
            <a:r>
              <a:rPr lang="en-US" altLang="zh-CN" sz="3400" b="1" dirty="0" smtClean="0">
                <a:latin typeface="+mj-lt"/>
                <a:ea typeface="黑体" pitchFamily="2" charset="-122"/>
              </a:rPr>
              <a:t>Data Services as Center</a:t>
            </a:r>
            <a:endParaRPr lang="en-US" altLang="zh-CN" sz="3400" b="1" dirty="0">
              <a:latin typeface="+mj-lt"/>
              <a:ea typeface="黑体" pitchFamily="2" charset="-122"/>
            </a:endParaRPr>
          </a:p>
        </p:txBody>
      </p:sp>
      <p:grpSp>
        <p:nvGrpSpPr>
          <p:cNvPr id="36871" name="组合 94"/>
          <p:cNvGrpSpPr>
            <a:grpSpLocks/>
          </p:cNvGrpSpPr>
          <p:nvPr/>
        </p:nvGrpSpPr>
        <p:grpSpPr bwMode="auto">
          <a:xfrm>
            <a:off x="6981700" y="3068960"/>
            <a:ext cx="1982788" cy="1282700"/>
            <a:chOff x="4572000" y="4000504"/>
            <a:chExt cx="1714512" cy="1441702"/>
          </a:xfrm>
        </p:grpSpPr>
        <p:pic>
          <p:nvPicPr>
            <p:cNvPr id="36878" name="Picture 8" descr="http://www.baidu.com/img/baidu_logo.gif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572000" y="4143380"/>
              <a:ext cx="1714512" cy="8191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879" name="Picture 6" descr="Google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929190" y="5072074"/>
              <a:ext cx="928694" cy="3701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880" name="矩形 93"/>
            <p:cNvSpPr>
              <a:spLocks noChangeArrowheads="1"/>
            </p:cNvSpPr>
            <p:nvPr/>
          </p:nvSpPr>
          <p:spPr bwMode="auto">
            <a:xfrm>
              <a:off x="5015385" y="4000504"/>
              <a:ext cx="159234" cy="3782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altLang="zh-CN" sz="1600">
                <a:latin typeface="+mj-lt"/>
                <a:ea typeface="黑体" pitchFamily="2" charset="-122"/>
              </a:endParaRPr>
            </a:p>
          </p:txBody>
        </p:sp>
        <p:pic>
          <p:nvPicPr>
            <p:cNvPr id="36881" name="Picture 2" descr="查看完整尺寸的图片">
              <a:hlinkClick r:id="rId7"/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843472" y="4524388"/>
              <a:ext cx="1085850" cy="76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6872" name="组合 99"/>
          <p:cNvGrpSpPr>
            <a:grpSpLocks/>
          </p:cNvGrpSpPr>
          <p:nvPr/>
        </p:nvGrpSpPr>
        <p:grpSpPr bwMode="auto">
          <a:xfrm>
            <a:off x="7667625" y="4652963"/>
            <a:ext cx="1355725" cy="1152525"/>
            <a:chOff x="6786578" y="4071942"/>
            <a:chExt cx="1524000" cy="1295406"/>
          </a:xfrm>
        </p:grpSpPr>
        <p:pic>
          <p:nvPicPr>
            <p:cNvPr id="36875" name="Picture 11" descr="C:\Users\wty\Desktop\logo080808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929454" y="4500570"/>
              <a:ext cx="1000131" cy="2575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876" name="Picture 12" descr="http://imgsrc.baidu.com/baike/abpic/item/cf5a831665d24d61f3de32fe.jpg">
              <a:hlinkClick r:id="rId10"/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786578" y="4786322"/>
              <a:ext cx="1524000" cy="5810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877" name="矩形 98"/>
            <p:cNvSpPr>
              <a:spLocks noChangeArrowheads="1"/>
            </p:cNvSpPr>
            <p:nvPr/>
          </p:nvSpPr>
          <p:spPr bwMode="auto">
            <a:xfrm>
              <a:off x="7165284" y="4071942"/>
              <a:ext cx="207707" cy="380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endParaRPr lang="en-US" altLang="zh-CN" sz="1600">
                <a:latin typeface="+mj-lt"/>
                <a:ea typeface="黑体" pitchFamily="2" charset="-122"/>
              </a:endParaRPr>
            </a:p>
          </p:txBody>
        </p:sp>
      </p:grpSp>
      <p:pic>
        <p:nvPicPr>
          <p:cNvPr id="36873" name="Picture 10" descr="http://t0.gstatic.cn/images?q=tbn:zJxMgbsojbq3jM:">
            <a:hlinkClick r:id="rId12"/>
          </p:cNvPr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910959" y="2636912"/>
            <a:ext cx="1125537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4" name="Rectangle 2"/>
          <p:cNvSpPr>
            <a:spLocks/>
          </p:cNvSpPr>
          <p:nvPr/>
        </p:nvSpPr>
        <p:spPr bwMode="auto">
          <a:xfrm>
            <a:off x="395163" y="6087269"/>
            <a:ext cx="8569325" cy="642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en-US" altLang="zh-CN" sz="3200" b="1" dirty="0" smtClean="0">
                <a:latin typeface="+mj-lt"/>
                <a:ea typeface="黑体" pitchFamily="2" charset="-122"/>
              </a:rPr>
              <a:t>Application of TIOT</a:t>
            </a:r>
            <a:r>
              <a:rPr lang="zh-CN" altLang="en-US" sz="3200" b="1" dirty="0" smtClean="0">
                <a:latin typeface="+mj-lt"/>
                <a:ea typeface="黑体" pitchFamily="2" charset="-122"/>
              </a:rPr>
              <a:t>：</a:t>
            </a:r>
            <a:r>
              <a:rPr lang="en-US" altLang="zh-CN" sz="3200" b="1" dirty="0" smtClean="0">
                <a:latin typeface="+mj-lt"/>
                <a:ea typeface="黑体" pitchFamily="2" charset="-122"/>
              </a:rPr>
              <a:t>Goes to Data Centric !</a:t>
            </a:r>
            <a:endParaRPr lang="en-US" altLang="zh-CN" sz="3200" b="1" dirty="0">
              <a:latin typeface="+mj-lt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>
          <a:xfrm>
            <a:off x="0" y="642938"/>
            <a:ext cx="8964488" cy="774700"/>
          </a:xfrm>
        </p:spPr>
        <p:txBody>
          <a:bodyPr/>
          <a:lstStyle/>
          <a:p>
            <a:r>
              <a:rPr lang="en-US" sz="3200" b="1" dirty="0" smtClean="0">
                <a:solidFill>
                  <a:schemeClr val="tx1"/>
                </a:solidFill>
                <a:latin typeface="+mj-lt"/>
                <a:ea typeface="黑体" pitchFamily="2" charset="-122"/>
              </a:rPr>
              <a:t>Summary: Breakthrough of IT </a:t>
            </a:r>
            <a:r>
              <a:rPr lang="en-US" altLang="zh-CN" sz="3200" b="1" dirty="0" smtClean="0">
                <a:ea typeface="黑体" pitchFamily="2" charset="-122"/>
              </a:rPr>
              <a:t>Evolution </a:t>
            </a:r>
            <a:endParaRPr sz="3200" b="1" dirty="0" smtClean="0">
              <a:solidFill>
                <a:schemeClr val="tx1"/>
              </a:solidFill>
              <a:latin typeface="+mj-lt"/>
              <a:ea typeface="黑体" pitchFamily="2" charset="-122"/>
            </a:endParaRPr>
          </a:p>
        </p:txBody>
      </p:sp>
      <p:sp>
        <p:nvSpPr>
          <p:cNvPr id="37891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600200"/>
            <a:ext cx="843528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3200" b="0" dirty="0" smtClean="0">
                <a:latin typeface="+mj-lt"/>
                <a:ea typeface="黑体" pitchFamily="2" charset="-122"/>
              </a:rPr>
              <a:t>Who will lead  in the IT </a:t>
            </a:r>
            <a:r>
              <a:rPr lang="en-US" altLang="zh-CN" sz="3200" b="0" dirty="0" smtClean="0">
                <a:ea typeface="黑体" pitchFamily="2" charset="-122"/>
              </a:rPr>
              <a:t>evolution</a:t>
            </a:r>
            <a:r>
              <a:rPr lang="en-US" altLang="zh-CN" sz="3200" dirty="0" smtClean="0">
                <a:ea typeface="黑体" pitchFamily="2" charset="-122"/>
              </a:rPr>
              <a:t> </a:t>
            </a:r>
            <a:r>
              <a:rPr lang="en-US" altLang="zh-CN" sz="3200" b="0" dirty="0" smtClean="0">
                <a:latin typeface="+mj-lt"/>
                <a:ea typeface="黑体" pitchFamily="2" charset="-122"/>
              </a:rPr>
              <a:t>: </a:t>
            </a:r>
          </a:p>
          <a:p>
            <a:pPr lvl="1">
              <a:lnSpc>
                <a:spcPct val="90000"/>
              </a:lnSpc>
            </a:pPr>
            <a:r>
              <a:rPr lang="en-US" altLang="zh-CN" b="0" dirty="0" smtClean="0">
                <a:latin typeface="+mj-lt"/>
                <a:ea typeface="黑体" pitchFamily="2" charset="-122"/>
              </a:rPr>
              <a:t>Limited Time Window such as previous PC, Mobile and Internet</a:t>
            </a:r>
          </a:p>
          <a:p>
            <a:pPr lvl="1">
              <a:lnSpc>
                <a:spcPct val="90000"/>
              </a:lnSpc>
            </a:pPr>
            <a:r>
              <a:rPr lang="en-US" altLang="zh-CN" dirty="0" smtClean="0">
                <a:latin typeface="+mj-lt"/>
                <a:ea typeface="黑体" pitchFamily="2" charset="-122"/>
              </a:rPr>
              <a:t>Few</a:t>
            </a:r>
            <a:r>
              <a:rPr lang="en-US" altLang="zh-CN" b="0" dirty="0" smtClean="0">
                <a:latin typeface="+mj-lt"/>
                <a:ea typeface="黑体" pitchFamily="2" charset="-122"/>
              </a:rPr>
              <a:t> chance to succeed by following and chasing after.</a:t>
            </a:r>
            <a:endParaRPr lang="zh-CN" altLang="en-US" b="0" dirty="0" smtClean="0">
              <a:latin typeface="+mj-lt"/>
              <a:ea typeface="黑体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b="0" dirty="0" smtClean="0">
                <a:latin typeface="+mj-lt"/>
                <a:ea typeface="黑体" pitchFamily="2" charset="-122"/>
              </a:rPr>
              <a:t>1</a:t>
            </a:r>
            <a:r>
              <a:rPr lang="zh-CN" altLang="en-US" b="0" dirty="0" smtClean="0">
                <a:latin typeface="+mj-lt"/>
                <a:ea typeface="黑体" pitchFamily="2" charset="-122"/>
              </a:rPr>
              <a:t>）</a:t>
            </a:r>
            <a:r>
              <a:rPr lang="en-US" altLang="zh-CN" b="0" dirty="0" smtClean="0">
                <a:latin typeface="+mj-lt"/>
                <a:ea typeface="黑体" pitchFamily="2" charset="-122"/>
              </a:rPr>
              <a:t>Theory and technology opportunities</a:t>
            </a:r>
            <a:r>
              <a:rPr lang="zh-CN" altLang="en-US" b="0" dirty="0" smtClean="0">
                <a:latin typeface="+mj-lt"/>
                <a:ea typeface="黑体" pitchFamily="2" charset="-122"/>
              </a:rPr>
              <a:t>：</a:t>
            </a:r>
            <a:r>
              <a:rPr lang="en-US" altLang="zh-CN" b="0" dirty="0" smtClean="0">
                <a:latin typeface="+mj-lt"/>
                <a:ea typeface="黑体" pitchFamily="2" charset="-122"/>
              </a:rPr>
              <a:t>big data processing capability</a:t>
            </a:r>
            <a:endParaRPr lang="zh-CN" altLang="en-US" b="0" dirty="0" smtClean="0">
              <a:latin typeface="+mj-lt"/>
              <a:ea typeface="黑体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b="0" dirty="0" smtClean="0">
                <a:latin typeface="+mj-lt"/>
                <a:ea typeface="黑体" pitchFamily="2" charset="-122"/>
              </a:rPr>
              <a:t>2</a:t>
            </a:r>
            <a:r>
              <a:rPr lang="zh-CN" altLang="en-US" b="0" dirty="0" smtClean="0">
                <a:latin typeface="+mj-lt"/>
                <a:ea typeface="黑体" pitchFamily="2" charset="-122"/>
              </a:rPr>
              <a:t>）</a:t>
            </a:r>
            <a:r>
              <a:rPr lang="en-US" altLang="zh-CN" b="0" dirty="0" smtClean="0">
                <a:solidFill>
                  <a:srgbClr val="FF0000"/>
                </a:solidFill>
                <a:latin typeface="+mj-lt"/>
                <a:ea typeface="黑体" pitchFamily="2" charset="-122"/>
              </a:rPr>
              <a:t>Application scheme innovation and system technology integration creativity</a:t>
            </a:r>
            <a:r>
              <a:rPr lang="zh-CN" altLang="en-US" b="0" dirty="0" smtClean="0">
                <a:solidFill>
                  <a:srgbClr val="FF0000"/>
                </a:solidFill>
                <a:latin typeface="+mj-lt"/>
                <a:ea typeface="黑体" pitchFamily="2" charset="-122"/>
              </a:rPr>
              <a:t>：</a:t>
            </a:r>
            <a:r>
              <a:rPr lang="en-US" altLang="zh-CN" b="0" dirty="0" smtClean="0">
                <a:latin typeface="+mj-lt"/>
                <a:ea typeface="黑体" pitchFamily="2" charset="-122"/>
              </a:rPr>
              <a:t>take the advantage of markets, and grab the big opportunity</a:t>
            </a:r>
            <a:r>
              <a:rPr lang="zh-CN" altLang="en-US" b="0" dirty="0" smtClean="0">
                <a:latin typeface="+mj-lt"/>
                <a:ea typeface="黑体" pitchFamily="2" charset="-122"/>
              </a:rPr>
              <a:t>！</a:t>
            </a:r>
          </a:p>
          <a:p>
            <a:pPr>
              <a:lnSpc>
                <a:spcPct val="90000"/>
              </a:lnSpc>
            </a:pPr>
            <a:endParaRPr lang="en-US" altLang="zh-CN" dirty="0" smtClean="0">
              <a:latin typeface="+mj-lt"/>
              <a:ea typeface="黑体" pitchFamily="2" charset="-122"/>
            </a:endParaRPr>
          </a:p>
          <a:p>
            <a:pPr>
              <a:lnSpc>
                <a:spcPct val="90000"/>
              </a:lnSpc>
            </a:pPr>
            <a:r>
              <a:rPr lang="en-US" altLang="zh-CN" dirty="0" smtClean="0">
                <a:solidFill>
                  <a:srgbClr val="FF0000"/>
                </a:solidFill>
                <a:latin typeface="+mj-lt"/>
                <a:ea typeface="黑体" pitchFamily="2" charset="-122"/>
              </a:rPr>
              <a:t>IT Innovation</a:t>
            </a:r>
            <a:r>
              <a:rPr lang="zh-CN" altLang="en-US" dirty="0" smtClean="0">
                <a:latin typeface="+mj-lt"/>
                <a:ea typeface="黑体" pitchFamily="2" charset="-122"/>
              </a:rPr>
              <a:t>：</a:t>
            </a:r>
            <a:r>
              <a:rPr lang="en-US" altLang="zh-CN" dirty="0" smtClean="0">
                <a:latin typeface="+mj-lt"/>
                <a:ea typeface="黑体" pitchFamily="2" charset="-122"/>
              </a:rPr>
              <a:t>continue to prove the </a:t>
            </a:r>
            <a:r>
              <a:rPr lang="en-US" altLang="zh-CN" dirty="0" smtClean="0">
                <a:solidFill>
                  <a:srgbClr val="0000CC"/>
                </a:solidFill>
                <a:latin typeface="+mj-lt"/>
                <a:ea typeface="黑体" pitchFamily="2" charset="-122"/>
              </a:rPr>
              <a:t>KISS</a:t>
            </a:r>
            <a:r>
              <a:rPr lang="en-US" altLang="zh-CN" b="0" dirty="0" smtClean="0">
                <a:latin typeface="+mj-lt"/>
                <a:ea typeface="黑体" pitchFamily="2" charset="-122"/>
              </a:rPr>
              <a:t> rule </a:t>
            </a:r>
            <a:r>
              <a:rPr lang="en-US" altLang="zh-CN" dirty="0" smtClean="0">
                <a:latin typeface="+mj-lt"/>
                <a:ea typeface="黑体" pitchFamily="2" charset="-122"/>
              </a:rPr>
              <a:t>(</a:t>
            </a:r>
            <a:r>
              <a:rPr lang="en-US" altLang="zh-CN" sz="3200" b="0" dirty="0" smtClean="0">
                <a:latin typeface="+mj-lt"/>
                <a:ea typeface="黑体" pitchFamily="2" charset="-122"/>
              </a:rPr>
              <a:t>Keep it simple and Stupid</a:t>
            </a:r>
            <a:r>
              <a:rPr lang="en-US" altLang="zh-CN" dirty="0" smtClean="0">
                <a:latin typeface="+mj-lt"/>
                <a:ea typeface="黑体" pitchFamily="2" charset="-122"/>
              </a:rPr>
              <a:t>)</a:t>
            </a:r>
            <a:r>
              <a:rPr lang="zh-CN" altLang="en-US" dirty="0" smtClean="0">
                <a:latin typeface="+mj-lt"/>
                <a:ea typeface="黑体" pitchFamily="2" charset="-122"/>
              </a:rPr>
              <a:t>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4"/>
          <p:cNvSpPr>
            <a:spLocks noGrp="1"/>
          </p:cNvSpPr>
          <p:nvPr>
            <p:ph type="ctrTitle" idx="4294967295"/>
          </p:nvPr>
        </p:nvSpPr>
        <p:spPr>
          <a:xfrm>
            <a:off x="6350" y="2048230"/>
            <a:ext cx="9144000" cy="2017575"/>
          </a:xfrm>
          <a:extLst/>
        </p:spPr>
        <p:txBody>
          <a:bodyPr rtlCol="0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eaLnBrk="1" hangingPunct="1">
              <a:defRPr/>
            </a:pPr>
            <a:r>
              <a:rPr lang="en-US" sz="9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</a:rPr>
              <a:t>Thanks</a:t>
            </a:r>
            <a:r>
              <a:rPr lang="en-US" altLang="zh-CN" sz="92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2" charset="-122"/>
              </a:rPr>
              <a:t>!</a:t>
            </a:r>
            <a:endParaRPr sz="92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黑体" pitchFamily="2" charset="-122"/>
            </a:endParaRPr>
          </a:p>
        </p:txBody>
      </p:sp>
      <p:sp>
        <p:nvSpPr>
          <p:cNvPr id="48131" name="灯片编号占位符 2"/>
          <p:cNvSpPr txBox="1">
            <a:spLocks noGrp="1"/>
          </p:cNvSpPr>
          <p:nvPr/>
        </p:nvSpPr>
        <p:spPr bwMode="auto">
          <a:xfrm>
            <a:off x="6948488" y="644842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r">
              <a:defRPr/>
            </a:pPr>
            <a:fld id="{D89B86F6-22C5-4504-9421-D11E070FDEC4}" type="slidenum">
              <a:rPr lang="zh-CN" altLang="en-US" sz="1200" b="1">
                <a:solidFill>
                  <a:srgbClr val="898989"/>
                </a:solidFill>
                <a:latin typeface="+mn-lt"/>
                <a:ea typeface="+mn-ea"/>
              </a:rPr>
              <a:pPr algn="r">
                <a:defRPr/>
              </a:pPr>
              <a:t>35</a:t>
            </a:fld>
            <a:endParaRPr lang="en-US" altLang="zh-CN" sz="1200" b="1">
              <a:solidFill>
                <a:srgbClr val="898989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/>
          </p:cNvSpPr>
          <p:nvPr>
            <p:ph type="title" idx="4294967295"/>
          </p:nvPr>
        </p:nvSpPr>
        <p:spPr>
          <a:xfrm>
            <a:off x="611188" y="698500"/>
            <a:ext cx="8569325" cy="642938"/>
          </a:xfrm>
        </p:spPr>
        <p:txBody>
          <a:bodyPr/>
          <a:lstStyle/>
          <a:p>
            <a:r>
              <a:rPr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数据为中心的时代？</a:t>
            </a:r>
            <a:endParaRPr lang="en-US" altLang="zh-CN" smtClean="0">
              <a:solidFill>
                <a:schemeClr val="tx1"/>
              </a:solidFill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8195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700213"/>
            <a:ext cx="9144000" cy="500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6" name="灯片编号占位符 4"/>
          <p:cNvSpPr txBox="1">
            <a:spLocks noGrp="1"/>
          </p:cNvSpPr>
          <p:nvPr/>
        </p:nvSpPr>
        <p:spPr bwMode="auto">
          <a:xfrm>
            <a:off x="8259763" y="6327775"/>
            <a:ext cx="500062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51D8A2F8-5CCD-46C0-8C58-67875EF32DA1}" type="slidenum">
              <a:rPr lang="zh-CN" altLang="en-US" sz="160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pPr algn="r"/>
              <a:t>4</a:t>
            </a:fld>
            <a:endParaRPr lang="en-US" altLang="zh-CN" sz="160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27088" y="339725"/>
            <a:ext cx="8023225" cy="928688"/>
          </a:xfrm>
        </p:spPr>
        <p:txBody>
          <a:bodyPr lIns="50800" tIns="50800" bIns="50800"/>
          <a:lstStyle/>
          <a:p>
            <a:r>
              <a:rPr sz="400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产业</a:t>
            </a:r>
            <a:r>
              <a:rPr lang="en-US" altLang="zh-CN" sz="400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/</a:t>
            </a:r>
            <a:r>
              <a:rPr sz="400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应用视角：</a:t>
            </a:r>
            <a:r>
              <a:rPr lang="en-US" altLang="zh-CN" sz="400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IT</a:t>
            </a:r>
            <a:r>
              <a:rPr sz="4000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发展的周期性</a:t>
            </a:r>
            <a:endParaRPr lang="en-US" altLang="zh-CN" sz="4000" smtClean="0">
              <a:solidFill>
                <a:schemeClr val="tx1"/>
              </a:solidFill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572000" y="1460500"/>
            <a:ext cx="4429125" cy="53022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rgbClr val="FF99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000" b="1" i="1" kern="0" dirty="0">
              <a:solidFill>
                <a:schemeClr val="bg1"/>
              </a:solidFill>
              <a:latin typeface="Lucida Sans Unicode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000" b="1" i="1" kern="0" dirty="0">
              <a:solidFill>
                <a:schemeClr val="bg1"/>
              </a:solidFill>
              <a:latin typeface="Lucida Sans Unicode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000" b="1" i="1" kern="0" dirty="0">
              <a:solidFill>
                <a:schemeClr val="bg1"/>
              </a:solidFill>
              <a:latin typeface="Lucida Sans Unicode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000" b="1" i="1" kern="0" dirty="0">
              <a:solidFill>
                <a:schemeClr val="bg1"/>
              </a:solidFill>
              <a:latin typeface="Lucida Sans Unicode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000" b="1" i="1" kern="0" dirty="0">
              <a:solidFill>
                <a:schemeClr val="bg1"/>
              </a:solidFill>
              <a:latin typeface="Lucida Sans Unicode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000" b="1" i="1" kern="0" dirty="0">
              <a:solidFill>
                <a:schemeClr val="bg1"/>
              </a:solidFill>
              <a:latin typeface="Lucida Sans Unicode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000" b="1" i="1" kern="0" dirty="0">
              <a:solidFill>
                <a:schemeClr val="bg1"/>
              </a:solidFill>
              <a:latin typeface="Lucida Sans Unicode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000" b="1" i="1" kern="0" dirty="0">
              <a:solidFill>
                <a:schemeClr val="bg1"/>
              </a:solidFill>
              <a:latin typeface="Lucida Sans Unicode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000" b="1" i="1" kern="0" dirty="0">
              <a:solidFill>
                <a:schemeClr val="bg1"/>
              </a:solidFill>
              <a:latin typeface="Lucida Sans Unicode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000" b="1" i="1" kern="0" dirty="0">
              <a:solidFill>
                <a:schemeClr val="bg1"/>
              </a:solidFill>
              <a:latin typeface="Lucida Sans Unicode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000" b="1" i="1" kern="0" dirty="0">
              <a:solidFill>
                <a:schemeClr val="bg1"/>
              </a:solidFill>
              <a:latin typeface="Lucida Sans Unicode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000" b="1" i="1" kern="0" dirty="0">
              <a:solidFill>
                <a:schemeClr val="bg1"/>
              </a:solidFill>
              <a:latin typeface="Lucida Sans Unicode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000" b="1" i="1" kern="0" dirty="0">
              <a:solidFill>
                <a:schemeClr val="bg1"/>
              </a:solidFill>
              <a:latin typeface="Lucida Sans Unicode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000" b="1" i="1" kern="0" dirty="0">
              <a:solidFill>
                <a:schemeClr val="bg1"/>
              </a:solidFill>
              <a:latin typeface="Lucida Sans Unicode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000" b="1" i="1" kern="0" dirty="0">
              <a:solidFill>
                <a:schemeClr val="bg1"/>
              </a:solidFill>
              <a:latin typeface="Lucida Sans Unicode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000" b="1" i="1" kern="0" dirty="0">
              <a:solidFill>
                <a:schemeClr val="bg1"/>
              </a:solidFill>
              <a:latin typeface="Lucida Sans Unicode"/>
            </a:endParaRPr>
          </a:p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 b="1" i="1" kern="0" dirty="0">
              <a:solidFill>
                <a:schemeClr val="bg1"/>
              </a:solidFill>
              <a:latin typeface="Lucida Sans Unicode"/>
            </a:endParaRPr>
          </a:p>
        </p:txBody>
      </p:sp>
      <p:grpSp>
        <p:nvGrpSpPr>
          <p:cNvPr id="22" name="组合 28"/>
          <p:cNvGrpSpPr>
            <a:grpSpLocks/>
          </p:cNvGrpSpPr>
          <p:nvPr/>
        </p:nvGrpSpPr>
        <p:grpSpPr bwMode="auto">
          <a:xfrm>
            <a:off x="4214813" y="3817938"/>
            <a:ext cx="4572000" cy="2995612"/>
            <a:chOff x="4214828" y="3786190"/>
            <a:chExt cx="4572002" cy="2995633"/>
          </a:xfrm>
        </p:grpSpPr>
        <p:pic>
          <p:nvPicPr>
            <p:cNvPr id="54277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143637" y="3786190"/>
              <a:ext cx="857256" cy="7858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427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72000" y="5348021"/>
              <a:ext cx="714380" cy="7956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4279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86380" y="4500570"/>
              <a:ext cx="857247" cy="8318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4280" name="矩形 7"/>
            <p:cNvSpPr>
              <a:spLocks noChangeArrowheads="1"/>
            </p:cNvSpPr>
            <p:nvPr/>
          </p:nvSpPr>
          <p:spPr bwMode="auto">
            <a:xfrm>
              <a:off x="5072078" y="5370526"/>
              <a:ext cx="2500314" cy="6413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457200"/>
              <a:r>
                <a:rPr lang="en-US" altLang="zh-CN" sz="1800">
                  <a:latin typeface="Calibri" pitchFamily="34" charset="0"/>
                  <a:ea typeface="黑体" pitchFamily="2" charset="-122"/>
                </a:rPr>
                <a:t>1980</a:t>
              </a:r>
              <a:r>
                <a:rPr lang="zh-CN" altLang="en-US" sz="1800">
                  <a:latin typeface="Calibri" pitchFamily="34" charset="0"/>
                  <a:ea typeface="黑体" pitchFamily="2" charset="-122"/>
                </a:rPr>
                <a:t>年前后</a:t>
              </a:r>
              <a:endParaRPr lang="en-US" altLang="zh-CN" sz="1800">
                <a:latin typeface="Calibri" pitchFamily="34" charset="0"/>
                <a:ea typeface="黑体" pitchFamily="2" charset="-122"/>
              </a:endParaRPr>
            </a:p>
            <a:p>
              <a:pPr algn="ctr" defTabSz="457200"/>
              <a:r>
                <a:rPr lang="zh-CN" altLang="en-US" sz="1800">
                  <a:latin typeface="Calibri" pitchFamily="34" charset="0"/>
                  <a:ea typeface="黑体" pitchFamily="2" charset="-122"/>
                </a:rPr>
                <a:t>以</a:t>
              </a:r>
              <a:r>
                <a:rPr lang="en-US" altLang="zh-CN" sz="1800">
                  <a:latin typeface="Calibri" pitchFamily="34" charset="0"/>
                  <a:ea typeface="黑体" pitchFamily="2" charset="-122"/>
                </a:rPr>
                <a:t>PC</a:t>
              </a:r>
              <a:r>
                <a:rPr lang="zh-CN" altLang="en-US" sz="1800">
                  <a:latin typeface="Calibri" pitchFamily="34" charset="0"/>
                  <a:ea typeface="黑体" pitchFamily="2" charset="-122"/>
                </a:rPr>
                <a:t>的普及为标志</a:t>
              </a:r>
            </a:p>
          </p:txBody>
        </p:sp>
        <p:sp>
          <p:nvSpPr>
            <p:cNvPr id="54281" name="矩形 8"/>
            <p:cNvSpPr>
              <a:spLocks noChangeArrowheads="1"/>
            </p:cNvSpPr>
            <p:nvPr/>
          </p:nvSpPr>
          <p:spPr bwMode="auto">
            <a:xfrm>
              <a:off x="4214828" y="6140469"/>
              <a:ext cx="2357439" cy="6413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457200"/>
              <a:r>
                <a:rPr lang="en-US" altLang="zh-CN" sz="1800">
                  <a:latin typeface="Calibri" pitchFamily="34" charset="0"/>
                  <a:ea typeface="黑体" pitchFamily="2" charset="-122"/>
                </a:rPr>
                <a:t>1965</a:t>
              </a:r>
              <a:r>
                <a:rPr lang="zh-CN" altLang="en-US" sz="1800">
                  <a:latin typeface="Calibri" pitchFamily="34" charset="0"/>
                  <a:ea typeface="黑体" pitchFamily="2" charset="-122"/>
                </a:rPr>
                <a:t>年前后</a:t>
              </a:r>
              <a:endParaRPr lang="en-US" altLang="zh-CN" sz="1800">
                <a:latin typeface="Calibri" pitchFamily="34" charset="0"/>
                <a:ea typeface="黑体" pitchFamily="2" charset="-122"/>
              </a:endParaRPr>
            </a:p>
            <a:p>
              <a:pPr algn="ctr" defTabSz="457200"/>
              <a:r>
                <a:rPr lang="zh-CN" altLang="en-US" sz="1800">
                  <a:latin typeface="Calibri" pitchFamily="34" charset="0"/>
                  <a:ea typeface="黑体" pitchFamily="2" charset="-122"/>
                </a:rPr>
                <a:t>以大型机为标志</a:t>
              </a:r>
            </a:p>
          </p:txBody>
        </p:sp>
        <p:sp>
          <p:nvSpPr>
            <p:cNvPr id="54282" name="矩形 9"/>
            <p:cNvSpPr>
              <a:spLocks noChangeArrowheads="1"/>
            </p:cNvSpPr>
            <p:nvPr/>
          </p:nvSpPr>
          <p:spPr bwMode="auto">
            <a:xfrm>
              <a:off x="6143641" y="4643446"/>
              <a:ext cx="1857376" cy="6413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457200"/>
              <a:r>
                <a:rPr lang="en-US" altLang="zh-CN" sz="1800">
                  <a:latin typeface="Calibri" pitchFamily="34" charset="0"/>
                  <a:ea typeface="黑体" pitchFamily="2" charset="-122"/>
                </a:rPr>
                <a:t>1995</a:t>
              </a:r>
              <a:r>
                <a:rPr lang="zh-CN" altLang="en-US" sz="1800">
                  <a:latin typeface="Calibri" pitchFamily="34" charset="0"/>
                  <a:ea typeface="黑体" pitchFamily="2" charset="-122"/>
                </a:rPr>
                <a:t>年前后</a:t>
              </a:r>
              <a:endParaRPr lang="en-US" altLang="zh-CN" sz="1800">
                <a:latin typeface="Calibri" pitchFamily="34" charset="0"/>
                <a:ea typeface="黑体" pitchFamily="2" charset="-122"/>
              </a:endParaRPr>
            </a:p>
            <a:p>
              <a:pPr defTabSz="457200"/>
              <a:r>
                <a:rPr lang="zh-CN" altLang="en-US" sz="1800">
                  <a:latin typeface="Calibri" pitchFamily="34" charset="0"/>
                  <a:ea typeface="黑体" pitchFamily="2" charset="-122"/>
                </a:rPr>
                <a:t>发生互联网革命</a:t>
              </a:r>
            </a:p>
          </p:txBody>
        </p:sp>
        <p:sp>
          <p:nvSpPr>
            <p:cNvPr id="54283" name="矩形 12"/>
            <p:cNvSpPr>
              <a:spLocks noChangeArrowheads="1"/>
            </p:cNvSpPr>
            <p:nvPr/>
          </p:nvSpPr>
          <p:spPr bwMode="auto">
            <a:xfrm>
              <a:off x="7143768" y="3786190"/>
              <a:ext cx="1643062" cy="701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defTabSz="457200"/>
              <a:r>
                <a:rPr lang="en-US" altLang="zh-CN" sz="2000" b="1">
                  <a:latin typeface="Calibri" pitchFamily="34" charset="0"/>
                  <a:ea typeface="黑体" pitchFamily="2" charset="-122"/>
                </a:rPr>
                <a:t>2010</a:t>
              </a:r>
              <a:r>
                <a:rPr lang="zh-CN" altLang="en-US" sz="2000" b="1">
                  <a:latin typeface="Calibri" pitchFamily="34" charset="0"/>
                  <a:ea typeface="黑体" pitchFamily="2" charset="-122"/>
                </a:rPr>
                <a:t>年前后是什么？</a:t>
              </a:r>
            </a:p>
          </p:txBody>
        </p:sp>
      </p:grpSp>
      <p:pic>
        <p:nvPicPr>
          <p:cNvPr id="54284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86313" y="1460500"/>
            <a:ext cx="114300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矩形 30"/>
          <p:cNvSpPr/>
          <p:nvPr/>
        </p:nvSpPr>
        <p:spPr>
          <a:xfrm>
            <a:off x="6786563" y="2894013"/>
            <a:ext cx="1928812" cy="9239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dirty="0">
                <a:latin typeface="黑体" pitchFamily="49" charset="-122"/>
                <a:ea typeface="黑体" pitchFamily="49" charset="-122"/>
              </a:rPr>
              <a:t>智慧地球？</a:t>
            </a:r>
            <a:endParaRPr lang="en-US" altLang="zh-CN" sz="1800" dirty="0">
              <a:latin typeface="黑体" pitchFamily="49" charset="-122"/>
              <a:ea typeface="黑体" pitchFamily="49" charset="-122"/>
            </a:endParaRP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dirty="0">
                <a:latin typeface="黑体" pitchFamily="49" charset="-122"/>
                <a:ea typeface="黑体" pitchFamily="49" charset="-122"/>
              </a:rPr>
              <a:t>云计算？</a:t>
            </a:r>
            <a:endParaRPr lang="en-US" altLang="zh-CN" sz="1800" dirty="0">
              <a:latin typeface="黑体" pitchFamily="49" charset="-122"/>
              <a:ea typeface="黑体" pitchFamily="49" charset="-122"/>
            </a:endParaRP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800" dirty="0">
                <a:latin typeface="黑体" pitchFamily="49" charset="-122"/>
                <a:ea typeface="黑体" pitchFamily="49" charset="-122"/>
              </a:rPr>
              <a:t>…</a:t>
            </a:r>
            <a:endParaRPr lang="zh-CN" altLang="en-US" sz="180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54286" name="Picture 2"/>
          <p:cNvPicPr>
            <a:picLocks noChangeAspect="1" noChangeArrowheads="1"/>
          </p:cNvPicPr>
          <p:nvPr/>
        </p:nvPicPr>
        <p:blipFill>
          <a:blip r:embed="rId7" cstate="print">
            <a:lum bright="-40000"/>
          </a:blip>
          <a:srcRect/>
          <a:stretch>
            <a:fillRect/>
          </a:stretch>
        </p:blipFill>
        <p:spPr bwMode="auto">
          <a:xfrm>
            <a:off x="71438" y="1460500"/>
            <a:ext cx="4429125" cy="5324475"/>
          </a:xfrm>
          <a:prstGeom prst="rect">
            <a:avLst/>
          </a:prstGeom>
          <a:noFill/>
          <a:ln w="28575">
            <a:solidFill>
              <a:srgbClr val="FF9900"/>
            </a:solidFill>
            <a:miter lim="800000"/>
            <a:headEnd/>
            <a:tailEnd/>
          </a:ln>
        </p:spPr>
      </p:pic>
      <p:grpSp>
        <p:nvGrpSpPr>
          <p:cNvPr id="34" name="组合 29"/>
          <p:cNvGrpSpPr>
            <a:grpSpLocks/>
          </p:cNvGrpSpPr>
          <p:nvPr/>
        </p:nvGrpSpPr>
        <p:grpSpPr bwMode="auto">
          <a:xfrm>
            <a:off x="-23813" y="2243138"/>
            <a:ext cx="4960938" cy="2651125"/>
            <a:chOff x="-24417" y="2211447"/>
            <a:chExt cx="4962179" cy="2651771"/>
          </a:xfrm>
        </p:grpSpPr>
        <p:graphicFrame>
          <p:nvGraphicFramePr>
            <p:cNvPr id="35" name="图示 34"/>
            <p:cNvGraphicFramePr/>
            <p:nvPr/>
          </p:nvGraphicFramePr>
          <p:xfrm>
            <a:off x="71406" y="2214562"/>
            <a:ext cx="4857784" cy="264319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36" name="矩形 35"/>
            <p:cNvSpPr/>
            <p:nvPr/>
          </p:nvSpPr>
          <p:spPr>
            <a:xfrm>
              <a:off x="80385" y="2243205"/>
              <a:ext cx="4430233" cy="460487"/>
            </a:xfrm>
            <a:prstGeom prst="rect">
              <a:avLst/>
            </a:prstGeom>
            <a:solidFill>
              <a:srgbClr val="474B78"/>
            </a:solidFill>
            <a:ln w="63500" cap="flat" cmpd="thickThin" algn="ctr">
              <a:solidFill>
                <a:sysClr val="window" lastClr="FFFFFF"/>
              </a:solidFill>
              <a:prstDash val="solid"/>
            </a:ln>
            <a:effectLst>
              <a:outerShdw blurRad="50800" dist="38100" dir="5400000" rotWithShape="0">
                <a:srgbClr val="000000">
                  <a:alpha val="35000"/>
                </a:srgbClr>
              </a:outerShdw>
            </a:effectLst>
          </p:spPr>
          <p:txBody>
            <a:bodyPr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i="1" kern="0" dirty="0">
                  <a:solidFill>
                    <a:sysClr val="window" lastClr="FFFFFF"/>
                  </a:solidFill>
                  <a:latin typeface="Lucida Sans Unicode"/>
                  <a:ea typeface="+mn-ea"/>
                </a:rPr>
                <a:t>Getting computers to understand</a:t>
              </a:r>
              <a:endParaRPr lang="zh-CN" altLang="en-US" sz="2000" i="1" kern="0" dirty="0">
                <a:solidFill>
                  <a:sysClr val="window" lastClr="FFFFFF"/>
                </a:solidFill>
                <a:latin typeface="Lucida Sans Unicode"/>
                <a:ea typeface="黑体"/>
              </a:endParaRPr>
            </a:p>
          </p:txBody>
        </p:sp>
      </p:grpSp>
      <p:sp>
        <p:nvSpPr>
          <p:cNvPr id="37" name="矩形 36"/>
          <p:cNvSpPr/>
          <p:nvPr/>
        </p:nvSpPr>
        <p:spPr>
          <a:xfrm>
            <a:off x="6143625" y="1531938"/>
            <a:ext cx="2714625" cy="1374775"/>
          </a:xfrm>
          <a:prstGeom prst="rect">
            <a:avLst/>
          </a:prstGeom>
          <a:solidFill>
            <a:srgbClr val="474B78"/>
          </a:solidFill>
          <a:ln w="63500" cap="flat" cmpd="thickThin" algn="ctr">
            <a:solidFill>
              <a:sysClr val="window" lastClr="FFFFFF"/>
            </a:solidFill>
            <a:prstDash val="solid"/>
          </a:ln>
          <a:effectLst>
            <a:outerShdw blurRad="50800" dist="38100" dir="5400000" rotWithShape="0">
              <a:srgbClr val="000000">
                <a:alpha val="35000"/>
              </a:srgbClr>
            </a:outerShdw>
          </a:effectLst>
        </p:spPr>
        <p:txBody>
          <a:bodyPr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>
                <a:solidFill>
                  <a:schemeClr val="bg1"/>
                </a:solidFill>
                <a:ea typeface="黑体" pitchFamily="49" charset="-122"/>
              </a:rPr>
              <a:t>IBM</a:t>
            </a:r>
            <a:r>
              <a:rPr lang="zh-CN" altLang="en-US" sz="2000" dirty="0">
                <a:solidFill>
                  <a:schemeClr val="bg1"/>
                </a:solidFill>
                <a:ea typeface="黑体" pitchFamily="49" charset="-122"/>
              </a:rPr>
              <a:t>前首席执行官</a:t>
            </a:r>
            <a:r>
              <a:rPr lang="en-US" altLang="zh-CN" sz="2000" dirty="0">
                <a:solidFill>
                  <a:schemeClr val="bg1"/>
                </a:solidFill>
                <a:ea typeface="黑体" pitchFamily="49" charset="-122"/>
              </a:rPr>
              <a:t>Louis Gerstner</a:t>
            </a:r>
            <a:r>
              <a:rPr lang="zh-CN" altLang="en-US" sz="2000" dirty="0">
                <a:solidFill>
                  <a:schemeClr val="bg1"/>
                </a:solidFill>
                <a:ea typeface="黑体" pitchFamily="49" charset="-122"/>
              </a:rPr>
              <a:t>认为：计算模式每隔</a:t>
            </a:r>
            <a:r>
              <a:rPr lang="en-US" altLang="zh-CN" sz="2000" dirty="0">
                <a:solidFill>
                  <a:schemeClr val="bg1"/>
                </a:solidFill>
                <a:ea typeface="黑体" pitchFamily="49" charset="-122"/>
              </a:rPr>
              <a:t>15</a:t>
            </a:r>
            <a:r>
              <a:rPr lang="zh-CN" altLang="en-US" sz="2000" dirty="0">
                <a:solidFill>
                  <a:schemeClr val="bg1"/>
                </a:solidFill>
                <a:ea typeface="黑体" pitchFamily="49" charset="-122"/>
              </a:rPr>
              <a:t>年发生一次变革</a:t>
            </a:r>
            <a:endParaRPr lang="zh-CN" altLang="en-US" sz="2000" b="1" i="1" kern="0" dirty="0">
              <a:solidFill>
                <a:schemeClr val="bg1"/>
              </a:solidFill>
              <a:latin typeface="Lucida Sans Unicode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b="1" smtClean="0">
                <a:solidFill>
                  <a:schemeClr val="tx1"/>
                </a:solidFill>
              </a:rPr>
              <a:t>大数据处理需求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600200"/>
            <a:ext cx="5843588" cy="49974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全球数据总量</a:t>
            </a:r>
            <a:r>
              <a:rPr lang="en-US" altLang="zh-CN" sz="2400" smtClean="0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: </a:t>
            </a:r>
            <a:r>
              <a:rPr lang="en-US" altLang="zh-CN" sz="2400" b="0" smtClean="0">
                <a:latin typeface="Calibri" pitchFamily="34" charset="0"/>
                <a:ea typeface="宋体" pitchFamily="2" charset="-122"/>
              </a:rPr>
              <a:t>2000</a:t>
            </a:r>
            <a:r>
              <a:rPr lang="zh-CN" altLang="en-US" sz="2400" b="0" smtClean="0">
                <a:latin typeface="Calibri" pitchFamily="34" charset="0"/>
                <a:ea typeface="宋体" pitchFamily="2" charset="-122"/>
              </a:rPr>
              <a:t>年 </a:t>
            </a:r>
            <a:r>
              <a:rPr lang="en-US" altLang="zh-CN" sz="2400" b="0" smtClean="0">
                <a:latin typeface="Calibri" pitchFamily="34" charset="0"/>
                <a:ea typeface="宋体" pitchFamily="2" charset="-122"/>
              </a:rPr>
              <a:t>800TB </a:t>
            </a:r>
            <a:r>
              <a:rPr lang="zh-CN" altLang="en-US" sz="2400" b="0" smtClean="0">
                <a:latin typeface="Calibri" pitchFamily="34" charset="0"/>
                <a:ea typeface="宋体" pitchFamily="2" charset="-122"/>
              </a:rPr>
              <a:t>，</a:t>
            </a:r>
            <a:r>
              <a:rPr lang="en-US" altLang="zh-CN" sz="2400" b="0" smtClean="0">
                <a:latin typeface="Calibri" pitchFamily="34" charset="0"/>
                <a:ea typeface="宋体" pitchFamily="2" charset="-122"/>
              </a:rPr>
              <a:t>2010</a:t>
            </a:r>
            <a:r>
              <a:rPr lang="zh-CN" altLang="en-US" sz="2400" b="0" smtClean="0">
                <a:latin typeface="Calibri" pitchFamily="34" charset="0"/>
                <a:ea typeface="宋体" pitchFamily="2" charset="-122"/>
              </a:rPr>
              <a:t>年 </a:t>
            </a:r>
            <a:r>
              <a:rPr lang="en-US" altLang="zh-CN" sz="2400" b="0" smtClean="0">
                <a:latin typeface="Calibri" pitchFamily="34" charset="0"/>
                <a:ea typeface="宋体" pitchFamily="2" charset="-122"/>
              </a:rPr>
              <a:t>600EB </a:t>
            </a:r>
            <a:r>
              <a:rPr lang="zh-CN" altLang="en-US" sz="2400" b="0" smtClean="0">
                <a:latin typeface="Calibri" pitchFamily="34" charset="0"/>
                <a:ea typeface="宋体" pitchFamily="2" charset="-122"/>
              </a:rPr>
              <a:t>，</a:t>
            </a:r>
            <a:r>
              <a:rPr lang="en-US" altLang="zh-CN" sz="2400" b="0" smtClean="0">
                <a:solidFill>
                  <a:srgbClr val="FF0000"/>
                </a:solidFill>
                <a:latin typeface="Calibri" pitchFamily="34" charset="0"/>
                <a:ea typeface="宋体" pitchFamily="2" charset="-122"/>
              </a:rPr>
              <a:t>2011</a:t>
            </a:r>
            <a:r>
              <a:rPr lang="zh-CN" altLang="en-US" sz="2400" b="0" smtClean="0">
                <a:solidFill>
                  <a:srgbClr val="FF0000"/>
                </a:solidFill>
                <a:latin typeface="Calibri" pitchFamily="34" charset="0"/>
                <a:ea typeface="宋体" pitchFamily="2" charset="-122"/>
              </a:rPr>
              <a:t>年 </a:t>
            </a:r>
            <a:r>
              <a:rPr lang="en-US" altLang="zh-CN" sz="2400" b="0" smtClean="0">
                <a:solidFill>
                  <a:srgbClr val="FF0000"/>
                </a:solidFill>
                <a:latin typeface="Calibri" pitchFamily="34" charset="0"/>
                <a:ea typeface="宋体" pitchFamily="2" charset="-122"/>
              </a:rPr>
              <a:t>1.8ZB</a:t>
            </a:r>
            <a:r>
              <a:rPr lang="en-US" altLang="zh-CN" sz="2400" b="0" smtClean="0">
                <a:latin typeface="Calibri" pitchFamily="34" charset="0"/>
                <a:ea typeface="宋体" pitchFamily="2" charset="-122"/>
              </a:rPr>
              <a:t> </a:t>
            </a:r>
            <a:r>
              <a:rPr lang="zh-CN" altLang="en-US" sz="2400" b="0" smtClean="0">
                <a:latin typeface="Calibri" pitchFamily="34" charset="0"/>
                <a:ea typeface="宋体" pitchFamily="2" charset="-122"/>
              </a:rPr>
              <a:t>，</a:t>
            </a:r>
            <a:r>
              <a:rPr lang="en-US" altLang="zh-CN" sz="2400" b="0" smtClean="0">
                <a:latin typeface="Calibri" pitchFamily="34" charset="0"/>
                <a:ea typeface="宋体" pitchFamily="2" charset="-122"/>
              </a:rPr>
              <a:t>2012</a:t>
            </a:r>
            <a:r>
              <a:rPr lang="zh-CN" altLang="en-US" sz="2400" b="0" smtClean="0">
                <a:latin typeface="Calibri" pitchFamily="34" charset="0"/>
                <a:ea typeface="宋体" pitchFamily="2" charset="-122"/>
              </a:rPr>
              <a:t>年 </a:t>
            </a:r>
            <a:r>
              <a:rPr lang="en-US" altLang="zh-CN" sz="2400" b="0" smtClean="0">
                <a:latin typeface="Calibri" pitchFamily="34" charset="0"/>
                <a:ea typeface="宋体" pitchFamily="2" charset="-122"/>
              </a:rPr>
              <a:t>2.7ZB </a:t>
            </a:r>
            <a:r>
              <a:rPr lang="zh-CN" altLang="en-US" sz="2400" b="0" smtClean="0">
                <a:latin typeface="Calibri" pitchFamily="34" charset="0"/>
                <a:ea typeface="宋体" pitchFamily="2" charset="-122"/>
              </a:rPr>
              <a:t>；</a:t>
            </a:r>
            <a:r>
              <a:rPr lang="en-US" altLang="zh-CN" sz="2400" b="0" smtClean="0">
                <a:latin typeface="Calibri" pitchFamily="34" charset="0"/>
                <a:ea typeface="宋体" pitchFamily="2" charset="-122"/>
              </a:rPr>
              <a:t>2020</a:t>
            </a:r>
            <a:r>
              <a:rPr lang="zh-CN" altLang="en-US" sz="2400" b="0" smtClean="0">
                <a:latin typeface="Calibri" pitchFamily="34" charset="0"/>
                <a:ea typeface="宋体" pitchFamily="2" charset="-122"/>
              </a:rPr>
              <a:t>年 </a:t>
            </a:r>
            <a:r>
              <a:rPr lang="en-US" altLang="zh-CN" sz="2400" b="0" smtClean="0">
                <a:latin typeface="Calibri" pitchFamily="34" charset="0"/>
                <a:ea typeface="宋体" pitchFamily="2" charset="-122"/>
              </a:rPr>
              <a:t>35ZB </a:t>
            </a:r>
          </a:p>
          <a:p>
            <a:pPr>
              <a:lnSpc>
                <a:spcPct val="90000"/>
              </a:lnSpc>
            </a:pPr>
            <a:r>
              <a:rPr lang="zh-CN" altLang="en-US" sz="2400" smtClean="0">
                <a:solidFill>
                  <a:srgbClr val="000000"/>
                </a:solidFill>
                <a:latin typeface="黑体" pitchFamily="2" charset="-122"/>
                <a:ea typeface="黑体" pitchFamily="2" charset="-122"/>
              </a:rPr>
              <a:t>每天大量数据量</a:t>
            </a:r>
            <a:r>
              <a:rPr lang="en-US" altLang="zh-CN" sz="2400" b="0" smtClean="0">
                <a:latin typeface="Calibri" pitchFamily="34" charset="0"/>
                <a:ea typeface="宋体" pitchFamily="2" charset="-122"/>
              </a:rPr>
              <a:t>: Twitter---7TB </a:t>
            </a:r>
            <a:r>
              <a:rPr lang="zh-CN" altLang="en-US" sz="2400" b="0" smtClean="0">
                <a:latin typeface="Calibri" pitchFamily="34" charset="0"/>
                <a:ea typeface="宋体" pitchFamily="2" charset="-122"/>
              </a:rPr>
              <a:t>，</a:t>
            </a:r>
            <a:r>
              <a:rPr lang="en-US" altLang="zh-CN" sz="2400" b="0" smtClean="0">
                <a:latin typeface="Calibri" pitchFamily="34" charset="0"/>
                <a:ea typeface="宋体" pitchFamily="2" charset="-122"/>
              </a:rPr>
              <a:t>Facebook---10TB </a:t>
            </a:r>
            <a:r>
              <a:rPr lang="zh-CN" altLang="en-US" sz="2400" b="0" smtClean="0">
                <a:latin typeface="Calibri" pitchFamily="34" charset="0"/>
                <a:ea typeface="宋体" pitchFamily="2" charset="-122"/>
              </a:rPr>
              <a:t>，</a:t>
            </a:r>
            <a:r>
              <a:rPr lang="en-US" altLang="zh-CN" sz="2400" b="0" smtClean="0">
                <a:latin typeface="Calibri" pitchFamily="34" charset="0"/>
                <a:ea typeface="宋体" pitchFamily="2" charset="-122"/>
              </a:rPr>
              <a:t>IDC</a:t>
            </a:r>
            <a:r>
              <a:rPr lang="zh-CN" altLang="en-US" sz="2400" b="0" smtClean="0">
                <a:latin typeface="Calibri" pitchFamily="34" charset="0"/>
                <a:ea typeface="宋体" pitchFamily="2" charset="-122"/>
              </a:rPr>
              <a:t>预计全球数据年增</a:t>
            </a:r>
            <a:r>
              <a:rPr lang="en-US" altLang="zh-CN" sz="2400" b="0" smtClean="0">
                <a:latin typeface="Calibri" pitchFamily="34" charset="0"/>
                <a:ea typeface="宋体" pitchFamily="2" charset="-122"/>
              </a:rPr>
              <a:t>50</a:t>
            </a:r>
            <a:r>
              <a:rPr lang="zh-CN" altLang="en-US" sz="2400" b="0" smtClean="0">
                <a:latin typeface="Calibri" pitchFamily="34" charset="0"/>
                <a:ea typeface="宋体" pitchFamily="2" charset="-122"/>
              </a:rPr>
              <a:t>倍</a:t>
            </a:r>
          </a:p>
          <a:p>
            <a:pPr>
              <a:lnSpc>
                <a:spcPct val="90000"/>
              </a:lnSpc>
            </a:pPr>
            <a:r>
              <a:rPr lang="zh-CN" altLang="en-US" sz="2400" b="0" smtClean="0">
                <a:latin typeface="Calibri" pitchFamily="34" charset="0"/>
                <a:ea typeface="宋体" pitchFamily="2" charset="-122"/>
              </a:rPr>
              <a:t>将有</a:t>
            </a:r>
            <a:r>
              <a:rPr lang="en-US" altLang="zh-CN" sz="2400" smtClean="0">
                <a:latin typeface="Calibri" pitchFamily="34" charset="0"/>
                <a:ea typeface="宋体" pitchFamily="2" charset="-122"/>
              </a:rPr>
              <a:t>90%</a:t>
            </a:r>
            <a:r>
              <a:rPr lang="zh-CN" altLang="en-US" sz="2400" b="0" smtClean="0">
                <a:latin typeface="Calibri" pitchFamily="34" charset="0"/>
                <a:ea typeface="宋体" pitchFamily="2" charset="-122"/>
              </a:rPr>
              <a:t>的数字内容属于非结构化内容</a:t>
            </a:r>
          </a:p>
          <a:p>
            <a:pPr lvl="1">
              <a:lnSpc>
                <a:spcPct val="90000"/>
              </a:lnSpc>
            </a:pPr>
            <a:r>
              <a:rPr lang="en-US" altLang="zh-CN" sz="2000" smtClean="0">
                <a:latin typeface="Calibri" pitchFamily="34" charset="0"/>
                <a:ea typeface="宋体" pitchFamily="2" charset="-122"/>
              </a:rPr>
              <a:t>60</a:t>
            </a:r>
            <a:r>
              <a:rPr lang="zh-CN" altLang="en-US" sz="2000" b="1" smtClean="0">
                <a:latin typeface="Calibri" pitchFamily="34" charset="0"/>
                <a:ea typeface="宋体" pitchFamily="2" charset="-122"/>
              </a:rPr>
              <a:t>年前数字计算机使得信息可读；</a:t>
            </a:r>
          </a:p>
          <a:p>
            <a:pPr lvl="1">
              <a:lnSpc>
                <a:spcPct val="90000"/>
              </a:lnSpc>
            </a:pPr>
            <a:r>
              <a:rPr lang="en-US" altLang="zh-CN" sz="2000" smtClean="0">
                <a:latin typeface="Calibri" pitchFamily="34" charset="0"/>
                <a:ea typeface="宋体" pitchFamily="2" charset="-122"/>
              </a:rPr>
              <a:t>20</a:t>
            </a:r>
            <a:r>
              <a:rPr lang="zh-CN" altLang="en-US" sz="2000" b="1" smtClean="0">
                <a:latin typeface="Calibri" pitchFamily="34" charset="0"/>
                <a:ea typeface="宋体" pitchFamily="2" charset="-122"/>
              </a:rPr>
              <a:t>年前</a:t>
            </a:r>
            <a:r>
              <a:rPr lang="en-US" altLang="zh-CN" sz="2000" smtClean="0">
                <a:latin typeface="Calibri" pitchFamily="34" charset="0"/>
                <a:ea typeface="宋体" pitchFamily="2" charset="-122"/>
              </a:rPr>
              <a:t>WWW</a:t>
            </a:r>
            <a:r>
              <a:rPr lang="zh-CN" altLang="en-US" sz="2000" b="1" smtClean="0">
                <a:latin typeface="Calibri" pitchFamily="34" charset="0"/>
                <a:ea typeface="宋体" pitchFamily="2" charset="-122"/>
              </a:rPr>
              <a:t>使得信息可获得； </a:t>
            </a:r>
          </a:p>
          <a:p>
            <a:pPr lvl="1">
              <a:lnSpc>
                <a:spcPct val="90000"/>
              </a:lnSpc>
            </a:pPr>
            <a:r>
              <a:rPr lang="en-US" altLang="zh-CN" sz="2000" smtClean="0">
                <a:latin typeface="Calibri" pitchFamily="34" charset="0"/>
                <a:ea typeface="宋体" pitchFamily="2" charset="-122"/>
              </a:rPr>
              <a:t>10</a:t>
            </a:r>
            <a:r>
              <a:rPr lang="zh-CN" altLang="en-US" sz="2000" b="1" smtClean="0">
                <a:latin typeface="Calibri" pitchFamily="34" charset="0"/>
                <a:ea typeface="宋体" pitchFamily="2" charset="-122"/>
              </a:rPr>
              <a:t>年前搜索引擎将互联网变成数据库； </a:t>
            </a:r>
          </a:p>
          <a:p>
            <a:pPr>
              <a:lnSpc>
                <a:spcPct val="90000"/>
              </a:lnSpc>
            </a:pPr>
            <a:r>
              <a:rPr lang="zh-CN" altLang="en-US" sz="2400" b="0" smtClean="0">
                <a:latin typeface="黑体" pitchFamily="2" charset="-122"/>
                <a:ea typeface="黑体" pitchFamily="2" charset="-122"/>
              </a:rPr>
              <a:t>现在</a:t>
            </a:r>
            <a:r>
              <a:rPr lang="en-US" altLang="zh-CN" sz="2400" smtClean="0">
                <a:ea typeface="黑体" pitchFamily="2" charset="-122"/>
              </a:rPr>
              <a:t>Google</a:t>
            </a:r>
            <a:r>
              <a:rPr lang="zh-CN" altLang="en-US" sz="2400" b="0" smtClean="0">
                <a:latin typeface="黑体" pitchFamily="2" charset="-122"/>
                <a:ea typeface="黑体" pitchFamily="2" charset="-122"/>
              </a:rPr>
              <a:t>及类似公司处理海量语料库如同一个人类社会实验室－美国</a:t>
            </a:r>
            <a:r>
              <a:rPr lang="en-US" altLang="zh-CN" sz="2400" b="0" smtClean="0">
                <a:latin typeface="黑体" pitchFamily="2" charset="-122"/>
                <a:ea typeface="黑体" pitchFamily="2" charset="-122"/>
              </a:rPr>
              <a:t>《</a:t>
            </a:r>
            <a:r>
              <a:rPr lang="zh-CN" altLang="en-US" sz="2400" b="0" smtClean="0">
                <a:latin typeface="黑体" pitchFamily="2" charset="-122"/>
                <a:ea typeface="黑体" pitchFamily="2" charset="-122"/>
              </a:rPr>
              <a:t>连线</a:t>
            </a:r>
            <a:r>
              <a:rPr lang="en-US" altLang="zh-CN" sz="2400" b="0" smtClean="0">
                <a:latin typeface="黑体" pitchFamily="2" charset="-122"/>
                <a:ea typeface="黑体" pitchFamily="2" charset="-122"/>
              </a:rPr>
              <a:t>》</a:t>
            </a:r>
            <a:r>
              <a:rPr lang="zh-CN" altLang="en-US" sz="2400" b="0" smtClean="0">
                <a:latin typeface="黑体" pitchFamily="2" charset="-122"/>
                <a:ea typeface="黑体" pitchFamily="2" charset="-122"/>
              </a:rPr>
              <a:t>杂志主编安德森）</a:t>
            </a:r>
          </a:p>
        </p:txBody>
      </p:sp>
      <p:sp>
        <p:nvSpPr>
          <p:cNvPr id="9220" name="矩形 3"/>
          <p:cNvSpPr>
            <a:spLocks noChangeArrowheads="1"/>
          </p:cNvSpPr>
          <p:nvPr/>
        </p:nvSpPr>
        <p:spPr bwMode="auto">
          <a:xfrm>
            <a:off x="6500813" y="6596063"/>
            <a:ext cx="2595562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000">
                <a:latin typeface="Lucida Sans Unicode" pitchFamily="34" charset="0"/>
                <a:ea typeface="黑体" pitchFamily="2" charset="-122"/>
              </a:rPr>
              <a:t>* </a:t>
            </a:r>
            <a:r>
              <a:rPr lang="en-US" altLang="zh-CN" sz="1000">
                <a:latin typeface="Lucida Sans Unicode" pitchFamily="34" charset="0"/>
                <a:ea typeface="黑体" pitchFamily="2" charset="-122"/>
              </a:rPr>
              <a:t>From: http://gridcafe.web.cern.ch/</a:t>
            </a:r>
          </a:p>
        </p:txBody>
      </p:sp>
      <p:grpSp>
        <p:nvGrpSpPr>
          <p:cNvPr id="5" name="组合 28"/>
          <p:cNvGrpSpPr>
            <a:grpSpLocks/>
          </p:cNvGrpSpPr>
          <p:nvPr/>
        </p:nvGrpSpPr>
        <p:grpSpPr bwMode="auto">
          <a:xfrm>
            <a:off x="6156325" y="476250"/>
            <a:ext cx="2987675" cy="6096000"/>
            <a:chOff x="6429375" y="857232"/>
            <a:chExt cx="2714625" cy="5714807"/>
          </a:xfrm>
        </p:grpSpPr>
        <p:pic>
          <p:nvPicPr>
            <p:cNvPr id="9223" name="Picture 4" descr="E:\Documents and Settings\cheng\My Documents\talks\cd-stack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761152" y="857232"/>
              <a:ext cx="2382848" cy="5714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矩形 6"/>
            <p:cNvSpPr/>
            <p:nvPr/>
          </p:nvSpPr>
          <p:spPr bwMode="auto">
            <a:xfrm>
              <a:off x="6429375" y="4428986"/>
              <a:ext cx="1500112" cy="71435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800" dirty="0"/>
                <a:t>珠穆朗玛峰</a:t>
              </a:r>
              <a:endParaRPr lang="en-US" altLang="zh-CN" sz="1800" dirty="0"/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800" dirty="0"/>
                <a:t>8.8</a:t>
              </a:r>
              <a:r>
                <a:rPr lang="zh-CN" altLang="en-US" sz="1800" dirty="0"/>
                <a:t>公里</a:t>
              </a: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6714973" y="3000285"/>
              <a:ext cx="1500112" cy="71435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800" dirty="0"/>
                <a:t>协和飞机</a:t>
              </a:r>
              <a:endParaRPr lang="en-US" altLang="zh-CN" sz="1800" dirty="0"/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800" dirty="0"/>
                <a:t>15</a:t>
              </a:r>
              <a:r>
                <a:rPr lang="zh-CN" altLang="en-US" sz="1800" dirty="0"/>
                <a:t>公里</a:t>
              </a:r>
            </a:p>
          </p:txBody>
        </p:sp>
      </p:grpSp>
      <p:sp>
        <p:nvSpPr>
          <p:cNvPr id="9" name="矩形 8" descr="新闻纸"/>
          <p:cNvSpPr>
            <a:spLocks noChangeArrowheads="1"/>
          </p:cNvSpPr>
          <p:nvPr/>
        </p:nvSpPr>
        <p:spPr bwMode="auto">
          <a:xfrm>
            <a:off x="6659563" y="117475"/>
            <a:ext cx="2446337" cy="863600"/>
          </a:xfrm>
          <a:prstGeom prst="rect">
            <a:avLst/>
          </a:prstGeom>
          <a:blipFill dpi="0" rotWithShape="1">
            <a:blip r:embed="rId3" cstate="print">
              <a:alphaModFix amt="88000"/>
            </a:blip>
            <a:srcRect/>
            <a:tile tx="0" ty="0" sx="100000" sy="100000" flip="none" algn="tl"/>
          </a:blip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dist="381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/>
            <a:r>
              <a:rPr lang="en-US" altLang="zh-CN" sz="2000" b="1">
                <a:solidFill>
                  <a:srgbClr val="000000"/>
                </a:solidFill>
                <a:latin typeface="Lucida Sans Unicode" pitchFamily="34" charset="0"/>
                <a:ea typeface="黑体" pitchFamily="2" charset="-122"/>
              </a:rPr>
              <a:t>1</a:t>
            </a:r>
            <a:r>
              <a:rPr lang="zh-CN" altLang="en-US" sz="2000" b="1">
                <a:solidFill>
                  <a:srgbClr val="000000"/>
                </a:solidFill>
                <a:latin typeface="Lucida Sans Unicode" pitchFamily="34" charset="0"/>
                <a:ea typeface="黑体" pitchFamily="2" charset="-122"/>
              </a:rPr>
              <a:t>年数据量</a:t>
            </a:r>
            <a:r>
              <a:rPr lang="en-US" altLang="zh-CN" sz="2000" b="1">
                <a:solidFill>
                  <a:srgbClr val="000000"/>
                </a:solidFill>
                <a:latin typeface="Lucida Sans Unicode" pitchFamily="34" charset="0"/>
                <a:ea typeface="黑体" pitchFamily="2" charset="-122"/>
              </a:rPr>
              <a:t>-CD</a:t>
            </a:r>
            <a:r>
              <a:rPr lang="zh-CN" altLang="en-US" sz="2000" b="1">
                <a:solidFill>
                  <a:srgbClr val="000000"/>
                </a:solidFill>
                <a:latin typeface="Lucida Sans Unicode" pitchFamily="34" charset="0"/>
                <a:ea typeface="黑体" pitchFamily="2" charset="-122"/>
              </a:rPr>
              <a:t>存储</a:t>
            </a:r>
            <a:r>
              <a:rPr lang="zh-CN" altLang="en-US" b="1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约</a:t>
            </a:r>
            <a:r>
              <a:rPr lang="en-US" altLang="zh-CN" b="1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20</a:t>
            </a:r>
            <a:r>
              <a:rPr lang="zh-CN" altLang="en-US" b="1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公里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4000" b="1" smtClean="0">
                <a:solidFill>
                  <a:schemeClr val="tx1"/>
                </a:solidFill>
                <a:latin typeface="黑体" pitchFamily="2" charset="-122"/>
                <a:ea typeface="黑体" pitchFamily="2" charset="-122"/>
              </a:rPr>
              <a:t>数据处理能力：路在何方？</a:t>
            </a:r>
          </a:p>
        </p:txBody>
      </p:sp>
      <p:sp>
        <p:nvSpPr>
          <p:cNvPr id="10243" name="Rectangl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99745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1800"/>
              </a:spcBef>
              <a:buFont typeface="Wingdings" pitchFamily="2" charset="2"/>
              <a:buChar char="q"/>
            </a:pPr>
            <a:r>
              <a:rPr lang="zh-CN" altLang="en-US" b="0" smtClean="0">
                <a:latin typeface="黑体" pitchFamily="2" charset="-122"/>
                <a:ea typeface="黑体" pitchFamily="2" charset="-122"/>
              </a:rPr>
              <a:t>现有数据库技术的困境</a:t>
            </a:r>
            <a:endParaRPr lang="en-US" altLang="zh-CN" b="0" smtClean="0">
              <a:latin typeface="黑体" pitchFamily="2" charset="-122"/>
              <a:ea typeface="黑体" pitchFamily="2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smtClean="0">
                <a:latin typeface="黑体" pitchFamily="2" charset="-122"/>
                <a:ea typeface="黑体" pitchFamily="2" charset="-122"/>
              </a:rPr>
              <a:t>到</a:t>
            </a:r>
            <a:r>
              <a:rPr lang="en-US" altLang="zh-CN" smtClean="0">
                <a:latin typeface="黑体" pitchFamily="2" charset="-122"/>
                <a:ea typeface="黑体" pitchFamily="2" charset="-122"/>
              </a:rPr>
              <a:t>2007, </a:t>
            </a:r>
            <a:r>
              <a:rPr lang="en-US" altLang="zh-CN" b="1" smtClean="0">
                <a:solidFill>
                  <a:srgbClr val="0070C0"/>
                </a:solidFill>
                <a:latin typeface="黑体" pitchFamily="2" charset="-122"/>
                <a:ea typeface="黑体" pitchFamily="2" charset="-122"/>
              </a:rPr>
              <a:t>Facebook</a:t>
            </a:r>
            <a:r>
              <a:rPr lang="en-US" altLang="zh-CN" smtClean="0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mtClean="0">
                <a:latin typeface="黑体" pitchFamily="2" charset="-122"/>
                <a:ea typeface="黑体" pitchFamily="2" charset="-122"/>
              </a:rPr>
              <a:t>用数据库存 </a:t>
            </a:r>
            <a:r>
              <a:rPr lang="en-US" altLang="zh-CN" b="1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15TB</a:t>
            </a:r>
            <a:r>
              <a:rPr lang="en-US" altLang="zh-CN" smtClean="0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mtClean="0">
                <a:latin typeface="黑体" pitchFamily="2" charset="-122"/>
                <a:ea typeface="黑体" pitchFamily="2" charset="-122"/>
              </a:rPr>
              <a:t>数据仓库；</a:t>
            </a:r>
            <a:r>
              <a:rPr lang="en-US" altLang="zh-CN" smtClean="0">
                <a:latin typeface="黑体" pitchFamily="2" charset="-122"/>
                <a:ea typeface="黑体" pitchFamily="2" charset="-122"/>
              </a:rPr>
              <a:t>2010</a:t>
            </a:r>
            <a:r>
              <a:rPr lang="zh-CN" altLang="en-US" smtClean="0">
                <a:latin typeface="黑体" pitchFamily="2" charset="-122"/>
                <a:ea typeface="黑体" pitchFamily="2" charset="-122"/>
              </a:rPr>
              <a:t>年</a:t>
            </a:r>
            <a:r>
              <a:rPr lang="en-US" altLang="zh-CN" smtClean="0">
                <a:latin typeface="黑体" pitchFamily="2" charset="-122"/>
                <a:ea typeface="黑体" pitchFamily="2" charset="-122"/>
              </a:rPr>
              <a:t>, </a:t>
            </a:r>
            <a:r>
              <a:rPr lang="zh-CN" altLang="en-US" smtClean="0">
                <a:latin typeface="黑体" pitchFamily="2" charset="-122"/>
                <a:ea typeface="黑体" pitchFamily="2" charset="-122"/>
              </a:rPr>
              <a:t>每天有</a:t>
            </a:r>
            <a:r>
              <a:rPr lang="en-US" altLang="zh-CN" b="1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~70TB </a:t>
            </a:r>
            <a:r>
              <a:rPr lang="zh-CN" altLang="en-US" smtClean="0">
                <a:latin typeface="黑体" pitchFamily="2" charset="-122"/>
                <a:ea typeface="黑体" pitchFamily="2" charset="-122"/>
              </a:rPr>
              <a:t>压缩数据 存在数据仓库 </a:t>
            </a:r>
            <a:r>
              <a:rPr lang="en-US" altLang="zh-CN" smtClean="0">
                <a:latin typeface="黑体" pitchFamily="2" charset="-122"/>
                <a:ea typeface="黑体" pitchFamily="2" charset="-122"/>
              </a:rPr>
              <a:t>(4x total capacity of its data warehouse in 2007)</a:t>
            </a:r>
          </a:p>
          <a:p>
            <a:pPr lvl="1">
              <a:lnSpc>
                <a:spcPct val="90000"/>
              </a:lnSpc>
            </a:pPr>
            <a:r>
              <a:rPr lang="zh-CN" altLang="en-US" smtClean="0">
                <a:latin typeface="黑体" pitchFamily="2" charset="-122"/>
                <a:ea typeface="黑体" pitchFamily="2" charset="-122"/>
              </a:rPr>
              <a:t>商业并行数据库很少超过</a:t>
            </a:r>
            <a:r>
              <a:rPr lang="en-US" altLang="zh-CN" b="1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100+</a:t>
            </a:r>
            <a:r>
              <a:rPr lang="en-US" altLang="zh-CN" smtClean="0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mtClean="0">
                <a:latin typeface="黑体" pitchFamily="2" charset="-122"/>
                <a:ea typeface="黑体" pitchFamily="2" charset="-122"/>
              </a:rPr>
              <a:t>节点；现在</a:t>
            </a:r>
            <a:r>
              <a:rPr lang="en-US" altLang="zh-CN" smtClean="0">
                <a:latin typeface="黑体" pitchFamily="2" charset="-122"/>
                <a:ea typeface="黑体" pitchFamily="2" charset="-122"/>
              </a:rPr>
              <a:t> Yahoo!</a:t>
            </a:r>
            <a:r>
              <a:rPr lang="zh-CN" altLang="en-US" smtClean="0">
                <a:latin typeface="黑体" pitchFamily="2" charset="-122"/>
                <a:ea typeface="黑体" pitchFamily="2" charset="-122"/>
              </a:rPr>
              <a:t>的 </a:t>
            </a:r>
            <a:r>
              <a:rPr lang="en-US" altLang="zh-CN" smtClean="0">
                <a:latin typeface="黑体" pitchFamily="2" charset="-122"/>
                <a:ea typeface="黑体" pitchFamily="2" charset="-122"/>
              </a:rPr>
              <a:t>Hadoop </a:t>
            </a:r>
            <a:r>
              <a:rPr lang="zh-CN" altLang="en-US" smtClean="0">
                <a:latin typeface="黑体" pitchFamily="2" charset="-122"/>
                <a:ea typeface="黑体" pitchFamily="2" charset="-122"/>
              </a:rPr>
              <a:t>集群系统有</a:t>
            </a:r>
            <a:r>
              <a:rPr lang="en-US" altLang="zh-CN" b="1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4000+</a:t>
            </a:r>
            <a:r>
              <a:rPr lang="en-US" altLang="zh-CN" smtClean="0">
                <a:latin typeface="黑体" pitchFamily="2" charset="-122"/>
                <a:ea typeface="黑体" pitchFamily="2" charset="-122"/>
              </a:rPr>
              <a:t> </a:t>
            </a:r>
            <a:r>
              <a:rPr lang="zh-CN" altLang="en-US" smtClean="0">
                <a:latin typeface="黑体" pitchFamily="2" charset="-122"/>
                <a:ea typeface="黑体" pitchFamily="2" charset="-122"/>
              </a:rPr>
              <a:t>节点</a:t>
            </a:r>
            <a:r>
              <a:rPr lang="en-US" altLang="zh-CN" smtClean="0">
                <a:latin typeface="黑体" pitchFamily="2" charset="-122"/>
                <a:ea typeface="黑体" pitchFamily="2" charset="-122"/>
              </a:rPr>
              <a:t>; Facebook</a:t>
            </a:r>
            <a:r>
              <a:rPr lang="zh-CN" altLang="en-US" smtClean="0">
                <a:latin typeface="黑体" pitchFamily="2" charset="-122"/>
                <a:ea typeface="黑体" pitchFamily="2" charset="-122"/>
              </a:rPr>
              <a:t>数据仓库</a:t>
            </a:r>
            <a:r>
              <a:rPr lang="en-US" altLang="zh-CN" b="1" smtClean="0">
                <a:solidFill>
                  <a:srgbClr val="FF0000"/>
                </a:solidFill>
                <a:latin typeface="黑体" pitchFamily="2" charset="-122"/>
                <a:ea typeface="黑体" pitchFamily="2" charset="-122"/>
              </a:rPr>
              <a:t>2750+</a:t>
            </a:r>
            <a:r>
              <a:rPr lang="en-US" altLang="zh-CN" smtClean="0">
                <a:latin typeface="黑体" pitchFamily="2" charset="-122"/>
                <a:ea typeface="黑体" pitchFamily="2" charset="-122"/>
              </a:rPr>
              <a:t> nodes</a:t>
            </a:r>
          </a:p>
          <a:p>
            <a:pPr lvl="1">
              <a:lnSpc>
                <a:spcPct val="90000"/>
              </a:lnSpc>
              <a:buFont typeface="Arial" pitchFamily="34" charset="0"/>
              <a:buNone/>
            </a:pPr>
            <a:endParaRPr lang="en-US" altLang="zh-CN" smtClean="0"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b="0" smtClean="0">
                <a:ea typeface="黑体" pitchFamily="2" charset="-122"/>
              </a:rPr>
              <a:t>典型的科学与医学研究表明：</a:t>
            </a:r>
            <a:r>
              <a:rPr lang="en-US" altLang="zh-CN" b="0" smtClean="0"/>
              <a:t> </a:t>
            </a:r>
          </a:p>
          <a:p>
            <a:pPr lvl="1">
              <a:lnSpc>
                <a:spcPct val="90000"/>
              </a:lnSpc>
            </a:pPr>
            <a:r>
              <a:rPr lang="en-US" altLang="zh-CN" smtClean="0">
                <a:latin typeface="Arial" pitchFamily="34" charset="0"/>
              </a:rPr>
              <a:t>Large Hadron Collider at </a:t>
            </a:r>
            <a:r>
              <a:rPr lang="en-US" altLang="zh-CN" b="1" smtClean="0">
                <a:solidFill>
                  <a:srgbClr val="0070C0"/>
                </a:solidFill>
                <a:latin typeface="Arial" pitchFamily="34" charset="0"/>
              </a:rPr>
              <a:t>CERN</a:t>
            </a:r>
            <a:r>
              <a:rPr lang="en-US" altLang="zh-CN" smtClean="0">
                <a:latin typeface="Arial" pitchFamily="34" charset="0"/>
              </a:rPr>
              <a:t> generates over </a:t>
            </a:r>
            <a:r>
              <a:rPr lang="en-US" altLang="zh-CN" b="1" smtClean="0">
                <a:solidFill>
                  <a:srgbClr val="FF0000"/>
                </a:solidFill>
                <a:latin typeface="Arial" pitchFamily="34" charset="0"/>
              </a:rPr>
              <a:t>15 PB</a:t>
            </a:r>
            <a:r>
              <a:rPr lang="en-US" altLang="zh-CN" smtClean="0">
                <a:solidFill>
                  <a:srgbClr val="FF0000"/>
                </a:solidFill>
                <a:latin typeface="Arial" pitchFamily="34" charset="0"/>
              </a:rPr>
              <a:t> </a:t>
            </a:r>
            <a:r>
              <a:rPr lang="en-US" altLang="zh-CN" smtClean="0">
                <a:latin typeface="Arial" pitchFamily="34" charset="0"/>
              </a:rPr>
              <a:t>of data per year</a:t>
            </a:r>
          </a:p>
          <a:p>
            <a:pPr lvl="1">
              <a:lnSpc>
                <a:spcPct val="90000"/>
              </a:lnSpc>
            </a:pPr>
            <a:r>
              <a:rPr lang="en-US" altLang="zh-CN" smtClean="0">
                <a:latin typeface="Arial" pitchFamily="34" charset="0"/>
              </a:rPr>
              <a:t>Pathology Analytical Imaging Standards databases at Emory reaches </a:t>
            </a:r>
            <a:r>
              <a:rPr lang="en-US" altLang="zh-CN" b="1" smtClean="0">
                <a:solidFill>
                  <a:srgbClr val="FF0000"/>
                </a:solidFill>
                <a:latin typeface="Arial" pitchFamily="34" charset="0"/>
              </a:rPr>
              <a:t>7TB</a:t>
            </a:r>
            <a:r>
              <a:rPr lang="en-US" altLang="zh-CN" smtClean="0">
                <a:solidFill>
                  <a:srgbClr val="FF0000"/>
                </a:solidFill>
                <a:latin typeface="Arial" pitchFamily="34" charset="0"/>
              </a:rPr>
              <a:t>,</a:t>
            </a:r>
            <a:r>
              <a:rPr lang="en-US" altLang="zh-CN" smtClean="0">
                <a:latin typeface="Arial" pitchFamily="34" charset="0"/>
              </a:rPr>
              <a:t> going to PB </a:t>
            </a:r>
            <a:endParaRPr lang="zh-CN" altLang="en-US" smtClean="0">
              <a:latin typeface="Arial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339" name="Picture 11" descr="http://t1.gstatic.com/images?q=tbn:ANd9GcR1BYbU9_7G84XFOSUYDdqCktUC1vgFq7ogVRr_W46meftcDwY&amp;t=1&amp;usg=__Cu5BKkdDoketmMGYeoQ2533TLzM=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51163" y="2143125"/>
            <a:ext cx="1308100" cy="966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sz="4000" b="1" smtClean="0">
                <a:solidFill>
                  <a:schemeClr val="tx1"/>
                </a:solidFill>
              </a:rPr>
              <a:t>大规模数据处理的需求</a:t>
            </a:r>
          </a:p>
        </p:txBody>
      </p: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5214938" y="2143125"/>
            <a:ext cx="1143000" cy="928688"/>
            <a:chOff x="5245" y="2194"/>
            <a:chExt cx="1909" cy="1320"/>
          </a:xfrm>
        </p:grpSpPr>
        <p:pic>
          <p:nvPicPr>
            <p:cNvPr id="11311" name="Picture 8" descr="Sw116a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45" y="2226"/>
              <a:ext cx="1909" cy="1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1"/>
              </a:outerShdw>
            </a:effectLst>
          </p:spPr>
        </p:pic>
        <p:sp>
          <p:nvSpPr>
            <p:cNvPr id="11312" name="Rectangle 9"/>
            <p:cNvSpPr>
              <a:spLocks noChangeArrowheads="1"/>
            </p:cNvSpPr>
            <p:nvPr/>
          </p:nvSpPr>
          <p:spPr bwMode="auto">
            <a:xfrm>
              <a:off x="6703" y="2194"/>
              <a:ext cx="215" cy="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1"/>
              </a:outerShdw>
            </a:effectLst>
          </p:spPr>
          <p:txBody>
            <a:bodyPr wrap="none">
              <a:spAutoFit/>
            </a:bodyPr>
            <a:lstStyle/>
            <a:p>
              <a:pPr algn="ctr" eaLnBrk="0" hangingPunct="0"/>
              <a:endParaRPr lang="zh-CN" altLang="zh-CN" sz="2000"/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3354388" y="3744913"/>
            <a:ext cx="1428750" cy="1255712"/>
            <a:chOff x="942" y="3095"/>
            <a:chExt cx="1733" cy="1415"/>
          </a:xfrm>
        </p:grpSpPr>
        <p:pic>
          <p:nvPicPr>
            <p:cNvPr id="11309" name="Picture 17" descr="368069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942" y="3095"/>
              <a:ext cx="1733" cy="1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1"/>
              </a:outerShdw>
            </a:effectLst>
          </p:spPr>
        </p:pic>
        <p:sp>
          <p:nvSpPr>
            <p:cNvPr id="11310" name="Rectangle 18"/>
            <p:cNvSpPr>
              <a:spLocks noChangeArrowheads="1"/>
            </p:cNvSpPr>
            <p:nvPr/>
          </p:nvSpPr>
          <p:spPr bwMode="auto">
            <a:xfrm>
              <a:off x="1679" y="4059"/>
              <a:ext cx="214" cy="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1"/>
              </a:outerShdw>
            </a:effectLst>
          </p:spPr>
          <p:txBody>
            <a:bodyPr wrap="none">
              <a:spAutoFit/>
            </a:bodyPr>
            <a:lstStyle/>
            <a:p>
              <a:pPr algn="ctr" eaLnBrk="0" hangingPunct="0"/>
              <a:endParaRPr lang="zh-CN" altLang="zh-CN" sz="2000"/>
            </a:p>
          </p:txBody>
        </p:sp>
      </p:grpSp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5211763" y="2857500"/>
            <a:ext cx="1428750" cy="1143000"/>
            <a:chOff x="2891" y="3137"/>
            <a:chExt cx="1791" cy="1374"/>
          </a:xfrm>
        </p:grpSpPr>
        <p:pic>
          <p:nvPicPr>
            <p:cNvPr id="11307" name="Picture 20" descr="682016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891" y="3137"/>
              <a:ext cx="1791" cy="1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1"/>
              </a:outerShdw>
            </a:effectLst>
          </p:spPr>
        </p:pic>
        <p:sp>
          <p:nvSpPr>
            <p:cNvPr id="11308" name="Rectangle 21"/>
            <p:cNvSpPr>
              <a:spLocks noChangeArrowheads="1"/>
            </p:cNvSpPr>
            <p:nvPr/>
          </p:nvSpPr>
          <p:spPr bwMode="auto">
            <a:xfrm>
              <a:off x="3663" y="4059"/>
              <a:ext cx="213" cy="4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1"/>
              </a:outerShdw>
            </a:effectLst>
          </p:spPr>
          <p:txBody>
            <a:bodyPr wrap="none">
              <a:spAutoFit/>
            </a:bodyPr>
            <a:lstStyle/>
            <a:p>
              <a:pPr algn="ctr" eaLnBrk="0" hangingPunct="0"/>
              <a:endParaRPr lang="zh-CN" altLang="zh-CN" sz="2000"/>
            </a:p>
          </p:txBody>
        </p:sp>
      </p:grpSp>
      <p:sp>
        <p:nvSpPr>
          <p:cNvPr id="11271" name="AutoShape 5" descr="data:image/jpg;base64,/9j/4AAQSkZJRgABAQAAAQABAAD/2wBDAAkGBwgHBgkIBwgKCgkLDRYPDQwMDRsUFRAWIB0iIiAdHx8kKDQsJCYxJx8fLT0tMTU3Ojo6Iys/RD84QzQ5Ojf/2wBDAQoKCg0MDRoPDxo3JR8lNzc3Nzc3Nzc3Nzc3Nzc3Nzc3Nzc3Nzc3Nzc3Nzc3Nzc3Nzc3Nzc3Nzc3Nzc3Nzc3Nzf/wAARCACnAKcDASIAAhEBAxEB/8QAGwAAAgMBAQEAAAAAAAAAAAAABAUAAwYCAQf/xAA3EAACAQMDAgQEBAYCAgMAAAABAgMABBESITEFQRMiUWEycYGRBhShsRUjwdHh8EJSM/EkYqL/xAAaAQADAQEBAQAAAAAAAAAAAAABAgMEAAUG/8QAIhEAAgICAgIDAQEAAAAAAAAAAAECEQMhEjEEQRMiUTJh/9oADAMBAAIRAxEAPwBOv45vlSMrY9OJGCMRPvjjI1YxnO1ERfi2/vfL/CunHUzAaIXX4tyMh/8A12xSb8ml1HNLGsQmJ2jxpzv2z9NqssLqSFyQgGnPlIGV+QPqKzxu9s8SXk5K+poB+I7uARTTdOs33HlUPlSO4BP04wcd+a6tvxF1XqFwrQWPTFjk1kEI+2SScjXjO5we3algvYJ5GEUcqOVBBWIsVI7frj5UVF4t1GEKiNE8/BXBHvWpKDfZnXkeTVLsc3FxJdQKWihij1iTTFqH8zcHYk4Hm4/tQ8kV5F4ghVdl1N5uByce+KvtTGsTyB9MhbZH9du31olGjlmm8MjOPMAcg/4r0FCNUtHlZM0pScsn2BdKrCqudcjLtjt3zQHVI70PHDCyxDQW1A5396csihgTgNkDI2xnah5YQnhpFcOS6s2jlcHHf9hS5I6oGLI3K6MVNYO8qSXOtYnc6cIS7+w9h86NsrOb+JKyhBEUJjRsFmRse224B+3vWmu4oY7dpJXEekAxuVBKMBkBRznftnvXVjC3UdD/AJUxxqmZHkBwxJ7HngnbPJ9RWX4YKVtnqry83xVFaEs5McQFpD4mc6j3B5+n1oSeCe7utCpGxVcsWXGg/wDX3OdsVpDE8a3Os20KyAEYIxqyc78+nPqaJmsBa2MDWxW7XBbxF0rvv7D12ocISfYG8mOHKrbFNtYXQh1xrEjA4ZkPsNgDjjb/ADSa+keCaT87c6iEwJAT5wB8IGOcn255rVxXo8PU9qYVRcu5O427g/3rMdbub2cxTRwR3EcwBRk38M53yBnNVlx40jNhU3P7LTJddMkntJwVEccD6Qd/hHpvzvj05oKGDMphSWJGSEFNJOB7e54+9J5etdUt5n8VSDGPDKEn39ftVSdcvBDNljG6FWXyAb9/34+fyqPPGtnoR8fNXqjfWMytYgyRFywAZ3O/oM/2FDdT6G3UrnSsn8pFBIKgKef+XINY+2/EN6EZAqlAMhAd2Y8n3zVlv1W9haR5MoPKGUgqxA4xv/SneaDjRCPg5YTck9hl9+D2MZktApcEnwtZIPsPtzWcnimSRxPAweHYrzgehpradVuYmlCXskHikljKm3rzyKPtepdHiW4F74Nw7qXRvDO7AbD77+m9RmoS2tGvHLPDUvsZQjkwpgMcjPapRMF5dyt4VnARuSBGpJqVKjS5SRqbewW6eNY2lkjCg5U76ieMVZHYr4wa10lThWDkZU8537ftRccCWa+OrPqJw3nPr/amUUZkugiIFxnzYPlB9D7700caMMmk6oBFmU0zlQJEk/m7ZyhH645+lMP4h4YxIoURk4b5emPptQn4ikuIw4t9QIG+ngnORt34qdHs57k+LOzIhGnQVGdR3Jwe3OODzVccW5fUlklH425jaRI5riWSAl+MkZAzgA78farYru3soNcSHDMDlH3425/3egZbW3NxJbW4dmAIZjIW099/mPp2r0Rra28fgAa3AMuFAOcfr3rW5Vr2edHHGfb0W2gnnUvJoaIFvEKgr5e2x/X5+1DG+MNq8BjkcxsQZBISSMgc/T32oyS7DRFtCR5GThshhx9KUSztJJHBGzk5OCTj2JxSuLW2zTCSlqK0jS2tvb3Vosk0raDpkIJBCkKAuDgelEwzR9QthDqEdsw2WNiMb8bccVnLO1uTHp1tpO2C21MNM1tGFjdwAdzzU3KhliX7sZX3gWdtkLG2kalR8be+DWM6j+J7qAqI9DKX8qjYAeoxTO6hluBht5ACA45oaH8OTSkmXDKQCNtxUJpvo3+O4wV5GLV/Eb3EmmfSEcY0kZPyJ70VaKUEgR1t0PORnSc5znt8qYt+FIBEGK+YHPFcRWDDMMreUHnFLymijx4J7QqvOn/mUnjZkd7lg5lD9x8vpVFv+FlRJDLqkkkAJYncdyRTbqUEkBCA/FwIwM0HZ3UwuNFwjKg2JJIJ9/SinFvYk4TUbg9CG/6U9pLHHFE0culmUK+/zJ/pVf4lhhgtoNQkExUZ7qSed/kOK1d3aTW7K0JDg8l9yV9j3xS/qF1b3HTbyG4xqVCqggE6h6UZRSQkMspSj7MSsryxhUmIyMFTsB9aFmRo5SrjjkYxV7RaFycgHjv9KK6c5djBhJi+FVpFJ0se+1Z7s9JpxVnVr1G3tBlfGDnvgc96lUdTsJ7e6kgNs+oH4whAYeo9qlMpSRN44PbPo15EIVVmZQquCpztuf8ANM+n+SfLJiKRM5/6kHf7gk/ShsJOqRMh06lIDD4vWmnU7ZJLICEFZQC0Y9Djb9M/etjjf8njfJxS+TtgfW4EgxcpGkq4CKGZhgE4xscd88fvQNuJXvxKvwvGNBJyMZ7d+PWm9kJEcQXAZtMeNyMHb/3Q8mgQ6EVUKnSwB2A9B7f4qkNIzzk62iuyVkaVo9RR8gHbHaqC7tcaVXTED5lOSW9COasEknheHC4j87ZBXdlx+lE2MAGAuWYnknen/lWKk5aBjZzzo2I8Q5y0fGv0+lSPp8cYEjIQ4GAc7j5VoYbTyjxDljx7VavgoCgUsB8TVGUm3bLx+uooWWVrIUy4LkngDimcUixrhgB3ware7SEYJyT6dqttniulPlDGkvZRwdW1RWssYk2VdXow3o+NNYywK+mKHNgMfyWKMN9jUiklt3KP5htvTLumRkk9oKe13BBz86W3lkSM4wfama3BKk9scVa8etCxxk9qEkHHKS2jNfk1Ca1XEg3yaFigL5VgCP8AsOc05ltwdQOcjPeubaJEULpwM1JxNayurEUlm8I0OpkjY5GTgqfUVk/xJaTfmVVGxE2C5IJP6V9Fv0SSMiMeftngVnLmHxSyTDzJww5HyNLL8LYZb5I+cX8EMDeGsxdlJBDDTihlCw4bIz6od61nX7WxEKloZNa7eVc/es6LNGUMtwIRgbSbD/faoNUz04S5R2H9I6i/T4klhDBSMNGxOD2BGalD21os7GKOZG075cFQx9ialG2K8UG9m/V//kflo188YDeYkZIxnf6/PmnMEE7xRma5dXZV1YVWUkdgCNqH/IxvoIQKF7jbajOmSSyMPzMIi07rpcN9jXoRqKPn8ylN69A9x0sXZTxpn8eMh1kI49sZ4+/1oc2QjlkdZJMu2ob4x2Iznj508RlM7Lg5ZfTvSuaza4ZopA3gxkFj6tyB/X7Uz4x37Fxzy5UsTekcWEImKE4JyQxA7g4P7U5tbYRuzgDGMAYr3p9uojXCgADGwoxYWd8AkCoc2za8cYqkUyz4UBRk8DAqlrKe8QLIMDOcDanEdtGgGrc8YroF8fylUjjNLTfZ0ZwjqPYp/hJVNI0L9M1UlnJaHKeY43Ap3pkbeRcH2rl4NSk+m9dVdBWVS1IV287OMEEMOxq47tnTvVMk6xXYglAXPDY5pikHlyOMZqkXfZnzYlHaA/ALNhc78+1WEsnJzjaiQNBOPSoyK442xuaaSszwlxdAEgEm69xQwIUFScelESRtF8JwoNBXqs28eNXbNRbo1qKZx4/nwBk/vVNxHHJliShxuaHEwZtEiYlHGds17O0hGCdqXlssoOPRmuomIOyO2sb44rG38ADFl8hX/iyEH9a0PXfDV20oWcvwKRXV0LxdDxsCOcNUW9nowtJC2O9miAAVcgnGVqVZPAsfl1uFHGpT+/epQHs+2IocGMEErjJ5o20i/kF8E+feh7FGEoaUGMBfgxnH2otLhJMQW5jmyuv48Yzx2Poa2Sk6PDTuTT7KtCxy+Zgq86tWBVFvHGtqrRxmMSsZGU8hmOTRkVkZIg19FEZeCo86rvtjI/XG9Wxw4caBweKVttDw4xkd2qfyl0Z96PhiwRtXESFckj6USPhBWlSGyzvoqnB3I7DO/esp1frdx0+Q6ZgIwwCqMcf6a2JGsb7bUnvvw/BeShpSQoOfIB9t60RaSpmRJ8rugvot23UbITsjKOMnv7j2o0+VsV5awR20EcMKlY0XAFR92yKmkUyNOVoX9YtRLbhlGGBypA3FEW75hUv6DcVdKokQqeKGMelFVT5a5aY8nygkzqUqVOmvYFHh4weN2NDGVVkEbDY96YDeMD02p07M84UrFt6BhgN8AkmlM51IMnGeKc3yjw2J9DtStIkmhdNtQOwqU6LYJXEV9QtnlgLKwVlXnvms3a9WeGYwXE2HyefStfcL4Z8xGrGDWQ/EHSGvCZYI8HHK9jWeSfo9PA4tVIqvVgn1OIlD7nIOxPvWP6hDLDhjGRhc6vWmcF5Lbq6Tt/MU+GVzzj096Eubl7xSH2cDTjHIpNmyK1SFz3xZQjICU774NShp1KyuBvk9t6lESqPvyXOHyFGCPTbFERCMRgQIqjOQFGOeaWWc8c9uHjKsrDIwaKs2MbEMMjtvVoz9M83NhXJyiM9ZOM81ZF5eKoR1ZeMN71dGMDNUX4ZpfobGcjerApxtjFCrJjGN6vRsjmjQvItC11uK4VjXuqiKz0nFVtUJ3zXJbLDPGaNAe9HOTv6VVIcIOa7dgFOMVFBKZ9sAUF2O3UQRUDyqy52OOKZHZfNQlsQ8zKdtDZPpRM7aRjvRTQk06oDvxmNjgAKM0qgkjUzSbDfY+najL2TKnWe3GO1K42CRMqgMWPBPapTZfBGosU388izAStqRjkMKUdSvLsxsLUaUO+3NNutQrpV487AnBrKT30kEoChi/OF3xUW9HqYoqSWhVK1zbTCS5iWRGYnEseSB8tqddfjtzAjWltABo8rKBvnfml3UHvJiJ4lcBGAKFC2f/txnFChru5tipUsrguCvmyx7DFDdFHBcrBGRraIzS2McoJC6pHO/fAAP+4qUC+0hjk1gjYqexqULC4W7PpPTLueF/DiaN9I4FPbO+aRMsAGzxSSxSw6lpaAlLhVA1A6SaYxdNeEs312p1shPjY7hvFQ4kGKYxTA/DuPekVo+D5v1plFKqDfAp0zJkx70NUUEZFWKCKCimHKtV6zHJJxp23qlmeUEXOzLGWUasbkZxt9q9M2+lRXAmUjFUyyoi/rR5CKBZJKR3qszjBGd6F1tM2FB+dWr4aHDkaqHYySjtlkysbfUxwuRt61Xc3qW0SlVBJ7ZrzqN1Gtuvm2zk0ge6MpLOdgdgaWUuOkWw4nkW0NOn3Dm5eV3IQjcetES33iscH7UgnvBCAjDBb07VZBdIykg4x+tIpF8uDp0GXM7EaTxig5NGQysQO+e1U+MWJZidzQlzM0cQlUEngr6UHIMMdMH631FI5khlQ6zsATznjf02pPe29tpjvo2wWClkY76TyPsa461KWjR3mHi50xsp3+RpL1a5h8NY4ctKpxJIW3lPsvYCp9mxQ4JHd31SWF5Yo7iTGvUFJyCv9+aU23UZun9QWa0JXSxKqeCO4/Wpe3N1FDoljZVbcO6nJx7ke9UXlzBcpCyQJA6DDBM+fbY4+9ctBbtdDaPordQVr2W9trZZiSisDknvhR235qUrsb4W1wjzwrcRoDiKX4TkfpUp7iRay+pGo6LeWttKGjllidDk6pNQPtgitdZ9dtZUAnOmZjjnavnxkSG6FzbrExb4sEY47Ci4JoJVMxRNYPCjAHzqfKjRPDHJtn0m18N485BO/H6VcJcgjCn2xvWBg6vrZBCSvOrTwMVoLTqKvGC1yn3BNUU0ZcnjTW0P0JUYRtu4J3q4lyNmGKTwXkO0ni6xxsN6I/NLJuNenGw7mmszuMvaDvzDKcBsH1rxGaSQa5D6YoHxVCl3bTvsWOM0PJ1a3tTqldtz5QBvRtHKDfSNGbgQL4ce+2SfSgJptUmuRhjtvSxupvcKTEulTyX7+9Lr6+ZgBE2w9sVzyKhsfiyctjW+udY/mMNA2Cj1oBZsOJpDpH/ABBPpQLXQfzM/G+SdhXFnbSdZlfVIwRRpXHck8VC+TPQUFjjs7nuFllkkBILbZ7D2r2C6KxhVOT3qi9gFrIY1JOnk+5pfDdLEWZjvxXK0F1Jf4PHvTFCXbBb0pP1HrZFtIGiw2RvnPzrs9QsxiKUPq51ds+lZ/qV5HdGdIoz4gkCqoOQV04/feubBGCBZL9LmcIXEasRgnhfnVayDpt+DN4VzokViynUDjfn6CgZk8IA6kLE7ANnHz+9cOZLll5d8BVGM5FFaFk7ezeTy9N/EfTmuep31zb2sE7rbqxXOnA34r5+sbFjo3ABJGdyBTGDqMtvbpbyoWtS3nXfcemf1+ld9Wt7EW9vdWRdBKDmGTc7HGdXfv8AKneyMVwdemAzXbzkA+XHGO+wqVTsKlIWTG15YSW8LLocPG5DZ4I9a9gkayVRKNUbqpYY5U96dx9Xt78C1v4itxGcJJ/xbnAIrq7slvlWKC5iRFhCYyMYySd/nik7NEZUJVvkWNQr4BJOlOwH9avN65CqgcsfLknGDXUn4bVbZJIr2PxhudQOk8cHHzqyS1W2eEvMJ1VQzKcgg449x7V3EKnYXa315CmERyR3IJzRUfWZ5Y8gaR3JJz9qU/xsx61t4FVTsSFNVDqETsSx8MY4HrXHNJ9mii6jqLNMjyPjCajsD7ChRcMtyJZlYJHuWY7tSd+qwhAsaMZPUuPTmqJpLieNTM4VG4ZuT8h/vzoWzlGKH1319HOmAEgE5qmK5nusschByfSg7UWVnbCWRSZmwAHOfrjFT+Is4DyKEQgaUUc0LsZUhhGyYUzyFYzwO59z/andr1DwlHgpp7BRyfes1aaXzNcnBO4X0HbanFgyrby3WkBxhUHpTx0SyLloJ6xL4cJkZMsfi+tJrK8S3zJc6QmDhGXYnbvjOaJuLh5QGvCfBU6mwu2PfFLH6tGlzIngx+GuQMqckUzdiRVKijq5lmnZ3VVCKWUqOQT/AJpFJKUkOnOTsSKadS61Ne2a28iqukj4RjPpSZzq27HFALsZW9m0UBur+0l/LqMhiMas8c++9U3v5RyZ7ENCuP8AwtIWZfcHA29qrur+5uYUinlLKpJG3fYf0quzVvhJIRyNRz6f6Kcz77YVZqXA8QCTVyG+FfUnNUXLuqLBqJQDIBUDH+KsuJfA0xK4ZsZYj9qHLNKvmC/PG/rXWGnZSTUrzTk1KUI5ljLXB8VgI8ask4DGg2mCsVNy4Pop2qvqbFXTYg4NBKQGzpzSR2h8c7ih0jyohZL50QruBkjFEGC8uYMRXsjRAZwGwAaTC6I2CjGc7jNFLfXTJjxXUNsqoANqJVHF3+cjGgtpUfEF/rVS2080RlwoUcknH6fWiLXwo5xIy5CAkJkkue1HwN/ErgRXDCONRrlVePYD711jKPtnMthDa2cbi5USPjUzY/8Az377/OgnmUuz6yURcICO2aZSMLtvElGjBChFGyqPWhLtoUtj4ZDtqGWK+gP6V1A5IFjmeQ5OornJz+1GWzBD48zAquyjPxNilruzZAOATnY026d0w+Kk10xUZB0nHNB0jotvSC7AXPULohQFQ7sSPKoHtTyVY7XpvhjzOmQPUnHNVw3EcdqDHkAMcA+nr+9ByXDiFNiQAWAUZJP+iijm0uwFup3FvCTOsfxYWNzsQPYH3oG4vGurgykIhx8KDAUelU3k63FwZiCScbKefnQs0g1BlJy3IH7U5DdnshBLYO2a8Vxgtgj1OK4crqwo1DnLVwxCtgbj19aBzs6Ku41E7D1/augT8IOBnauNZ7bfKutTF9ZJLZzRsU8OM42zXuG3UDGf1rrIJGo5HcE1CF05Dd8aTzj1oBOMYqV6alcMFdXjGzA4GrG5zS9FVWGsah6ZqVKSH8ieOrgjsqgP8x/ooP714G1MRqIUmpUpjT0EaooyNJOF59TXiTuVZYvL3JPf2qVK4EnothklVSBJpMh8x/Sq/wDyr4QkJbO47GpUrrdE+KHfSOjHQs9w6KCcqmMk/M9qZLA93eJEoDBRkrnANSpSdvZd/WOjUdN/C0z9ImmuBH4vKDOdI3FYrqUwhV4pQxOCCoOAMegHfc1KlanFKCaPJxTlPNNNmfkMZdTGPIAcjf8ArXUVuLltIOkDJC9z7Z+vNSpUfZtt0VXODKQVVWXYhRiqiNqlSgzl0dBT2GwruMdzxUqURT3HlJ2Pp616GOcZz2qVK4Y9CaiAtSpUrgn/2Q=="/>
          <p:cNvSpPr>
            <a:spLocks noChangeAspect="1" noChangeArrowheads="1"/>
          </p:cNvSpPr>
          <p:nvPr/>
        </p:nvSpPr>
        <p:spPr bwMode="auto">
          <a:xfrm>
            <a:off x="155575" y="-738188"/>
            <a:ext cx="1552575" cy="1552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11272" name="AutoShape 7" descr="data:image/jpg;base64,/9j/4AAQSkZJRgABAQAAAQABAAD/2wBDAAkGBwgHBgkIBwgKCgkLDRYPDQwMDRsUFRAWIB0iIiAdHx8kKDQsJCYxJx8fLT0tMTU3Ojo6Iys/RD84QzQ5Ojf/2wBDAQoKCg0MDRoPDxo3JR8lNzc3Nzc3Nzc3Nzc3Nzc3Nzc3Nzc3Nzc3Nzc3Nzc3Nzc3Nzc3Nzc3Nzc3Nzc3Nzc3Nzf/wAARCACnAKcDASIAAhEBAxEB/8QAGwAAAgMBAQEAAAAAAAAAAAAABAUAAwYCAQf/xAA3EAACAQMDAgQEBAYCAgMAAAABAgMABBESITEFQRMiUWEycYGRBhShsRUjwdHh8EJSM/EkYqL/xAAaAQADAQEBAQAAAAAAAAAAAAABAgMEAAUG/8QAIhEAAgICAgIDAQEAAAAAAAAAAAECEQMhEjEEQRMiUTJh/9oADAMBAAIRAxEAPwBOv45vlSMrY9OJGCMRPvjjI1YxnO1ERfi2/vfL/CunHUzAaIXX4tyMh/8A12xSb8ml1HNLGsQmJ2jxpzv2z9NqssLqSFyQgGnPlIGV+QPqKzxu9s8SXk5K+poB+I7uARTTdOs33HlUPlSO4BP04wcd+a6tvxF1XqFwrQWPTFjk1kEI+2SScjXjO5we3algvYJ5GEUcqOVBBWIsVI7frj5UVF4t1GEKiNE8/BXBHvWpKDfZnXkeTVLsc3FxJdQKWihij1iTTFqH8zcHYk4Hm4/tQ8kV5F4ghVdl1N5uByce+KvtTGsTyB9MhbZH9du31olGjlmm8MjOPMAcg/4r0FCNUtHlZM0pScsn2BdKrCqudcjLtjt3zQHVI70PHDCyxDQW1A5396csihgTgNkDI2xnah5YQnhpFcOS6s2jlcHHf9hS5I6oGLI3K6MVNYO8qSXOtYnc6cIS7+w9h86NsrOb+JKyhBEUJjRsFmRse224B+3vWmu4oY7dpJXEekAxuVBKMBkBRznftnvXVjC3UdD/AJUxxqmZHkBwxJ7HngnbPJ9RWX4YKVtnqry83xVFaEs5McQFpD4mc6j3B5+n1oSeCe7utCpGxVcsWXGg/wDX3OdsVpDE8a3Os20KyAEYIxqyc78+nPqaJmsBa2MDWxW7XBbxF0rvv7D12ocISfYG8mOHKrbFNtYXQh1xrEjA4ZkPsNgDjjb/ADSa+keCaT87c6iEwJAT5wB8IGOcn255rVxXo8PU9qYVRcu5O427g/3rMdbub2cxTRwR3EcwBRk38M53yBnNVlx40jNhU3P7LTJddMkntJwVEccD6Qd/hHpvzvj05oKGDMphSWJGSEFNJOB7e54+9J5etdUt5n8VSDGPDKEn39ftVSdcvBDNljG6FWXyAb9/34+fyqPPGtnoR8fNXqjfWMytYgyRFywAZ3O/oM/2FDdT6G3UrnSsn8pFBIKgKef+XINY+2/EN6EZAqlAMhAd2Y8n3zVlv1W9haR5MoPKGUgqxA4xv/SneaDjRCPg5YTck9hl9+D2MZktApcEnwtZIPsPtzWcnimSRxPAweHYrzgehpradVuYmlCXskHikljKm3rzyKPtepdHiW4F74Nw7qXRvDO7AbD77+m9RmoS2tGvHLPDUvsZQjkwpgMcjPapRMF5dyt4VnARuSBGpJqVKjS5SRqbewW6eNY2lkjCg5U76ieMVZHYr4wa10lThWDkZU8537ftRccCWa+OrPqJw3nPr/amUUZkugiIFxnzYPlB9D7700caMMmk6oBFmU0zlQJEk/m7ZyhH645+lMP4h4YxIoURk4b5emPptQn4ikuIw4t9QIG+ngnORt34qdHs57k+LOzIhGnQVGdR3Jwe3OODzVccW5fUlklH425jaRI5riWSAl+MkZAzgA78farYru3soNcSHDMDlH3425/3egZbW3NxJbW4dmAIZjIW099/mPp2r0Rra28fgAa3AMuFAOcfr3rW5Vr2edHHGfb0W2gnnUvJoaIFvEKgr5e2x/X5+1DG+MNq8BjkcxsQZBISSMgc/T32oyS7DRFtCR5GThshhx9KUSztJJHBGzk5OCTj2JxSuLW2zTCSlqK0jS2tvb3Vosk0raDpkIJBCkKAuDgelEwzR9QthDqEdsw2WNiMb8bccVnLO1uTHp1tpO2C21MNM1tGFjdwAdzzU3KhliX7sZX3gWdtkLG2kalR8be+DWM6j+J7qAqI9DKX8qjYAeoxTO6hluBht5ACA45oaH8OTSkmXDKQCNtxUJpvo3+O4wV5GLV/Eb3EmmfSEcY0kZPyJ70VaKUEgR1t0PORnSc5znt8qYt+FIBEGK+YHPFcRWDDMMreUHnFLymijx4J7QqvOn/mUnjZkd7lg5lD9x8vpVFv+FlRJDLqkkkAJYncdyRTbqUEkBCA/FwIwM0HZ3UwuNFwjKg2JJIJ9/SinFvYk4TUbg9CG/6U9pLHHFE0culmUK+/zJ/pVf4lhhgtoNQkExUZ7qSed/kOK1d3aTW7K0JDg8l9yV9j3xS/qF1b3HTbyG4xqVCqggE6h6UZRSQkMspSj7MSsryxhUmIyMFTsB9aFmRo5SrjjkYxV7RaFycgHjv9KK6c5djBhJi+FVpFJ0se+1Z7s9JpxVnVr1G3tBlfGDnvgc96lUdTsJ7e6kgNs+oH4whAYeo9qlMpSRN44PbPo15EIVVmZQquCpztuf8ANM+n+SfLJiKRM5/6kHf7gk/ShsJOqRMh06lIDD4vWmnU7ZJLICEFZQC0Y9Djb9M/etjjf8njfJxS+TtgfW4EgxcpGkq4CKGZhgE4xscd88fvQNuJXvxKvwvGNBJyMZ7d+PWm9kJEcQXAZtMeNyMHb/3Q8mgQ6EVUKnSwB2A9B7f4qkNIzzk62iuyVkaVo9RR8gHbHaqC7tcaVXTED5lOSW9COasEknheHC4j87ZBXdlx+lE2MAGAuWYnknen/lWKk5aBjZzzo2I8Q5y0fGv0+lSPp8cYEjIQ4GAc7j5VoYbTyjxDljx7VavgoCgUsB8TVGUm3bLx+uooWWVrIUy4LkngDimcUixrhgB3ware7SEYJyT6dqttniulPlDGkvZRwdW1RWssYk2VdXow3o+NNYywK+mKHNgMfyWKMN9jUiklt3KP5htvTLumRkk9oKe13BBz86W3lkSM4wfama3BKk9scVa8etCxxk9qEkHHKS2jNfk1Ca1XEg3yaFigL5VgCP8AsOc05ltwdQOcjPeubaJEULpwM1JxNayurEUlm8I0OpkjY5GTgqfUVk/xJaTfmVVGxE2C5IJP6V9Fv0SSMiMeftngVnLmHxSyTDzJww5HyNLL8LYZb5I+cX8EMDeGsxdlJBDDTihlCw4bIz6od61nX7WxEKloZNa7eVc/es6LNGUMtwIRgbSbD/faoNUz04S5R2H9I6i/T4klhDBSMNGxOD2BGalD21os7GKOZG075cFQx9ialG2K8UG9m/V//kflo188YDeYkZIxnf6/PmnMEE7xRma5dXZV1YVWUkdgCNqH/IxvoIQKF7jbajOmSSyMPzMIi07rpcN9jXoRqKPn8ylN69A9x0sXZTxpn8eMh1kI49sZ4+/1oc2QjlkdZJMu2ob4x2Iznj508RlM7Lg5ZfTvSuaza4ZopA3gxkFj6tyB/X7Uz4x37Fxzy5UsTekcWEImKE4JyQxA7g4P7U5tbYRuzgDGMAYr3p9uojXCgADGwoxYWd8AkCoc2za8cYqkUyz4UBRk8DAqlrKe8QLIMDOcDanEdtGgGrc8YroF8fylUjjNLTfZ0ZwjqPYp/hJVNI0L9M1UlnJaHKeY43Ap3pkbeRcH2rl4NSk+m9dVdBWVS1IV287OMEEMOxq47tnTvVMk6xXYglAXPDY5pikHlyOMZqkXfZnzYlHaA/ALNhc78+1WEsnJzjaiQNBOPSoyK442xuaaSszwlxdAEgEm69xQwIUFScelESRtF8JwoNBXqs28eNXbNRbo1qKZx4/nwBk/vVNxHHJliShxuaHEwZtEiYlHGds17O0hGCdqXlssoOPRmuomIOyO2sb44rG38ADFl8hX/iyEH9a0PXfDV20oWcvwKRXV0LxdDxsCOcNUW9nowtJC2O9miAAVcgnGVqVZPAsfl1uFHGpT+/epQHs+2IocGMEErjJ5o20i/kF8E+feh7FGEoaUGMBfgxnH2otLhJMQW5jmyuv48Yzx2Poa2Sk6PDTuTT7KtCxy+Zgq86tWBVFvHGtqrRxmMSsZGU8hmOTRkVkZIg19FEZeCo86rvtjI/XG9Wxw4caBweKVttDw4xkd2qfyl0Z96PhiwRtXESFckj6USPhBWlSGyzvoqnB3I7DO/esp1frdx0+Q6ZgIwwCqMcf6a2JGsb7bUnvvw/BeShpSQoOfIB9t60RaSpmRJ8rugvot23UbITsjKOMnv7j2o0+VsV5awR20EcMKlY0XAFR92yKmkUyNOVoX9YtRLbhlGGBypA3FEW75hUv6DcVdKokQqeKGMelFVT5a5aY8nygkzqUqVOmvYFHh4weN2NDGVVkEbDY96YDeMD02p07M84UrFt6BhgN8AkmlM51IMnGeKc3yjw2J9DtStIkmhdNtQOwqU6LYJXEV9QtnlgLKwVlXnvms3a9WeGYwXE2HyefStfcL4Z8xGrGDWQ/EHSGvCZYI8HHK9jWeSfo9PA4tVIqvVgn1OIlD7nIOxPvWP6hDLDhjGRhc6vWmcF5Lbq6Tt/MU+GVzzj096Eubl7xSH2cDTjHIpNmyK1SFz3xZQjICU774NShp1KyuBvk9t6lESqPvyXOHyFGCPTbFERCMRgQIqjOQFGOeaWWc8c9uHjKsrDIwaKs2MbEMMjtvVoz9M83NhXJyiM9ZOM81ZF5eKoR1ZeMN71dGMDNUX4ZpfobGcjerApxtjFCrJjGN6vRsjmjQvItC11uK4VjXuqiKz0nFVtUJ3zXJbLDPGaNAe9HOTv6VVIcIOa7dgFOMVFBKZ9sAUF2O3UQRUDyqy52OOKZHZfNQlsQ8zKdtDZPpRM7aRjvRTQk06oDvxmNjgAKM0qgkjUzSbDfY+najL2TKnWe3GO1K42CRMqgMWPBPapTZfBGosU388izAStqRjkMKUdSvLsxsLUaUO+3NNutQrpV487AnBrKT30kEoChi/OF3xUW9HqYoqSWhVK1zbTCS5iWRGYnEseSB8tqddfjtzAjWltABo8rKBvnfml3UHvJiJ4lcBGAKFC2f/txnFChru5tipUsrguCvmyx7DFDdFHBcrBGRraIzS2McoJC6pHO/fAAP+4qUC+0hjk1gjYqexqULC4W7PpPTLueF/DiaN9I4FPbO+aRMsAGzxSSxSw6lpaAlLhVA1A6SaYxdNeEs312p1shPjY7hvFQ4kGKYxTA/DuPekVo+D5v1plFKqDfAp0zJkx70NUUEZFWKCKCimHKtV6zHJJxp23qlmeUEXOzLGWUasbkZxt9q9M2+lRXAmUjFUyyoi/rR5CKBZJKR3qszjBGd6F1tM2FB+dWr4aHDkaqHYySjtlkysbfUxwuRt61Xc3qW0SlVBJ7ZrzqN1Gtuvm2zk0ge6MpLOdgdgaWUuOkWw4nkW0NOn3Dm5eV3IQjcetES33iscH7UgnvBCAjDBb07VZBdIykg4x+tIpF8uDp0GXM7EaTxig5NGQysQO+e1U+MWJZidzQlzM0cQlUEngr6UHIMMdMH631FI5khlQ6zsATznjf02pPe29tpjvo2wWClkY76TyPsa461KWjR3mHi50xsp3+RpL1a5h8NY4ctKpxJIW3lPsvYCp9mxQ4JHd31SWF5Yo7iTGvUFJyCv9+aU23UZun9QWa0JXSxKqeCO4/Wpe3N1FDoljZVbcO6nJx7ke9UXlzBcpCyQJA6DDBM+fbY4+9ctBbtdDaPordQVr2W9trZZiSisDknvhR235qUrsb4W1wjzwrcRoDiKX4TkfpUp7iRay+pGo6LeWttKGjllidDk6pNQPtgitdZ9dtZUAnOmZjjnavnxkSG6FzbrExb4sEY47Ci4JoJVMxRNYPCjAHzqfKjRPDHJtn0m18N485BO/H6VcJcgjCn2xvWBg6vrZBCSvOrTwMVoLTqKvGC1yn3BNUU0ZcnjTW0P0JUYRtu4J3q4lyNmGKTwXkO0ni6xxsN6I/NLJuNenGw7mmszuMvaDvzDKcBsH1rxGaSQa5D6YoHxVCl3bTvsWOM0PJ1a3tTqldtz5QBvRtHKDfSNGbgQL4ce+2SfSgJptUmuRhjtvSxupvcKTEulTyX7+9Lr6+ZgBE2w9sVzyKhsfiyctjW+udY/mMNA2Cj1oBZsOJpDpH/ABBPpQLXQfzM/G+SdhXFnbSdZlfVIwRRpXHck8VC+TPQUFjjs7nuFllkkBILbZ7D2r2C6KxhVOT3qi9gFrIY1JOnk+5pfDdLEWZjvxXK0F1Jf4PHvTFCXbBb0pP1HrZFtIGiw2RvnPzrs9QsxiKUPq51ds+lZ/qV5HdGdIoz4gkCqoOQV04/feubBGCBZL9LmcIXEasRgnhfnVayDpt+DN4VzokViynUDjfn6CgZk8IA6kLE7ANnHz+9cOZLll5d8BVGM5FFaFk7ezeTy9N/EfTmuep31zb2sE7rbqxXOnA34r5+sbFjo3ABJGdyBTGDqMtvbpbyoWtS3nXfcemf1+ld9Wt7EW9vdWRdBKDmGTc7HGdXfv8AKneyMVwdemAzXbzkA+XHGO+wqVTsKlIWTG15YSW8LLocPG5DZ4I9a9gkayVRKNUbqpYY5U96dx9Xt78C1v4itxGcJJ/xbnAIrq7slvlWKC5iRFhCYyMYySd/nik7NEZUJVvkWNQr4BJOlOwH9avN65CqgcsfLknGDXUn4bVbZJIr2PxhudQOk8cHHzqyS1W2eEvMJ1VQzKcgg449x7V3EKnYXa315CmERyR3IJzRUfWZ5Y8gaR3JJz9qU/xsx61t4FVTsSFNVDqETsSx8MY4HrXHNJ9mii6jqLNMjyPjCajsD7ChRcMtyJZlYJHuWY7tSd+qwhAsaMZPUuPTmqJpLieNTM4VG4ZuT8h/vzoWzlGKH1319HOmAEgE5qmK5nusschByfSg7UWVnbCWRSZmwAHOfrjFT+Is4DyKEQgaUUc0LsZUhhGyYUzyFYzwO59z/andr1DwlHgpp7BRyfes1aaXzNcnBO4X0HbanFgyrby3WkBxhUHpTx0SyLloJ6xL4cJkZMsfi+tJrK8S3zJc6QmDhGXYnbvjOaJuLh5QGvCfBU6mwu2PfFLH6tGlzIngx+GuQMqckUzdiRVKijq5lmnZ3VVCKWUqOQT/AJpFJKUkOnOTsSKadS61Ne2a28iqukj4RjPpSZzq27HFALsZW9m0UBur+0l/LqMhiMas8c++9U3v5RyZ7ENCuP8AwtIWZfcHA29qrur+5uYUinlLKpJG3fYf0quzVvhJIRyNRz6f6Kcz77YVZqXA8QCTVyG+FfUnNUXLuqLBqJQDIBUDH+KsuJfA0xK4ZsZYj9qHLNKvmC/PG/rXWGnZSTUrzTk1KUI5ljLXB8VgI8ask4DGg2mCsVNy4Pop2qvqbFXTYg4NBKQGzpzSR2h8c7ih0jyohZL50QruBkjFEGC8uYMRXsjRAZwGwAaTC6I2CjGc7jNFLfXTJjxXUNsqoANqJVHF3+cjGgtpUfEF/rVS2080RlwoUcknH6fWiLXwo5xIy5CAkJkkue1HwN/ErgRXDCONRrlVePYD711jKPtnMthDa2cbi5USPjUzY/8Az377/OgnmUuz6yURcICO2aZSMLtvElGjBChFGyqPWhLtoUtj4ZDtqGWK+gP6V1A5IFjmeQ5OornJz+1GWzBD48zAquyjPxNilruzZAOATnY026d0w+Kk10xUZB0nHNB0jotvSC7AXPULohQFQ7sSPKoHtTyVY7XpvhjzOmQPUnHNVw3EcdqDHkAMcA+nr+9ByXDiFNiQAWAUZJP+iijm0uwFup3FvCTOsfxYWNzsQPYH3oG4vGurgykIhx8KDAUelU3k63FwZiCScbKefnQs0g1BlJy3IH7U5DdnshBLYO2a8Vxgtgj1OK4crqwo1DnLVwxCtgbj19aBzs6Ku41E7D1/augT8IOBnauNZ7bfKutTF9ZJLZzRsU8OM42zXuG3UDGf1rrIJGo5HcE1CF05Dd8aTzj1oBOMYqV6alcMFdXjGzA4GrG5zS9FVWGsah6ZqVKSH8ieOrgjsqgP8x/ooP714G1MRqIUmpUpjT0EaooyNJOF59TXiTuVZYvL3JPf2qVK4EnothklVSBJpMh8x/Sq/wDyr4QkJbO47GpUrrdE+KHfSOjHQs9w6KCcqmMk/M9qZLA93eJEoDBRkrnANSpSdvZd/WOjUdN/C0z9ImmuBH4vKDOdI3FYrqUwhV4pQxOCCoOAMegHfc1KlanFKCaPJxTlPNNNmfkMZdTGPIAcjf8ArXUVuLltIOkDJC9z7Z+vNSpUfZtt0VXODKQVVWXYhRiqiNqlSgzl0dBT2GwruMdzxUqURT3HlJ2Pp616GOcZz2qVK4Y9CaiAtSpUrgn/2Q=="/>
          <p:cNvSpPr>
            <a:spLocks noChangeAspect="1" noChangeArrowheads="1"/>
          </p:cNvSpPr>
          <p:nvPr/>
        </p:nvSpPr>
        <p:spPr bwMode="auto">
          <a:xfrm>
            <a:off x="155575" y="-738188"/>
            <a:ext cx="1552575" cy="1552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endParaRPr lang="zh-CN" altLang="en-US"/>
          </a:p>
        </p:txBody>
      </p:sp>
      <p:pic>
        <p:nvPicPr>
          <p:cNvPr id="227337" name="Picture 9" descr="http://t2.gstatic.com/images?q=tbn:ANd9GcScH00mWZZq4TXMeh-Fjw-efqJdTdhBRJeZJ8w4aKXiVA-f1NE&amp;t=1&amp;usg=__qnKwO4DPDmQasuTMXHf3BXC8Y2w=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075113" y="1928813"/>
            <a:ext cx="12827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2" descr="http://t0.gstatic.com/images?q=tbn:ANd9GcRdXSIgjAwOTXd8phsOH2yY5UHdMhOryvdK24njqavVD_8L7rM&amp;t=1&amp;usg=__YlhJ-Xf8WfMHPCKOd3PdR77q2j4=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711700" y="3770313"/>
            <a:ext cx="1316038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25"/>
          <p:cNvGrpSpPr>
            <a:grpSpLocks/>
          </p:cNvGrpSpPr>
          <p:nvPr/>
        </p:nvGrpSpPr>
        <p:grpSpPr bwMode="auto">
          <a:xfrm>
            <a:off x="2786063" y="2984500"/>
            <a:ext cx="1568450" cy="944563"/>
            <a:chOff x="137" y="3000"/>
            <a:chExt cx="1733" cy="1333"/>
          </a:xfrm>
        </p:grpSpPr>
        <p:pic>
          <p:nvPicPr>
            <p:cNvPr id="11305" name="Picture 26" descr="489091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37" y="3000"/>
              <a:ext cx="1733" cy="1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1"/>
              </a:outerShdw>
            </a:effectLst>
          </p:spPr>
        </p:pic>
        <p:sp>
          <p:nvSpPr>
            <p:cNvPr id="11306" name="Rectangle 27"/>
            <p:cNvSpPr>
              <a:spLocks noChangeArrowheads="1"/>
            </p:cNvSpPr>
            <p:nvPr/>
          </p:nvSpPr>
          <p:spPr bwMode="auto">
            <a:xfrm>
              <a:off x="419" y="3883"/>
              <a:ext cx="214" cy="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1"/>
              </a:outerShdw>
            </a:effectLst>
          </p:spPr>
          <p:txBody>
            <a:bodyPr wrap="none">
              <a:spAutoFit/>
            </a:bodyPr>
            <a:lstStyle/>
            <a:p>
              <a:pPr algn="ctr" eaLnBrk="0" hangingPunct="0"/>
              <a:endParaRPr lang="zh-CN" altLang="zh-CN" sz="2000"/>
            </a:p>
          </p:txBody>
        </p:sp>
      </p:grpSp>
      <p:grpSp>
        <p:nvGrpSpPr>
          <p:cNvPr id="11276" name="Group 22"/>
          <p:cNvGrpSpPr>
            <a:grpSpLocks/>
          </p:cNvGrpSpPr>
          <p:nvPr/>
        </p:nvGrpSpPr>
        <p:grpSpPr bwMode="auto">
          <a:xfrm>
            <a:off x="3929063" y="2628900"/>
            <a:ext cx="1643062" cy="1443038"/>
            <a:chOff x="2336" y="1706"/>
            <a:chExt cx="1377" cy="1359"/>
          </a:xfrm>
        </p:grpSpPr>
        <p:pic>
          <p:nvPicPr>
            <p:cNvPr id="11303" name="Picture 23" descr="geos"/>
            <p:cNvPicPr>
              <a:picLocks noChangeAspect="1" noChangeArrowheads="1"/>
            </p:cNvPicPr>
            <p:nvPr/>
          </p:nvPicPr>
          <p:blipFill>
            <a:blip r:embed="rId11" cstate="print">
              <a:lum bright="-10000"/>
            </a:blip>
            <a:srcRect/>
            <a:stretch>
              <a:fillRect/>
            </a:stretch>
          </p:blipFill>
          <p:spPr bwMode="auto">
            <a:xfrm>
              <a:off x="2336" y="1706"/>
              <a:ext cx="1377" cy="1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1"/>
              </a:outerShdw>
            </a:effectLst>
          </p:spPr>
        </p:pic>
        <p:sp>
          <p:nvSpPr>
            <p:cNvPr id="11304" name="Rectangle 24"/>
            <p:cNvSpPr>
              <a:spLocks noChangeArrowheads="1"/>
            </p:cNvSpPr>
            <p:nvPr/>
          </p:nvSpPr>
          <p:spPr bwMode="auto">
            <a:xfrm>
              <a:off x="2486" y="2213"/>
              <a:ext cx="1074" cy="4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1"/>
              </a:outerShdw>
            </a:effectLst>
          </p:spPr>
          <p:txBody>
            <a:bodyPr>
              <a:spAutoFit/>
            </a:bodyPr>
            <a:lstStyle/>
            <a:p>
              <a:pPr algn="ctr" eaLnBrk="0" hangingPunct="0"/>
              <a:endParaRPr lang="zh-CN" altLang="zh-CN" sz="2000"/>
            </a:p>
          </p:txBody>
        </p:sp>
      </p:grpSp>
      <p:grpSp>
        <p:nvGrpSpPr>
          <p:cNvPr id="9" name="组合 50"/>
          <p:cNvGrpSpPr>
            <a:grpSpLocks/>
          </p:cNvGrpSpPr>
          <p:nvPr/>
        </p:nvGrpSpPr>
        <p:grpSpPr bwMode="auto">
          <a:xfrm>
            <a:off x="71438" y="1528763"/>
            <a:ext cx="3000375" cy="3400425"/>
            <a:chOff x="71406" y="1528787"/>
            <a:chExt cx="2643206" cy="2770698"/>
          </a:xfrm>
        </p:grpSpPr>
        <p:sp>
          <p:nvSpPr>
            <p:cNvPr id="11296" name="Rectangle 63"/>
            <p:cNvSpPr>
              <a:spLocks noChangeArrowheads="1"/>
            </p:cNvSpPr>
            <p:nvPr/>
          </p:nvSpPr>
          <p:spPr bwMode="auto">
            <a:xfrm>
              <a:off x="71406" y="1528787"/>
              <a:ext cx="2643206" cy="2757469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altLang="zh-CN"/>
            </a:p>
          </p:txBody>
        </p:sp>
        <p:grpSp>
          <p:nvGrpSpPr>
            <p:cNvPr id="11297" name="Group 2"/>
            <p:cNvGrpSpPr>
              <a:grpSpLocks/>
            </p:cNvGrpSpPr>
            <p:nvPr/>
          </p:nvGrpSpPr>
          <p:grpSpPr bwMode="auto">
            <a:xfrm>
              <a:off x="1928794" y="1571612"/>
              <a:ext cx="714380" cy="1357322"/>
              <a:chOff x="72008" y="2600555"/>
              <a:chExt cx="1251761" cy="2041937"/>
            </a:xfrm>
          </p:grpSpPr>
          <p:pic>
            <p:nvPicPr>
              <p:cNvPr id="11301" name="Picture 2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72008" y="3191090"/>
                <a:ext cx="1251761" cy="1451402"/>
              </a:xfrm>
              <a:prstGeom prst="rect">
                <a:avLst/>
              </a:prstGeom>
              <a:solidFill>
                <a:srgbClr val="FFFFFF"/>
              </a:solidFill>
              <a:ln w="25400" algn="ctr">
                <a:solidFill>
                  <a:srgbClr val="000000"/>
                </a:solidFill>
                <a:miter lim="800000"/>
                <a:headEnd/>
                <a:tailEnd/>
              </a:ln>
            </p:spPr>
          </p:pic>
          <p:pic>
            <p:nvPicPr>
              <p:cNvPr id="11302" name="Picture 4" descr="The Economist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72008" y="2600555"/>
                <a:ext cx="1224122" cy="5597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1" name="组合 7"/>
            <p:cNvGrpSpPr>
              <a:grpSpLocks/>
            </p:cNvGrpSpPr>
            <p:nvPr/>
          </p:nvGrpSpPr>
          <p:grpSpPr bwMode="auto">
            <a:xfrm>
              <a:off x="142844" y="1571612"/>
              <a:ext cx="1714512" cy="928694"/>
              <a:chOff x="420731" y="1655618"/>
              <a:chExt cx="3038025" cy="1134126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57" name="矩形标注 13"/>
              <p:cNvSpPr/>
              <p:nvPr/>
            </p:nvSpPr>
            <p:spPr>
              <a:xfrm>
                <a:off x="420731" y="1655618"/>
                <a:ext cx="3038025" cy="1134126"/>
              </a:xfrm>
              <a:prstGeom prst="wedgeRectCallout">
                <a:avLst>
                  <a:gd name="adj1" fmla="val 62092"/>
                  <a:gd name="adj2" fmla="val 44630"/>
                </a:avLst>
              </a:prstGeom>
              <a:grpFill/>
              <a:ln w="57150" cmpd="thickThin">
                <a:solidFill>
                  <a:schemeClr val="accent6">
                    <a:lumMod val="50000"/>
                  </a:schemeClr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indent="-342900" algn="ctr">
                  <a:buFont typeface="Arial" pitchFamily="34" charset="0"/>
                  <a:buNone/>
                  <a:defRPr/>
                </a:pPr>
                <a:endParaRPr lang="en-US" altLang="zh-CN" sz="2000" dirty="0">
                  <a:latin typeface="Calibri" pitchFamily="34" charset="0"/>
                  <a:ea typeface="黑体" pitchFamily="49" charset="-122"/>
                </a:endParaRPr>
              </a:p>
              <a:p>
                <a:pPr indent="-342900" algn="ctr">
                  <a:buFont typeface="Arial" pitchFamily="34" charset="0"/>
                  <a:buNone/>
                  <a:defRPr/>
                </a:pPr>
                <a:endParaRPr lang="en-US" altLang="zh-CN" sz="2000" dirty="0">
                  <a:latin typeface="Calibri" pitchFamily="34" charset="0"/>
                  <a:ea typeface="黑体" pitchFamily="49" charset="-122"/>
                </a:endParaRPr>
              </a:p>
              <a:p>
                <a:pPr indent="-342900" algn="ctr">
                  <a:defRPr/>
                </a:pPr>
                <a:endParaRPr lang="en-US" altLang="zh-CN" dirty="0">
                  <a:solidFill>
                    <a:srgbClr val="000000"/>
                  </a:solidFill>
                  <a:latin typeface="+mn-lt"/>
                  <a:ea typeface="黑体" pitchFamily="49" charset="-122"/>
                  <a:sym typeface="Wingdings" pitchFamily="2" charset="2"/>
                </a:endParaRPr>
              </a:p>
              <a:p>
                <a:pPr indent="-342900" algn="ctr">
                  <a:defRPr/>
                </a:pPr>
                <a:r>
                  <a:rPr lang="en-US" altLang="zh-CN" sz="2200" b="1" dirty="0">
                    <a:solidFill>
                      <a:srgbClr val="000000"/>
                    </a:solidFill>
                    <a:latin typeface="+mn-lt"/>
                    <a:ea typeface="黑体" pitchFamily="49" charset="-122"/>
                    <a:sym typeface="Wingdings" pitchFamily="2" charset="2"/>
                  </a:rPr>
                  <a:t>Data Deluge</a:t>
                </a:r>
              </a:p>
              <a:p>
                <a:pPr indent="-342900" algn="ctr">
                  <a:defRPr/>
                </a:pPr>
                <a:endParaRPr lang="en-US" altLang="zh-CN" b="1" dirty="0">
                  <a:solidFill>
                    <a:srgbClr val="000000"/>
                  </a:solidFill>
                  <a:latin typeface="+mn-lt"/>
                  <a:ea typeface="黑体" pitchFamily="49" charset="-122"/>
                  <a:sym typeface="Wingdings" pitchFamily="2" charset="2"/>
                </a:endParaRPr>
              </a:p>
              <a:p>
                <a:pPr indent="-342900" algn="ctr">
                  <a:defRPr/>
                </a:pPr>
                <a:endParaRPr lang="en-US" altLang="zh-CN" b="1" dirty="0">
                  <a:solidFill>
                    <a:srgbClr val="000000"/>
                  </a:solidFill>
                  <a:latin typeface="+mn-lt"/>
                  <a:ea typeface="黑体" pitchFamily="49" charset="-122"/>
                  <a:sym typeface="Wingdings" pitchFamily="2" charset="2"/>
                </a:endParaRPr>
              </a:p>
              <a:p>
                <a:pPr indent="-342900" algn="ctr">
                  <a:defRPr/>
                </a:pPr>
                <a:endParaRPr lang="en-US" altLang="zh-CN" b="1" dirty="0">
                  <a:solidFill>
                    <a:srgbClr val="000000"/>
                  </a:solidFill>
                  <a:latin typeface="+mn-lt"/>
                  <a:ea typeface="黑体" pitchFamily="49" charset="-122"/>
                  <a:sym typeface="Wingdings" pitchFamily="2" charset="2"/>
                </a:endParaRPr>
              </a:p>
              <a:p>
                <a:pPr indent="-342900" algn="ctr">
                  <a:defRPr/>
                </a:pPr>
                <a:endParaRPr lang="en-US" altLang="zh-CN" b="1" dirty="0">
                  <a:solidFill>
                    <a:srgbClr val="FF0000"/>
                  </a:solidFill>
                  <a:latin typeface="+mn-lt"/>
                  <a:ea typeface="黑体" pitchFamily="49" charset="-122"/>
                  <a:sym typeface="Wingdings" pitchFamily="2" charset="2"/>
                </a:endParaRPr>
              </a:p>
            </p:txBody>
          </p:sp>
          <p:pic>
            <p:nvPicPr>
              <p:cNvPr id="58" name="Picture 2"/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/>
              </a:blip>
              <a:srcRect/>
              <a:stretch>
                <a:fillRect/>
              </a:stretch>
            </p:blipFill>
            <p:spPr bwMode="auto">
              <a:xfrm>
                <a:off x="420731" y="2091822"/>
                <a:ext cx="2853275" cy="641841"/>
              </a:xfrm>
              <a:prstGeom prst="rect">
                <a:avLst/>
              </a:prstGeom>
              <a:grpFill/>
              <a:ln w="12700" cap="flat" cmpd="sng" algn="ctr">
                <a:solidFill>
                  <a:schemeClr val="accent6">
                    <a:lumMod val="50000"/>
                  </a:schemeClr>
                </a:solidFill>
                <a:prstDash val="solid"/>
              </a:ln>
              <a:effectLst/>
            </p:spPr>
          </p:pic>
        </p:grpSp>
        <p:sp>
          <p:nvSpPr>
            <p:cNvPr id="59" name="TextBox 18"/>
            <p:cNvSpPr txBox="1">
              <a:spLocks noChangeArrowheads="1"/>
            </p:cNvSpPr>
            <p:nvPr/>
          </p:nvSpPr>
          <p:spPr bwMode="auto">
            <a:xfrm>
              <a:off x="71406" y="2571356"/>
              <a:ext cx="2564889" cy="430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1050" b="1" dirty="0"/>
                <a:t>The Economist,  </a:t>
              </a:r>
              <a:r>
                <a:rPr lang="en-US" altLang="zh-CN" sz="1050" b="1" i="1" dirty="0">
                  <a:solidFill>
                    <a:srgbClr val="FF0000"/>
                  </a:solidFill>
                </a:rPr>
                <a:t>Data, Data Everywhere</a:t>
              </a:r>
              <a:r>
                <a:rPr lang="en-US" altLang="zh-CN" sz="1050" b="1" i="1" dirty="0"/>
                <a:t>. </a:t>
              </a:r>
              <a:r>
                <a:rPr lang="en-US" altLang="zh-CN" sz="1050" b="1" dirty="0"/>
                <a:t>Feb.2010, </a:t>
              </a:r>
              <a:endParaRPr lang="zh-CN" altLang="en-US" sz="1050" b="1" i="1" dirty="0"/>
            </a:p>
          </p:txBody>
        </p:sp>
        <p:graphicFrame>
          <p:nvGraphicFramePr>
            <p:cNvPr id="60" name="内容占位符 19"/>
            <p:cNvGraphicFramePr>
              <a:graphicFrameLocks/>
            </p:cNvGraphicFramePr>
            <p:nvPr/>
          </p:nvGraphicFramePr>
          <p:xfrm>
            <a:off x="142844" y="2960687"/>
            <a:ext cx="2498620" cy="133879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5" r:lo="rId16" r:qs="rId17" r:cs="rId18"/>
            </a:graphicData>
          </a:graphic>
        </p:graphicFrame>
      </p:grpSp>
      <p:grpSp>
        <p:nvGrpSpPr>
          <p:cNvPr id="13" name="组合 79"/>
          <p:cNvGrpSpPr>
            <a:grpSpLocks/>
          </p:cNvGrpSpPr>
          <p:nvPr/>
        </p:nvGrpSpPr>
        <p:grpSpPr bwMode="auto">
          <a:xfrm>
            <a:off x="5929313" y="1571625"/>
            <a:ext cx="3143250" cy="3714750"/>
            <a:chOff x="6286512" y="1571612"/>
            <a:chExt cx="2786082" cy="3286148"/>
          </a:xfrm>
        </p:grpSpPr>
        <p:grpSp>
          <p:nvGrpSpPr>
            <p:cNvPr id="11286" name="组合 68"/>
            <p:cNvGrpSpPr>
              <a:grpSpLocks/>
            </p:cNvGrpSpPr>
            <p:nvPr/>
          </p:nvGrpSpPr>
          <p:grpSpPr bwMode="auto">
            <a:xfrm>
              <a:off x="6286512" y="1571612"/>
              <a:ext cx="2786082" cy="3286148"/>
              <a:chOff x="5857884" y="3500438"/>
              <a:chExt cx="2786082" cy="3286148"/>
            </a:xfrm>
          </p:grpSpPr>
          <p:sp>
            <p:nvSpPr>
              <p:cNvPr id="11288" name="Rectangle 63"/>
              <p:cNvSpPr>
                <a:spLocks noChangeArrowheads="1"/>
              </p:cNvSpPr>
              <p:nvPr/>
            </p:nvSpPr>
            <p:spPr bwMode="auto">
              <a:xfrm>
                <a:off x="5857884" y="3500438"/>
                <a:ext cx="2786082" cy="2857520"/>
              </a:xfrm>
              <a:prstGeom prst="rect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altLang="zh-CN"/>
              </a:p>
            </p:txBody>
          </p:sp>
          <p:graphicFrame>
            <p:nvGraphicFramePr>
              <p:cNvPr id="52" name="内容占位符 19"/>
              <p:cNvGraphicFramePr>
                <a:graphicFrameLocks/>
              </p:cNvGraphicFramePr>
              <p:nvPr/>
            </p:nvGraphicFramePr>
            <p:xfrm>
              <a:off x="6000760" y="4890731"/>
              <a:ext cx="2500330" cy="189585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0" r:lo="rId21" r:qs="rId22" r:cs="rId23"/>
              </a:graphicData>
            </a:graphic>
          </p:graphicFrame>
          <p:pic>
            <p:nvPicPr>
              <p:cNvPr id="62" name="Picture 5"/>
              <p:cNvPicPr>
                <a:picLocks noChangeAspect="1" noChangeArrowheads="1"/>
              </p:cNvPicPr>
              <p:nvPr/>
            </p:nvPicPr>
            <p:blipFill>
              <a:blip r:embed="rId25" cstate="print"/>
              <a:srcRect/>
              <a:stretch>
                <a:fillRect/>
              </a:stretch>
            </p:blipFill>
            <p:spPr bwMode="auto">
              <a:xfrm>
                <a:off x="5929646" y="3572060"/>
                <a:ext cx="856932" cy="104623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sp>
            <p:nvSpPr>
              <p:cNvPr id="63" name="矩形标注 13"/>
              <p:cNvSpPr/>
              <p:nvPr/>
            </p:nvSpPr>
            <p:spPr bwMode="auto">
              <a:xfrm>
                <a:off x="6858340" y="3572060"/>
                <a:ext cx="1702606" cy="928266"/>
              </a:xfrm>
              <a:prstGeom prst="wedgeRectCallout">
                <a:avLst>
                  <a:gd name="adj1" fmla="val -62417"/>
                  <a:gd name="adj2" fmla="val 3922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57150" cmpd="thickThin">
                <a:solidFill>
                  <a:schemeClr val="accent6">
                    <a:lumMod val="50000"/>
                  </a:schemeClr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indent="-342900" algn="ctr">
                  <a:buFont typeface="Arial" pitchFamily="34" charset="0"/>
                  <a:buNone/>
                  <a:defRPr/>
                </a:pPr>
                <a:endParaRPr lang="en-US" altLang="zh-CN" sz="2000" dirty="0">
                  <a:latin typeface="Calibri" pitchFamily="34" charset="0"/>
                  <a:ea typeface="黑体" pitchFamily="49" charset="-122"/>
                </a:endParaRPr>
              </a:p>
              <a:p>
                <a:pPr indent="-342900" algn="ctr">
                  <a:buFont typeface="Arial" pitchFamily="34" charset="0"/>
                  <a:buNone/>
                  <a:defRPr/>
                </a:pPr>
                <a:endParaRPr lang="en-US" altLang="zh-CN" sz="2000" dirty="0">
                  <a:latin typeface="Calibri" pitchFamily="34" charset="0"/>
                  <a:ea typeface="黑体" pitchFamily="49" charset="-122"/>
                </a:endParaRPr>
              </a:p>
              <a:p>
                <a:pPr indent="-342900" algn="ctr">
                  <a:defRPr/>
                </a:pPr>
                <a:endParaRPr lang="en-US" altLang="zh-CN" dirty="0">
                  <a:solidFill>
                    <a:srgbClr val="000000"/>
                  </a:solidFill>
                  <a:latin typeface="+mn-lt"/>
                  <a:ea typeface="黑体" pitchFamily="49" charset="-122"/>
                  <a:sym typeface="Wingdings" pitchFamily="2" charset="2"/>
                </a:endParaRPr>
              </a:p>
              <a:p>
                <a:pPr indent="-342900" algn="ctr">
                  <a:defRPr/>
                </a:pPr>
                <a:endParaRPr lang="en-US" altLang="zh-CN" b="1" dirty="0">
                  <a:solidFill>
                    <a:srgbClr val="000000"/>
                  </a:solidFill>
                  <a:latin typeface="+mn-lt"/>
                  <a:ea typeface="黑体" pitchFamily="49" charset="-122"/>
                  <a:sym typeface="Wingdings" pitchFamily="2" charset="2"/>
                </a:endParaRPr>
              </a:p>
              <a:p>
                <a:pPr indent="-342900" algn="ctr">
                  <a:defRPr/>
                </a:pPr>
                <a:r>
                  <a:rPr lang="en-US" altLang="zh-CN" sz="2200" b="1" dirty="0">
                    <a:solidFill>
                      <a:srgbClr val="000000"/>
                    </a:solidFill>
                    <a:latin typeface="+mn-lt"/>
                    <a:ea typeface="黑体" pitchFamily="49" charset="-122"/>
                    <a:sym typeface="Wingdings" pitchFamily="2" charset="2"/>
                  </a:rPr>
                  <a:t>Data Economy</a:t>
                </a:r>
              </a:p>
              <a:p>
                <a:pPr indent="-342900" algn="ctr">
                  <a:defRPr/>
                </a:pPr>
                <a:endParaRPr lang="en-US" altLang="zh-CN" b="1" dirty="0">
                  <a:solidFill>
                    <a:srgbClr val="000000"/>
                  </a:solidFill>
                  <a:latin typeface="+mn-lt"/>
                  <a:ea typeface="黑体" pitchFamily="49" charset="-122"/>
                  <a:sym typeface="Wingdings" pitchFamily="2" charset="2"/>
                </a:endParaRPr>
              </a:p>
              <a:p>
                <a:pPr indent="-342900" algn="ctr">
                  <a:defRPr/>
                </a:pPr>
                <a:endParaRPr lang="en-US" altLang="zh-CN" b="1" dirty="0">
                  <a:solidFill>
                    <a:srgbClr val="000000"/>
                  </a:solidFill>
                  <a:latin typeface="+mn-lt"/>
                  <a:ea typeface="黑体" pitchFamily="49" charset="-122"/>
                  <a:sym typeface="Wingdings" pitchFamily="2" charset="2"/>
                </a:endParaRPr>
              </a:p>
              <a:p>
                <a:pPr indent="-342900" algn="ctr">
                  <a:defRPr/>
                </a:pPr>
                <a:endParaRPr lang="en-US" altLang="zh-CN" b="1" dirty="0">
                  <a:solidFill>
                    <a:srgbClr val="000000"/>
                  </a:solidFill>
                  <a:latin typeface="+mn-lt"/>
                  <a:ea typeface="黑体" pitchFamily="49" charset="-122"/>
                  <a:sym typeface="Wingdings" pitchFamily="2" charset="2"/>
                </a:endParaRPr>
              </a:p>
              <a:p>
                <a:pPr indent="-342900" algn="ctr">
                  <a:defRPr/>
                </a:pPr>
                <a:endParaRPr lang="en-US" altLang="zh-CN" b="1" dirty="0">
                  <a:solidFill>
                    <a:srgbClr val="000000"/>
                  </a:solidFill>
                  <a:latin typeface="+mn-lt"/>
                  <a:ea typeface="黑体" pitchFamily="49" charset="-122"/>
                  <a:sym typeface="Wingdings" pitchFamily="2" charset="2"/>
                </a:endParaRPr>
              </a:p>
              <a:p>
                <a:pPr indent="-342900" algn="ctr">
                  <a:defRPr/>
                </a:pPr>
                <a:endParaRPr lang="en-US" altLang="zh-CN" b="1" dirty="0">
                  <a:solidFill>
                    <a:srgbClr val="FF0000"/>
                  </a:solidFill>
                  <a:latin typeface="+mn-lt"/>
                  <a:ea typeface="黑体" pitchFamily="49" charset="-122"/>
                  <a:sym typeface="Wingdings" pitchFamily="2" charset="2"/>
                </a:endParaRPr>
              </a:p>
            </p:txBody>
          </p:sp>
          <p:grpSp>
            <p:nvGrpSpPr>
              <p:cNvPr id="11292" name="组合 6"/>
              <p:cNvGrpSpPr>
                <a:grpSpLocks/>
              </p:cNvGrpSpPr>
              <p:nvPr/>
            </p:nvGrpSpPr>
            <p:grpSpPr bwMode="auto">
              <a:xfrm>
                <a:off x="6858016" y="4020572"/>
                <a:ext cx="1653316" cy="418354"/>
                <a:chOff x="1506272" y="722326"/>
                <a:chExt cx="4888196" cy="1324800"/>
              </a:xfrm>
            </p:grpSpPr>
            <p:pic>
              <p:nvPicPr>
                <p:cNvPr id="65" name="Picture 7"/>
                <p:cNvPicPr>
                  <a:picLocks noChangeAspect="1" noChangeArrowheads="1"/>
                </p:cNvPicPr>
                <p:nvPr/>
              </p:nvPicPr>
              <p:blipFill>
                <a:blip r:embed="rId26" cstate="print"/>
                <a:srcRect/>
                <a:stretch>
                  <a:fillRect/>
                </a:stretch>
              </p:blipFill>
              <p:spPr bwMode="auto">
                <a:xfrm>
                  <a:off x="1536354" y="1156467"/>
                  <a:ext cx="4859193" cy="502524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pic>
            <p:pic>
              <p:nvPicPr>
                <p:cNvPr id="66" name="Picture 8"/>
                <p:cNvPicPr>
                  <a:picLocks noChangeAspect="1" noChangeArrowheads="1"/>
                </p:cNvPicPr>
                <p:nvPr/>
              </p:nvPicPr>
              <p:blipFill>
                <a:blip r:embed="rId27" cstate="email">
                  <a:extLst/>
                </a:blip>
                <a:srcRect/>
                <a:stretch>
                  <a:fillRect/>
                </a:stretch>
              </p:blipFill>
              <p:spPr bwMode="auto">
                <a:xfrm>
                  <a:off x="1506272" y="722326"/>
                  <a:ext cx="4857784" cy="438153"/>
                </a:xfrm>
                <a:prstGeom prst="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</p:pic>
            <p:pic>
              <p:nvPicPr>
                <p:cNvPr id="67" name="Picture 7"/>
                <p:cNvPicPr>
                  <a:picLocks noChangeAspect="1" noChangeArrowheads="1"/>
                </p:cNvPicPr>
                <p:nvPr/>
              </p:nvPicPr>
              <p:blipFill>
                <a:blip r:embed="rId28" cstate="print"/>
                <a:srcRect/>
                <a:stretch>
                  <a:fillRect/>
                </a:stretch>
              </p:blipFill>
              <p:spPr bwMode="auto">
                <a:xfrm>
                  <a:off x="1536354" y="1650097"/>
                  <a:ext cx="4859193" cy="395791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</p:pic>
          </p:grpSp>
        </p:grpSp>
        <p:sp>
          <p:nvSpPr>
            <p:cNvPr id="11287" name="矩形 78"/>
            <p:cNvSpPr>
              <a:spLocks noChangeArrowheads="1"/>
            </p:cNvSpPr>
            <p:nvPr/>
          </p:nvSpPr>
          <p:spPr bwMode="auto">
            <a:xfrm>
              <a:off x="6429388" y="2674004"/>
              <a:ext cx="199125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b="1">
                  <a:latin typeface="Calibri" pitchFamily="34" charset="0"/>
                </a:rPr>
                <a:t>真理尽在数据中</a:t>
              </a:r>
            </a:p>
          </p:txBody>
        </p:sp>
      </p:grpSp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1079500" y="4870450"/>
            <a:ext cx="113347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" name="Picture 3"/>
          <p:cNvPicPr>
            <a:picLocks noChangeAspect="1" noChangeArrowheads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5400675" y="4870450"/>
            <a:ext cx="1285875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" name="Picture 4"/>
          <p:cNvPicPr>
            <a:picLocks noChangeAspect="1" noChangeArrowheads="1"/>
          </p:cNvPicPr>
          <p:nvPr/>
        </p:nvPicPr>
        <p:blipFill>
          <a:blip r:embed="rId31" cstate="print"/>
          <a:srcRect/>
          <a:stretch>
            <a:fillRect/>
          </a:stretch>
        </p:blipFill>
        <p:spPr bwMode="auto">
          <a:xfrm>
            <a:off x="3302000" y="4797425"/>
            <a:ext cx="936625" cy="108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2151063" y="5157788"/>
            <a:ext cx="8382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800">
                <a:solidFill>
                  <a:srgbClr val="000000"/>
                </a:solidFill>
                <a:latin typeface="Calibri" pitchFamily="34" charset="0"/>
              </a:rPr>
              <a:t>Money</a:t>
            </a:r>
            <a:endParaRPr lang="zh-CN" altLang="en-US" sz="18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4259263" y="5148263"/>
            <a:ext cx="82391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800">
                <a:solidFill>
                  <a:srgbClr val="000000"/>
                </a:solidFill>
                <a:latin typeface="Calibri" pitchFamily="34" charset="0"/>
              </a:rPr>
              <a:t>People</a:t>
            </a:r>
            <a:endParaRPr lang="zh-CN" altLang="en-US" sz="180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78" name="TextBox 4"/>
          <p:cNvSpPr txBox="1">
            <a:spLocks noChangeArrowheads="1"/>
          </p:cNvSpPr>
          <p:nvPr/>
        </p:nvSpPr>
        <p:spPr bwMode="auto">
          <a:xfrm>
            <a:off x="6615113" y="5157788"/>
            <a:ext cx="62071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800">
                <a:solidFill>
                  <a:srgbClr val="FF0000"/>
                </a:solidFill>
                <a:latin typeface="Calibri" pitchFamily="34" charset="0"/>
              </a:rPr>
              <a:t>Data</a:t>
            </a:r>
            <a:endParaRPr lang="zh-CN" altLang="en-US" sz="180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80" name="矩形 7" descr="羊皮纸"/>
          <p:cNvSpPr>
            <a:spLocks noChangeArrowheads="1"/>
          </p:cNvSpPr>
          <p:nvPr/>
        </p:nvSpPr>
        <p:spPr bwMode="auto">
          <a:xfrm>
            <a:off x="539750" y="5732463"/>
            <a:ext cx="7478713" cy="981075"/>
          </a:xfrm>
          <a:prstGeom prst="rect">
            <a:avLst/>
          </a:prstGeom>
          <a:blipFill dpi="0" rotWithShape="1">
            <a:blip r:embed="rId32" cstate="print"/>
            <a:srcRect/>
            <a:tile tx="0" ty="0" sx="100000" sy="100000" flip="none" algn="tl"/>
          </a:blip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b="1">
                <a:solidFill>
                  <a:srgbClr val="000000"/>
                </a:solidFill>
                <a:latin typeface="黑体" pitchFamily="2" charset="-122"/>
                <a:ea typeface="黑体" pitchFamily="2" charset="-122"/>
                <a:sym typeface="Wingdings" pitchFamily="2" charset="2"/>
              </a:rPr>
              <a:t>生产资料中首次出现非物质成分：</a:t>
            </a:r>
            <a:r>
              <a:rPr lang="zh-CN" altLang="en-US" sz="3200" b="1">
                <a:solidFill>
                  <a:srgbClr val="FF0000"/>
                </a:solidFill>
                <a:latin typeface="黑体" pitchFamily="2" charset="-122"/>
                <a:ea typeface="黑体" pitchFamily="2" charset="-122"/>
                <a:sym typeface="Wingdings" pitchFamily="2" charset="2"/>
              </a:rPr>
              <a:t>数据</a:t>
            </a:r>
            <a:endParaRPr lang="en-US" altLang="zh-CN" sz="3200" b="1">
              <a:solidFill>
                <a:srgbClr val="FF0000"/>
              </a:solidFill>
              <a:latin typeface="黑体" pitchFamily="2" charset="-122"/>
              <a:ea typeface="黑体" pitchFamily="2" charset="-122"/>
              <a:sym typeface="Wingdings" pitchFamily="2" charset="2"/>
            </a:endParaRPr>
          </a:p>
          <a:p>
            <a:pPr algn="ctr"/>
            <a:r>
              <a:rPr lang="zh-CN" altLang="en-US" sz="3200">
                <a:latin typeface="黑体" pitchFamily="2" charset="-122"/>
                <a:ea typeface="黑体" pitchFamily="2" charset="-122"/>
              </a:rPr>
              <a:t>资本经济时代 </a:t>
            </a:r>
            <a:r>
              <a:rPr lang="en-US" altLang="zh-CN" sz="3200">
                <a:latin typeface="黑体" pitchFamily="2" charset="-122"/>
                <a:ea typeface="黑体" pitchFamily="2" charset="-122"/>
                <a:sym typeface="Wingdings" pitchFamily="2" charset="2"/>
              </a:rPr>
              <a:t> </a:t>
            </a:r>
            <a:r>
              <a:rPr lang="zh-CN" altLang="en-US" sz="3200">
                <a:latin typeface="黑体" pitchFamily="2" charset="-122"/>
                <a:ea typeface="黑体" pitchFamily="2" charset="-122"/>
                <a:sym typeface="Wingdings" pitchFamily="2" charset="2"/>
              </a:rPr>
              <a:t>数据经济时代</a:t>
            </a:r>
            <a:endParaRPr lang="en-US" altLang="zh-CN" sz="3200" b="1">
              <a:solidFill>
                <a:srgbClr val="FF0000"/>
              </a:solidFill>
              <a:latin typeface="黑体" pitchFamily="2" charset="-122"/>
              <a:ea typeface="黑体" pitchFamily="2" charset="-122"/>
              <a:sym typeface="Wingdings" pitchFamily="2" charset="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7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7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7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7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  <p:bldP spid="78" grpId="0"/>
      <p:bldP spid="8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AutoShape 5"/>
          <p:cNvSpPr>
            <a:spLocks noChangeArrowheads="1"/>
          </p:cNvSpPr>
          <p:nvPr/>
        </p:nvSpPr>
        <p:spPr bwMode="auto">
          <a:xfrm>
            <a:off x="889000" y="2060575"/>
            <a:ext cx="4248150" cy="1873250"/>
          </a:xfrm>
          <a:prstGeom prst="cloudCallout">
            <a:avLst>
              <a:gd name="adj1" fmla="val -40995"/>
              <a:gd name="adj2" fmla="val 21440"/>
            </a:avLst>
          </a:prstGeom>
          <a:solidFill>
            <a:srgbClr val="0000FF">
              <a:alpha val="25098"/>
            </a:srgbClr>
          </a:solidFill>
          <a:ln w="9525">
            <a:solidFill>
              <a:srgbClr val="99CC00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endParaRPr lang="zh-CN" altLang="en-US" sz="1800" b="1"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12291" name="Rectangle 4"/>
          <p:cNvSpPr>
            <a:spLocks noChangeArrowheads="1"/>
          </p:cNvSpPr>
          <p:nvPr/>
        </p:nvSpPr>
        <p:spPr bwMode="auto">
          <a:xfrm>
            <a:off x="1260475" y="5373688"/>
            <a:ext cx="6335713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kumimoji="1" lang="zh-CN" altLang="en-US" b="1">
                <a:solidFill>
                  <a:srgbClr val="FF3300"/>
                </a:solidFill>
                <a:latin typeface="黑体" pitchFamily="2" charset="-122"/>
                <a:ea typeface="黑体" pitchFamily="2" charset="-122"/>
                <a:cs typeface="Times New Roman" pitchFamily="18" charset="0"/>
              </a:rPr>
              <a:t>人类社会</a:t>
            </a:r>
            <a:r>
              <a:rPr kumimoji="1" lang="zh-CN" altLang="en-US" sz="1800" b="1">
                <a:solidFill>
                  <a:srgbClr val="000000"/>
                </a:solidFill>
                <a:latin typeface="黑体" pitchFamily="2" charset="-122"/>
                <a:ea typeface="黑体" pitchFamily="2" charset="-122"/>
                <a:cs typeface="Times New Roman" pitchFamily="18" charset="0"/>
              </a:rPr>
              <a:t> </a:t>
            </a:r>
            <a:r>
              <a:rPr kumimoji="1" lang="zh-CN" altLang="en-US" sz="3200" b="1">
                <a:solidFill>
                  <a:srgbClr val="000080"/>
                </a:solidFill>
                <a:latin typeface="黑体" pitchFamily="2" charset="-122"/>
                <a:ea typeface="黑体" pitchFamily="2" charset="-122"/>
                <a:cs typeface="Times New Roman" pitchFamily="18" charset="0"/>
                <a:sym typeface="Webdings" pitchFamily="18" charset="2"/>
              </a:rPr>
              <a:t></a:t>
            </a:r>
            <a:endParaRPr kumimoji="1" lang="zh-CN" altLang="en-US" sz="3200">
              <a:solidFill>
                <a:srgbClr val="000080"/>
              </a:solidFill>
              <a:latin typeface="黑体" pitchFamily="2" charset="-122"/>
              <a:ea typeface="黑体" pitchFamily="2" charset="-122"/>
              <a:cs typeface="Times New Roman" pitchFamily="18" charset="0"/>
              <a:sym typeface="Webdings" pitchFamily="18" charset="2"/>
            </a:endParaRPr>
          </a:p>
        </p:txBody>
      </p:sp>
      <p:grpSp>
        <p:nvGrpSpPr>
          <p:cNvPr id="12292" name="Group 5"/>
          <p:cNvGrpSpPr>
            <a:grpSpLocks/>
          </p:cNvGrpSpPr>
          <p:nvPr/>
        </p:nvGrpSpPr>
        <p:grpSpPr bwMode="auto">
          <a:xfrm>
            <a:off x="5497513" y="2852738"/>
            <a:ext cx="2447925" cy="2016125"/>
            <a:chOff x="4620" y="882"/>
            <a:chExt cx="1129" cy="1003"/>
          </a:xfrm>
        </p:grpSpPr>
        <p:sp>
          <p:nvSpPr>
            <p:cNvPr id="13071" name="Freeform 6"/>
            <p:cNvSpPr>
              <a:spLocks/>
            </p:cNvSpPr>
            <p:nvPr/>
          </p:nvSpPr>
          <p:spPr bwMode="auto">
            <a:xfrm>
              <a:off x="4631" y="891"/>
              <a:ext cx="1092" cy="978"/>
            </a:xfrm>
            <a:custGeom>
              <a:avLst/>
              <a:gdLst>
                <a:gd name="T0" fmla="*/ 4 w 2183"/>
                <a:gd name="T1" fmla="*/ 1 h 1957"/>
                <a:gd name="T2" fmla="*/ 2 w 2183"/>
                <a:gd name="T3" fmla="*/ 3 h 1957"/>
                <a:gd name="T4" fmla="*/ 1 w 2183"/>
                <a:gd name="T5" fmla="*/ 5 h 1957"/>
                <a:gd name="T6" fmla="*/ 1 w 2183"/>
                <a:gd name="T7" fmla="*/ 6 h 1957"/>
                <a:gd name="T8" fmla="*/ 0 w 2183"/>
                <a:gd name="T9" fmla="*/ 8 h 1957"/>
                <a:gd name="T10" fmla="*/ 1 w 2183"/>
                <a:gd name="T11" fmla="*/ 10 h 1957"/>
                <a:gd name="T12" fmla="*/ 3 w 2183"/>
                <a:gd name="T13" fmla="*/ 12 h 1957"/>
                <a:gd name="T14" fmla="*/ 5 w 2183"/>
                <a:gd name="T15" fmla="*/ 14 h 1957"/>
                <a:gd name="T16" fmla="*/ 7 w 2183"/>
                <a:gd name="T17" fmla="*/ 15 h 1957"/>
                <a:gd name="T18" fmla="*/ 10 w 2183"/>
                <a:gd name="T19" fmla="*/ 15 h 1957"/>
                <a:gd name="T20" fmla="*/ 13 w 2183"/>
                <a:gd name="T21" fmla="*/ 14 h 1957"/>
                <a:gd name="T22" fmla="*/ 15 w 2183"/>
                <a:gd name="T23" fmla="*/ 13 h 1957"/>
                <a:gd name="T24" fmla="*/ 17 w 2183"/>
                <a:gd name="T25" fmla="*/ 11 h 1957"/>
                <a:gd name="T26" fmla="*/ 18 w 2183"/>
                <a:gd name="T27" fmla="*/ 8 h 1957"/>
                <a:gd name="T28" fmla="*/ 18 w 2183"/>
                <a:gd name="T29" fmla="*/ 6 h 1957"/>
                <a:gd name="T30" fmla="*/ 17 w 2183"/>
                <a:gd name="T31" fmla="*/ 4 h 1957"/>
                <a:gd name="T32" fmla="*/ 16 w 2183"/>
                <a:gd name="T33" fmla="*/ 2 h 1957"/>
                <a:gd name="T34" fmla="*/ 14 w 2183"/>
                <a:gd name="T35" fmla="*/ 1 h 1957"/>
                <a:gd name="T36" fmla="*/ 13 w 2183"/>
                <a:gd name="T37" fmla="*/ 0 h 1957"/>
                <a:gd name="T38" fmla="*/ 11 w 2183"/>
                <a:gd name="T39" fmla="*/ 0 h 1957"/>
                <a:gd name="T40" fmla="*/ 9 w 2183"/>
                <a:gd name="T41" fmla="*/ 0 h 1957"/>
                <a:gd name="T42" fmla="*/ 8 w 2183"/>
                <a:gd name="T43" fmla="*/ 0 h 1957"/>
                <a:gd name="T44" fmla="*/ 6 w 2183"/>
                <a:gd name="T45" fmla="*/ 0 h 1957"/>
                <a:gd name="T46" fmla="*/ 4 w 2183"/>
                <a:gd name="T47" fmla="*/ 1 h 1957"/>
                <a:gd name="T48" fmla="*/ 4 w 2183"/>
                <a:gd name="T49" fmla="*/ 1 h 195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2183"/>
                <a:gd name="T76" fmla="*/ 0 h 1957"/>
                <a:gd name="T77" fmla="*/ 2183 w 2183"/>
                <a:gd name="T78" fmla="*/ 1957 h 1957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2183" h="1957">
                  <a:moveTo>
                    <a:pt x="457" y="137"/>
                  </a:moveTo>
                  <a:lnTo>
                    <a:pt x="213" y="407"/>
                  </a:lnTo>
                  <a:lnTo>
                    <a:pt x="60" y="645"/>
                  </a:lnTo>
                  <a:lnTo>
                    <a:pt x="10" y="870"/>
                  </a:lnTo>
                  <a:lnTo>
                    <a:pt x="0" y="1113"/>
                  </a:lnTo>
                  <a:lnTo>
                    <a:pt x="96" y="1387"/>
                  </a:lnTo>
                  <a:lnTo>
                    <a:pt x="289" y="1632"/>
                  </a:lnTo>
                  <a:lnTo>
                    <a:pt x="517" y="1825"/>
                  </a:lnTo>
                  <a:lnTo>
                    <a:pt x="884" y="1936"/>
                  </a:lnTo>
                  <a:lnTo>
                    <a:pt x="1178" y="1957"/>
                  </a:lnTo>
                  <a:lnTo>
                    <a:pt x="1554" y="1876"/>
                  </a:lnTo>
                  <a:lnTo>
                    <a:pt x="1894" y="1683"/>
                  </a:lnTo>
                  <a:lnTo>
                    <a:pt x="2087" y="1454"/>
                  </a:lnTo>
                  <a:lnTo>
                    <a:pt x="2183" y="1133"/>
                  </a:lnTo>
                  <a:lnTo>
                    <a:pt x="2183" y="803"/>
                  </a:lnTo>
                  <a:lnTo>
                    <a:pt x="2112" y="544"/>
                  </a:lnTo>
                  <a:lnTo>
                    <a:pt x="1939" y="330"/>
                  </a:lnTo>
                  <a:lnTo>
                    <a:pt x="1737" y="178"/>
                  </a:lnTo>
                  <a:lnTo>
                    <a:pt x="1544" y="97"/>
                  </a:lnTo>
                  <a:lnTo>
                    <a:pt x="1351" y="41"/>
                  </a:lnTo>
                  <a:lnTo>
                    <a:pt x="1113" y="10"/>
                  </a:lnTo>
                  <a:lnTo>
                    <a:pt x="954" y="0"/>
                  </a:lnTo>
                  <a:lnTo>
                    <a:pt x="721" y="45"/>
                  </a:lnTo>
                  <a:lnTo>
                    <a:pt x="457" y="137"/>
                  </a:lnTo>
                  <a:close/>
                </a:path>
              </a:pathLst>
            </a:custGeom>
            <a:solidFill>
              <a:srgbClr val="B2E5E5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72" name="Freeform 7"/>
            <p:cNvSpPr>
              <a:spLocks/>
            </p:cNvSpPr>
            <p:nvPr/>
          </p:nvSpPr>
          <p:spPr bwMode="auto">
            <a:xfrm>
              <a:off x="5110" y="950"/>
              <a:ext cx="470" cy="591"/>
            </a:xfrm>
            <a:custGeom>
              <a:avLst/>
              <a:gdLst>
                <a:gd name="T0" fmla="*/ 4 w 941"/>
                <a:gd name="T1" fmla="*/ 0 h 1183"/>
                <a:gd name="T2" fmla="*/ 3 w 941"/>
                <a:gd name="T3" fmla="*/ 0 h 1183"/>
                <a:gd name="T4" fmla="*/ 1 w 941"/>
                <a:gd name="T5" fmla="*/ 0 h 1183"/>
                <a:gd name="T6" fmla="*/ 0 w 941"/>
                <a:gd name="T7" fmla="*/ 0 h 1183"/>
                <a:gd name="T8" fmla="*/ 0 w 941"/>
                <a:gd name="T9" fmla="*/ 0 h 1183"/>
                <a:gd name="T10" fmla="*/ 0 w 941"/>
                <a:gd name="T11" fmla="*/ 1 h 1183"/>
                <a:gd name="T12" fmla="*/ 1 w 941"/>
                <a:gd name="T13" fmla="*/ 2 h 1183"/>
                <a:gd name="T14" fmla="*/ 2 w 941"/>
                <a:gd name="T15" fmla="*/ 2 h 1183"/>
                <a:gd name="T16" fmla="*/ 4 w 941"/>
                <a:gd name="T17" fmla="*/ 3 h 1183"/>
                <a:gd name="T18" fmla="*/ 5 w 941"/>
                <a:gd name="T19" fmla="*/ 5 h 1183"/>
                <a:gd name="T20" fmla="*/ 6 w 941"/>
                <a:gd name="T21" fmla="*/ 6 h 1183"/>
                <a:gd name="T22" fmla="*/ 6 w 941"/>
                <a:gd name="T23" fmla="*/ 7 h 1183"/>
                <a:gd name="T24" fmla="*/ 6 w 941"/>
                <a:gd name="T25" fmla="*/ 8 h 1183"/>
                <a:gd name="T26" fmla="*/ 6 w 941"/>
                <a:gd name="T27" fmla="*/ 9 h 1183"/>
                <a:gd name="T28" fmla="*/ 6 w 941"/>
                <a:gd name="T29" fmla="*/ 9 h 1183"/>
                <a:gd name="T30" fmla="*/ 7 w 941"/>
                <a:gd name="T31" fmla="*/ 8 h 1183"/>
                <a:gd name="T32" fmla="*/ 7 w 941"/>
                <a:gd name="T33" fmla="*/ 7 h 1183"/>
                <a:gd name="T34" fmla="*/ 7 w 941"/>
                <a:gd name="T35" fmla="*/ 6 h 1183"/>
                <a:gd name="T36" fmla="*/ 7 w 941"/>
                <a:gd name="T37" fmla="*/ 4 h 1183"/>
                <a:gd name="T38" fmla="*/ 6 w 941"/>
                <a:gd name="T39" fmla="*/ 2 h 1183"/>
                <a:gd name="T40" fmla="*/ 5 w 941"/>
                <a:gd name="T41" fmla="*/ 1 h 1183"/>
                <a:gd name="T42" fmla="*/ 4 w 941"/>
                <a:gd name="T43" fmla="*/ 0 h 1183"/>
                <a:gd name="T44" fmla="*/ 4 w 941"/>
                <a:gd name="T45" fmla="*/ 0 h 118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941"/>
                <a:gd name="T70" fmla="*/ 0 h 1183"/>
                <a:gd name="T71" fmla="*/ 941 w 941"/>
                <a:gd name="T72" fmla="*/ 1183 h 118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941" h="1183">
                  <a:moveTo>
                    <a:pt x="526" y="76"/>
                  </a:moveTo>
                  <a:lnTo>
                    <a:pt x="393" y="27"/>
                  </a:lnTo>
                  <a:lnTo>
                    <a:pt x="239" y="0"/>
                  </a:lnTo>
                  <a:lnTo>
                    <a:pt x="95" y="12"/>
                  </a:lnTo>
                  <a:lnTo>
                    <a:pt x="0" y="76"/>
                  </a:lnTo>
                  <a:lnTo>
                    <a:pt x="15" y="182"/>
                  </a:lnTo>
                  <a:lnTo>
                    <a:pt x="138" y="272"/>
                  </a:lnTo>
                  <a:lnTo>
                    <a:pt x="330" y="368"/>
                  </a:lnTo>
                  <a:lnTo>
                    <a:pt x="515" y="511"/>
                  </a:lnTo>
                  <a:lnTo>
                    <a:pt x="680" y="676"/>
                  </a:lnTo>
                  <a:lnTo>
                    <a:pt x="771" y="837"/>
                  </a:lnTo>
                  <a:lnTo>
                    <a:pt x="797" y="965"/>
                  </a:lnTo>
                  <a:lnTo>
                    <a:pt x="792" y="1103"/>
                  </a:lnTo>
                  <a:lnTo>
                    <a:pt x="777" y="1162"/>
                  </a:lnTo>
                  <a:lnTo>
                    <a:pt x="840" y="1183"/>
                  </a:lnTo>
                  <a:lnTo>
                    <a:pt x="904" y="1103"/>
                  </a:lnTo>
                  <a:lnTo>
                    <a:pt x="941" y="970"/>
                  </a:lnTo>
                  <a:lnTo>
                    <a:pt x="941" y="847"/>
                  </a:lnTo>
                  <a:lnTo>
                    <a:pt x="915" y="639"/>
                  </a:lnTo>
                  <a:lnTo>
                    <a:pt x="797" y="368"/>
                  </a:lnTo>
                  <a:lnTo>
                    <a:pt x="649" y="177"/>
                  </a:lnTo>
                  <a:lnTo>
                    <a:pt x="526" y="76"/>
                  </a:lnTo>
                  <a:close/>
                </a:path>
              </a:pathLst>
            </a:custGeom>
            <a:solidFill>
              <a:srgbClr val="E9F6F6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73" name="Freeform 8"/>
            <p:cNvSpPr>
              <a:spLocks/>
            </p:cNvSpPr>
            <p:nvPr/>
          </p:nvSpPr>
          <p:spPr bwMode="auto">
            <a:xfrm>
              <a:off x="4631" y="973"/>
              <a:ext cx="735" cy="891"/>
            </a:xfrm>
            <a:custGeom>
              <a:avLst/>
              <a:gdLst>
                <a:gd name="T0" fmla="*/ 4 w 1470"/>
                <a:gd name="T1" fmla="*/ 0 h 1784"/>
                <a:gd name="T2" fmla="*/ 3 w 1470"/>
                <a:gd name="T3" fmla="*/ 0 h 1784"/>
                <a:gd name="T4" fmla="*/ 3 w 1470"/>
                <a:gd name="T5" fmla="*/ 1 h 1784"/>
                <a:gd name="T6" fmla="*/ 5 w 1470"/>
                <a:gd name="T7" fmla="*/ 2 h 1784"/>
                <a:gd name="T8" fmla="*/ 6 w 1470"/>
                <a:gd name="T9" fmla="*/ 2 h 1784"/>
                <a:gd name="T10" fmla="*/ 8 w 1470"/>
                <a:gd name="T11" fmla="*/ 3 h 1784"/>
                <a:gd name="T12" fmla="*/ 10 w 1470"/>
                <a:gd name="T13" fmla="*/ 4 h 1784"/>
                <a:gd name="T14" fmla="*/ 11 w 1470"/>
                <a:gd name="T15" fmla="*/ 5 h 1784"/>
                <a:gd name="T16" fmla="*/ 11 w 1470"/>
                <a:gd name="T17" fmla="*/ 6 h 1784"/>
                <a:gd name="T18" fmla="*/ 12 w 1470"/>
                <a:gd name="T19" fmla="*/ 7 h 1784"/>
                <a:gd name="T20" fmla="*/ 12 w 1470"/>
                <a:gd name="T21" fmla="*/ 9 h 1784"/>
                <a:gd name="T22" fmla="*/ 12 w 1470"/>
                <a:gd name="T23" fmla="*/ 11 h 1784"/>
                <a:gd name="T24" fmla="*/ 12 w 1470"/>
                <a:gd name="T25" fmla="*/ 12 h 1784"/>
                <a:gd name="T26" fmla="*/ 11 w 1470"/>
                <a:gd name="T27" fmla="*/ 13 h 1784"/>
                <a:gd name="T28" fmla="*/ 10 w 1470"/>
                <a:gd name="T29" fmla="*/ 13 h 1784"/>
                <a:gd name="T30" fmla="*/ 8 w 1470"/>
                <a:gd name="T31" fmla="*/ 13 h 1784"/>
                <a:gd name="T32" fmla="*/ 6 w 1470"/>
                <a:gd name="T33" fmla="*/ 13 h 1784"/>
                <a:gd name="T34" fmla="*/ 3 w 1470"/>
                <a:gd name="T35" fmla="*/ 12 h 1784"/>
                <a:gd name="T36" fmla="*/ 2 w 1470"/>
                <a:gd name="T37" fmla="*/ 11 h 1784"/>
                <a:gd name="T38" fmla="*/ 1 w 1470"/>
                <a:gd name="T39" fmla="*/ 9 h 1784"/>
                <a:gd name="T40" fmla="*/ 0 w 1470"/>
                <a:gd name="T41" fmla="*/ 6 h 1784"/>
                <a:gd name="T42" fmla="*/ 1 w 1470"/>
                <a:gd name="T43" fmla="*/ 4 h 1784"/>
                <a:gd name="T44" fmla="*/ 1 w 1470"/>
                <a:gd name="T45" fmla="*/ 2 h 1784"/>
                <a:gd name="T46" fmla="*/ 3 w 1470"/>
                <a:gd name="T47" fmla="*/ 1 h 1784"/>
                <a:gd name="T48" fmla="*/ 4 w 1470"/>
                <a:gd name="T49" fmla="*/ 0 h 1784"/>
                <a:gd name="T50" fmla="*/ 4 w 1470"/>
                <a:gd name="T51" fmla="*/ 0 h 178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470"/>
                <a:gd name="T79" fmla="*/ 0 h 1784"/>
                <a:gd name="T80" fmla="*/ 1470 w 1470"/>
                <a:gd name="T81" fmla="*/ 1784 h 1784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470" h="1784">
                  <a:moveTo>
                    <a:pt x="478" y="0"/>
                  </a:moveTo>
                  <a:lnTo>
                    <a:pt x="432" y="70"/>
                  </a:lnTo>
                  <a:lnTo>
                    <a:pt x="438" y="173"/>
                  </a:lnTo>
                  <a:lnTo>
                    <a:pt x="535" y="278"/>
                  </a:lnTo>
                  <a:lnTo>
                    <a:pt x="778" y="381"/>
                  </a:lnTo>
                  <a:lnTo>
                    <a:pt x="1014" y="456"/>
                  </a:lnTo>
                  <a:lnTo>
                    <a:pt x="1170" y="548"/>
                  </a:lnTo>
                  <a:lnTo>
                    <a:pt x="1302" y="693"/>
                  </a:lnTo>
                  <a:lnTo>
                    <a:pt x="1378" y="831"/>
                  </a:lnTo>
                  <a:lnTo>
                    <a:pt x="1429" y="976"/>
                  </a:lnTo>
                  <a:lnTo>
                    <a:pt x="1470" y="1178"/>
                  </a:lnTo>
                  <a:lnTo>
                    <a:pt x="1470" y="1414"/>
                  </a:lnTo>
                  <a:lnTo>
                    <a:pt x="1429" y="1576"/>
                  </a:lnTo>
                  <a:lnTo>
                    <a:pt x="1354" y="1692"/>
                  </a:lnTo>
                  <a:lnTo>
                    <a:pt x="1216" y="1772"/>
                  </a:lnTo>
                  <a:lnTo>
                    <a:pt x="1019" y="1784"/>
                  </a:lnTo>
                  <a:lnTo>
                    <a:pt x="703" y="1726"/>
                  </a:lnTo>
                  <a:lnTo>
                    <a:pt x="438" y="1616"/>
                  </a:lnTo>
                  <a:lnTo>
                    <a:pt x="241" y="1449"/>
                  </a:lnTo>
                  <a:lnTo>
                    <a:pt x="86" y="1213"/>
                  </a:lnTo>
                  <a:lnTo>
                    <a:pt x="0" y="866"/>
                  </a:lnTo>
                  <a:lnTo>
                    <a:pt x="40" y="578"/>
                  </a:lnTo>
                  <a:lnTo>
                    <a:pt x="125" y="335"/>
                  </a:lnTo>
                  <a:lnTo>
                    <a:pt x="265" y="151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8CBFB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74" name="Freeform 9"/>
            <p:cNvSpPr>
              <a:spLocks/>
            </p:cNvSpPr>
            <p:nvPr/>
          </p:nvSpPr>
          <p:spPr bwMode="auto">
            <a:xfrm>
              <a:off x="5535" y="1018"/>
              <a:ext cx="194" cy="353"/>
            </a:xfrm>
            <a:custGeom>
              <a:avLst/>
              <a:gdLst>
                <a:gd name="T0" fmla="*/ 1 w 386"/>
                <a:gd name="T1" fmla="*/ 0 h 707"/>
                <a:gd name="T2" fmla="*/ 1 w 386"/>
                <a:gd name="T3" fmla="*/ 1 h 707"/>
                <a:gd name="T4" fmla="*/ 0 w 386"/>
                <a:gd name="T5" fmla="*/ 2 h 707"/>
                <a:gd name="T6" fmla="*/ 1 w 386"/>
                <a:gd name="T7" fmla="*/ 2 h 707"/>
                <a:gd name="T8" fmla="*/ 2 w 386"/>
                <a:gd name="T9" fmla="*/ 4 h 707"/>
                <a:gd name="T10" fmla="*/ 2 w 386"/>
                <a:gd name="T11" fmla="*/ 4 h 707"/>
                <a:gd name="T12" fmla="*/ 4 w 386"/>
                <a:gd name="T13" fmla="*/ 5 h 707"/>
                <a:gd name="T14" fmla="*/ 3 w 386"/>
                <a:gd name="T15" fmla="*/ 2 h 707"/>
                <a:gd name="T16" fmla="*/ 2 w 386"/>
                <a:gd name="T17" fmla="*/ 1 h 707"/>
                <a:gd name="T18" fmla="*/ 1 w 386"/>
                <a:gd name="T19" fmla="*/ 0 h 707"/>
                <a:gd name="T20" fmla="*/ 1 w 386"/>
                <a:gd name="T21" fmla="*/ 0 h 70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86"/>
                <a:gd name="T34" fmla="*/ 0 h 707"/>
                <a:gd name="T35" fmla="*/ 386 w 386"/>
                <a:gd name="T36" fmla="*/ 707 h 70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86" h="707">
                  <a:moveTo>
                    <a:pt x="14" y="0"/>
                  </a:moveTo>
                  <a:lnTo>
                    <a:pt x="50" y="167"/>
                  </a:lnTo>
                  <a:lnTo>
                    <a:pt x="0" y="264"/>
                  </a:lnTo>
                  <a:lnTo>
                    <a:pt x="91" y="340"/>
                  </a:lnTo>
                  <a:lnTo>
                    <a:pt x="243" y="523"/>
                  </a:lnTo>
                  <a:lnTo>
                    <a:pt x="233" y="620"/>
                  </a:lnTo>
                  <a:lnTo>
                    <a:pt x="386" y="707"/>
                  </a:lnTo>
                  <a:lnTo>
                    <a:pt x="324" y="371"/>
                  </a:lnTo>
                  <a:lnTo>
                    <a:pt x="197" y="143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B3D9B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75" name="Freeform 10"/>
            <p:cNvSpPr>
              <a:spLocks/>
            </p:cNvSpPr>
            <p:nvPr/>
          </p:nvSpPr>
          <p:spPr bwMode="auto">
            <a:xfrm>
              <a:off x="4667" y="1485"/>
              <a:ext cx="129" cy="244"/>
            </a:xfrm>
            <a:custGeom>
              <a:avLst/>
              <a:gdLst>
                <a:gd name="T0" fmla="*/ 0 w 258"/>
                <a:gd name="T1" fmla="*/ 2 h 487"/>
                <a:gd name="T2" fmla="*/ 1 w 258"/>
                <a:gd name="T3" fmla="*/ 0 h 487"/>
                <a:gd name="T4" fmla="*/ 1 w 258"/>
                <a:gd name="T5" fmla="*/ 2 h 487"/>
                <a:gd name="T6" fmla="*/ 2 w 258"/>
                <a:gd name="T7" fmla="*/ 2 h 487"/>
                <a:gd name="T8" fmla="*/ 2 w 258"/>
                <a:gd name="T9" fmla="*/ 4 h 487"/>
                <a:gd name="T10" fmla="*/ 1 w 258"/>
                <a:gd name="T11" fmla="*/ 3 h 487"/>
                <a:gd name="T12" fmla="*/ 0 w 258"/>
                <a:gd name="T13" fmla="*/ 2 h 487"/>
                <a:gd name="T14" fmla="*/ 0 w 258"/>
                <a:gd name="T15" fmla="*/ 2 h 48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58"/>
                <a:gd name="T25" fmla="*/ 0 h 487"/>
                <a:gd name="T26" fmla="*/ 258 w 258"/>
                <a:gd name="T27" fmla="*/ 487 h 48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58" h="487">
                  <a:moveTo>
                    <a:pt x="0" y="193"/>
                  </a:moveTo>
                  <a:lnTo>
                    <a:pt x="161" y="0"/>
                  </a:lnTo>
                  <a:lnTo>
                    <a:pt x="167" y="213"/>
                  </a:lnTo>
                  <a:lnTo>
                    <a:pt x="253" y="233"/>
                  </a:lnTo>
                  <a:lnTo>
                    <a:pt x="258" y="487"/>
                  </a:lnTo>
                  <a:lnTo>
                    <a:pt x="91" y="346"/>
                  </a:lnTo>
                  <a:lnTo>
                    <a:pt x="0" y="193"/>
                  </a:lnTo>
                  <a:close/>
                </a:path>
              </a:pathLst>
            </a:custGeom>
            <a:solidFill>
              <a:srgbClr val="8CBF8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76" name="Freeform 11"/>
            <p:cNvSpPr>
              <a:spLocks/>
            </p:cNvSpPr>
            <p:nvPr/>
          </p:nvSpPr>
          <p:spPr bwMode="auto">
            <a:xfrm>
              <a:off x="5556" y="1335"/>
              <a:ext cx="167" cy="328"/>
            </a:xfrm>
            <a:custGeom>
              <a:avLst/>
              <a:gdLst>
                <a:gd name="T0" fmla="*/ 1 w 335"/>
                <a:gd name="T1" fmla="*/ 5 h 656"/>
                <a:gd name="T2" fmla="*/ 1 w 335"/>
                <a:gd name="T3" fmla="*/ 5 h 656"/>
                <a:gd name="T4" fmla="*/ 0 w 335"/>
                <a:gd name="T5" fmla="*/ 3 h 656"/>
                <a:gd name="T6" fmla="*/ 0 w 335"/>
                <a:gd name="T7" fmla="*/ 3 h 656"/>
                <a:gd name="T8" fmla="*/ 0 w 335"/>
                <a:gd name="T9" fmla="*/ 1 h 656"/>
                <a:gd name="T10" fmla="*/ 1 w 335"/>
                <a:gd name="T11" fmla="*/ 0 h 656"/>
                <a:gd name="T12" fmla="*/ 2 w 335"/>
                <a:gd name="T13" fmla="*/ 1 h 656"/>
                <a:gd name="T14" fmla="*/ 2 w 335"/>
                <a:gd name="T15" fmla="*/ 2 h 656"/>
                <a:gd name="T16" fmla="*/ 2 w 335"/>
                <a:gd name="T17" fmla="*/ 4 h 656"/>
                <a:gd name="T18" fmla="*/ 1 w 335"/>
                <a:gd name="T19" fmla="*/ 5 h 656"/>
                <a:gd name="T20" fmla="*/ 1 w 335"/>
                <a:gd name="T21" fmla="*/ 5 h 6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35"/>
                <a:gd name="T34" fmla="*/ 0 h 656"/>
                <a:gd name="T35" fmla="*/ 335 w 335"/>
                <a:gd name="T36" fmla="*/ 656 h 65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35" h="656">
                  <a:moveTo>
                    <a:pt x="147" y="656"/>
                  </a:moveTo>
                  <a:lnTo>
                    <a:pt x="153" y="518"/>
                  </a:lnTo>
                  <a:lnTo>
                    <a:pt x="97" y="416"/>
                  </a:lnTo>
                  <a:lnTo>
                    <a:pt x="0" y="314"/>
                  </a:lnTo>
                  <a:lnTo>
                    <a:pt x="20" y="56"/>
                  </a:lnTo>
                  <a:lnTo>
                    <a:pt x="178" y="0"/>
                  </a:lnTo>
                  <a:lnTo>
                    <a:pt x="325" y="10"/>
                  </a:lnTo>
                  <a:lnTo>
                    <a:pt x="335" y="223"/>
                  </a:lnTo>
                  <a:lnTo>
                    <a:pt x="274" y="467"/>
                  </a:lnTo>
                  <a:lnTo>
                    <a:pt x="147" y="656"/>
                  </a:lnTo>
                  <a:close/>
                </a:path>
              </a:pathLst>
            </a:custGeom>
            <a:solidFill>
              <a:srgbClr val="8CBF8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77" name="Freeform 12"/>
            <p:cNvSpPr>
              <a:spLocks/>
            </p:cNvSpPr>
            <p:nvPr/>
          </p:nvSpPr>
          <p:spPr bwMode="auto">
            <a:xfrm>
              <a:off x="5065" y="1793"/>
              <a:ext cx="313" cy="79"/>
            </a:xfrm>
            <a:custGeom>
              <a:avLst/>
              <a:gdLst>
                <a:gd name="T0" fmla="*/ 0 w 625"/>
                <a:gd name="T1" fmla="*/ 1 h 157"/>
                <a:gd name="T2" fmla="*/ 2 w 625"/>
                <a:gd name="T3" fmla="*/ 1 h 157"/>
                <a:gd name="T4" fmla="*/ 3 w 625"/>
                <a:gd name="T5" fmla="*/ 1 h 157"/>
                <a:gd name="T6" fmla="*/ 5 w 625"/>
                <a:gd name="T7" fmla="*/ 0 h 157"/>
                <a:gd name="T8" fmla="*/ 5 w 625"/>
                <a:gd name="T9" fmla="*/ 1 h 157"/>
                <a:gd name="T10" fmla="*/ 3 w 625"/>
                <a:gd name="T11" fmla="*/ 2 h 157"/>
                <a:gd name="T12" fmla="*/ 2 w 625"/>
                <a:gd name="T13" fmla="*/ 2 h 157"/>
                <a:gd name="T14" fmla="*/ 0 w 625"/>
                <a:gd name="T15" fmla="*/ 1 h 157"/>
                <a:gd name="T16" fmla="*/ 0 w 625"/>
                <a:gd name="T17" fmla="*/ 1 h 15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625"/>
                <a:gd name="T28" fmla="*/ 0 h 157"/>
                <a:gd name="T29" fmla="*/ 625 w 625"/>
                <a:gd name="T30" fmla="*/ 157 h 15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625" h="157">
                  <a:moveTo>
                    <a:pt x="0" y="121"/>
                  </a:moveTo>
                  <a:lnTo>
                    <a:pt x="183" y="51"/>
                  </a:lnTo>
                  <a:lnTo>
                    <a:pt x="376" y="35"/>
                  </a:lnTo>
                  <a:lnTo>
                    <a:pt x="625" y="0"/>
                  </a:lnTo>
                  <a:lnTo>
                    <a:pt x="595" y="91"/>
                  </a:lnTo>
                  <a:lnTo>
                    <a:pt x="361" y="142"/>
                  </a:lnTo>
                  <a:lnTo>
                    <a:pt x="153" y="157"/>
                  </a:lnTo>
                  <a:lnTo>
                    <a:pt x="0" y="12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78" name="Freeform 13"/>
            <p:cNvSpPr>
              <a:spLocks/>
            </p:cNvSpPr>
            <p:nvPr/>
          </p:nvSpPr>
          <p:spPr bwMode="auto">
            <a:xfrm>
              <a:off x="4631" y="1213"/>
              <a:ext cx="82" cy="163"/>
            </a:xfrm>
            <a:custGeom>
              <a:avLst/>
              <a:gdLst>
                <a:gd name="T0" fmla="*/ 1 w 163"/>
                <a:gd name="T1" fmla="*/ 0 h 326"/>
                <a:gd name="T2" fmla="*/ 2 w 163"/>
                <a:gd name="T3" fmla="*/ 1 h 326"/>
                <a:gd name="T4" fmla="*/ 1 w 163"/>
                <a:gd name="T5" fmla="*/ 2 h 326"/>
                <a:gd name="T6" fmla="*/ 0 w 163"/>
                <a:gd name="T7" fmla="*/ 3 h 326"/>
                <a:gd name="T8" fmla="*/ 1 w 163"/>
                <a:gd name="T9" fmla="*/ 0 h 326"/>
                <a:gd name="T10" fmla="*/ 1 w 163"/>
                <a:gd name="T11" fmla="*/ 0 h 32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3"/>
                <a:gd name="T19" fmla="*/ 0 h 326"/>
                <a:gd name="T20" fmla="*/ 163 w 163"/>
                <a:gd name="T21" fmla="*/ 326 h 32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3" h="326">
                  <a:moveTo>
                    <a:pt x="76" y="0"/>
                  </a:moveTo>
                  <a:lnTo>
                    <a:pt x="163" y="66"/>
                  </a:lnTo>
                  <a:lnTo>
                    <a:pt x="122" y="249"/>
                  </a:lnTo>
                  <a:lnTo>
                    <a:pt x="0" y="326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8CBF8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79" name="Freeform 14"/>
            <p:cNvSpPr>
              <a:spLocks/>
            </p:cNvSpPr>
            <p:nvPr/>
          </p:nvSpPr>
          <p:spPr bwMode="auto">
            <a:xfrm>
              <a:off x="5086" y="1363"/>
              <a:ext cx="378" cy="432"/>
            </a:xfrm>
            <a:custGeom>
              <a:avLst/>
              <a:gdLst>
                <a:gd name="T0" fmla="*/ 2 w 756"/>
                <a:gd name="T1" fmla="*/ 7 h 864"/>
                <a:gd name="T2" fmla="*/ 2 w 756"/>
                <a:gd name="T3" fmla="*/ 5 h 864"/>
                <a:gd name="T4" fmla="*/ 2 w 756"/>
                <a:gd name="T5" fmla="*/ 4 h 864"/>
                <a:gd name="T6" fmla="*/ 0 w 756"/>
                <a:gd name="T7" fmla="*/ 3 h 864"/>
                <a:gd name="T8" fmla="*/ 1 w 756"/>
                <a:gd name="T9" fmla="*/ 2 h 864"/>
                <a:gd name="T10" fmla="*/ 1 w 756"/>
                <a:gd name="T11" fmla="*/ 2 h 864"/>
                <a:gd name="T12" fmla="*/ 2 w 756"/>
                <a:gd name="T13" fmla="*/ 1 h 864"/>
                <a:gd name="T14" fmla="*/ 4 w 756"/>
                <a:gd name="T15" fmla="*/ 0 h 864"/>
                <a:gd name="T16" fmla="*/ 5 w 756"/>
                <a:gd name="T17" fmla="*/ 1 h 864"/>
                <a:gd name="T18" fmla="*/ 6 w 756"/>
                <a:gd name="T19" fmla="*/ 1 h 864"/>
                <a:gd name="T20" fmla="*/ 6 w 756"/>
                <a:gd name="T21" fmla="*/ 2 h 864"/>
                <a:gd name="T22" fmla="*/ 6 w 756"/>
                <a:gd name="T23" fmla="*/ 4 h 864"/>
                <a:gd name="T24" fmla="*/ 5 w 756"/>
                <a:gd name="T25" fmla="*/ 5 h 864"/>
                <a:gd name="T26" fmla="*/ 5 w 756"/>
                <a:gd name="T27" fmla="*/ 5 h 864"/>
                <a:gd name="T28" fmla="*/ 3 w 756"/>
                <a:gd name="T29" fmla="*/ 5 h 864"/>
                <a:gd name="T30" fmla="*/ 3 w 756"/>
                <a:gd name="T31" fmla="*/ 6 h 864"/>
                <a:gd name="T32" fmla="*/ 3 w 756"/>
                <a:gd name="T33" fmla="*/ 6 h 864"/>
                <a:gd name="T34" fmla="*/ 2 w 756"/>
                <a:gd name="T35" fmla="*/ 7 h 864"/>
                <a:gd name="T36" fmla="*/ 2 w 756"/>
                <a:gd name="T37" fmla="*/ 7 h 864"/>
                <a:gd name="T38" fmla="*/ 2 w 756"/>
                <a:gd name="T39" fmla="*/ 7 h 86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756"/>
                <a:gd name="T61" fmla="*/ 0 h 864"/>
                <a:gd name="T62" fmla="*/ 756 w 756"/>
                <a:gd name="T63" fmla="*/ 864 h 86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756" h="864">
                  <a:moveTo>
                    <a:pt x="208" y="823"/>
                  </a:moveTo>
                  <a:lnTo>
                    <a:pt x="158" y="620"/>
                  </a:lnTo>
                  <a:lnTo>
                    <a:pt x="172" y="497"/>
                  </a:lnTo>
                  <a:lnTo>
                    <a:pt x="0" y="376"/>
                  </a:lnTo>
                  <a:lnTo>
                    <a:pt x="25" y="254"/>
                  </a:lnTo>
                  <a:lnTo>
                    <a:pt x="55" y="152"/>
                  </a:lnTo>
                  <a:lnTo>
                    <a:pt x="234" y="65"/>
                  </a:lnTo>
                  <a:lnTo>
                    <a:pt x="442" y="0"/>
                  </a:lnTo>
                  <a:lnTo>
                    <a:pt x="574" y="10"/>
                  </a:lnTo>
                  <a:lnTo>
                    <a:pt x="746" y="76"/>
                  </a:lnTo>
                  <a:lnTo>
                    <a:pt x="756" y="223"/>
                  </a:lnTo>
                  <a:lnTo>
                    <a:pt x="721" y="473"/>
                  </a:lnTo>
                  <a:lnTo>
                    <a:pt x="599" y="513"/>
                  </a:lnTo>
                  <a:lnTo>
                    <a:pt x="543" y="513"/>
                  </a:lnTo>
                  <a:lnTo>
                    <a:pt x="411" y="579"/>
                  </a:lnTo>
                  <a:lnTo>
                    <a:pt x="361" y="681"/>
                  </a:lnTo>
                  <a:lnTo>
                    <a:pt x="341" y="762"/>
                  </a:lnTo>
                  <a:lnTo>
                    <a:pt x="224" y="864"/>
                  </a:lnTo>
                  <a:lnTo>
                    <a:pt x="208" y="823"/>
                  </a:lnTo>
                  <a:close/>
                </a:path>
              </a:pathLst>
            </a:custGeom>
            <a:solidFill>
              <a:srgbClr val="8CBF8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80" name="Freeform 15"/>
            <p:cNvSpPr>
              <a:spLocks/>
            </p:cNvSpPr>
            <p:nvPr/>
          </p:nvSpPr>
          <p:spPr bwMode="auto">
            <a:xfrm>
              <a:off x="4936" y="1297"/>
              <a:ext cx="236" cy="137"/>
            </a:xfrm>
            <a:custGeom>
              <a:avLst/>
              <a:gdLst>
                <a:gd name="T0" fmla="*/ 0 w 472"/>
                <a:gd name="T1" fmla="*/ 1 h 274"/>
                <a:gd name="T2" fmla="*/ 1 w 472"/>
                <a:gd name="T3" fmla="*/ 1 h 274"/>
                <a:gd name="T4" fmla="*/ 2 w 472"/>
                <a:gd name="T5" fmla="*/ 1 h 274"/>
                <a:gd name="T6" fmla="*/ 4 w 472"/>
                <a:gd name="T7" fmla="*/ 2 h 274"/>
                <a:gd name="T8" fmla="*/ 4 w 472"/>
                <a:gd name="T9" fmla="*/ 2 h 274"/>
                <a:gd name="T10" fmla="*/ 4 w 472"/>
                <a:gd name="T11" fmla="*/ 2 h 274"/>
                <a:gd name="T12" fmla="*/ 4 w 472"/>
                <a:gd name="T13" fmla="*/ 1 h 274"/>
                <a:gd name="T14" fmla="*/ 3 w 472"/>
                <a:gd name="T15" fmla="*/ 1 h 274"/>
                <a:gd name="T16" fmla="*/ 3 w 472"/>
                <a:gd name="T17" fmla="*/ 1 h 274"/>
                <a:gd name="T18" fmla="*/ 2 w 472"/>
                <a:gd name="T19" fmla="*/ 1 h 274"/>
                <a:gd name="T20" fmla="*/ 2 w 472"/>
                <a:gd name="T21" fmla="*/ 0 h 274"/>
                <a:gd name="T22" fmla="*/ 0 w 472"/>
                <a:gd name="T23" fmla="*/ 1 h 274"/>
                <a:gd name="T24" fmla="*/ 0 w 472"/>
                <a:gd name="T25" fmla="*/ 1 h 27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72"/>
                <a:gd name="T40" fmla="*/ 0 h 274"/>
                <a:gd name="T41" fmla="*/ 472 w 472"/>
                <a:gd name="T42" fmla="*/ 274 h 27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72" h="274">
                  <a:moveTo>
                    <a:pt x="0" y="36"/>
                  </a:moveTo>
                  <a:lnTo>
                    <a:pt x="81" y="123"/>
                  </a:lnTo>
                  <a:lnTo>
                    <a:pt x="133" y="168"/>
                  </a:lnTo>
                  <a:lnTo>
                    <a:pt x="386" y="274"/>
                  </a:lnTo>
                  <a:lnTo>
                    <a:pt x="472" y="240"/>
                  </a:lnTo>
                  <a:lnTo>
                    <a:pt x="437" y="214"/>
                  </a:lnTo>
                  <a:lnTo>
                    <a:pt x="452" y="101"/>
                  </a:lnTo>
                  <a:lnTo>
                    <a:pt x="381" y="61"/>
                  </a:lnTo>
                  <a:lnTo>
                    <a:pt x="305" y="137"/>
                  </a:lnTo>
                  <a:lnTo>
                    <a:pt x="224" y="97"/>
                  </a:lnTo>
                  <a:lnTo>
                    <a:pt x="244" y="0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8CBF8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81" name="Freeform 16"/>
            <p:cNvSpPr>
              <a:spLocks/>
            </p:cNvSpPr>
            <p:nvPr/>
          </p:nvSpPr>
          <p:spPr bwMode="auto">
            <a:xfrm>
              <a:off x="5030" y="934"/>
              <a:ext cx="125" cy="40"/>
            </a:xfrm>
            <a:custGeom>
              <a:avLst/>
              <a:gdLst>
                <a:gd name="T0" fmla="*/ 0 w 249"/>
                <a:gd name="T1" fmla="*/ 0 h 81"/>
                <a:gd name="T2" fmla="*/ 2 w 249"/>
                <a:gd name="T3" fmla="*/ 0 h 81"/>
                <a:gd name="T4" fmla="*/ 2 w 249"/>
                <a:gd name="T5" fmla="*/ 0 h 81"/>
                <a:gd name="T6" fmla="*/ 2 w 249"/>
                <a:gd name="T7" fmla="*/ 0 h 81"/>
                <a:gd name="T8" fmla="*/ 1 w 249"/>
                <a:gd name="T9" fmla="*/ 0 h 81"/>
                <a:gd name="T10" fmla="*/ 1 w 249"/>
                <a:gd name="T11" fmla="*/ 0 h 81"/>
                <a:gd name="T12" fmla="*/ 0 w 249"/>
                <a:gd name="T13" fmla="*/ 0 h 81"/>
                <a:gd name="T14" fmla="*/ 0 w 249"/>
                <a:gd name="T15" fmla="*/ 0 h 8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9"/>
                <a:gd name="T25" fmla="*/ 0 h 81"/>
                <a:gd name="T26" fmla="*/ 249 w 249"/>
                <a:gd name="T27" fmla="*/ 81 h 8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9" h="81">
                  <a:moveTo>
                    <a:pt x="0" y="14"/>
                  </a:moveTo>
                  <a:lnTo>
                    <a:pt x="177" y="0"/>
                  </a:lnTo>
                  <a:lnTo>
                    <a:pt x="249" y="14"/>
                  </a:lnTo>
                  <a:lnTo>
                    <a:pt x="213" y="81"/>
                  </a:lnTo>
                  <a:lnTo>
                    <a:pt x="107" y="50"/>
                  </a:lnTo>
                  <a:lnTo>
                    <a:pt x="36" y="55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8CBF8C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82" name="Freeform 17"/>
            <p:cNvSpPr>
              <a:spLocks/>
            </p:cNvSpPr>
            <p:nvPr/>
          </p:nvSpPr>
          <p:spPr bwMode="auto">
            <a:xfrm>
              <a:off x="4860" y="982"/>
              <a:ext cx="520" cy="402"/>
            </a:xfrm>
            <a:custGeom>
              <a:avLst/>
              <a:gdLst>
                <a:gd name="T0" fmla="*/ 2 w 1041"/>
                <a:gd name="T1" fmla="*/ 1 h 803"/>
                <a:gd name="T2" fmla="*/ 1 w 1041"/>
                <a:gd name="T3" fmla="*/ 1 h 803"/>
                <a:gd name="T4" fmla="*/ 1 w 1041"/>
                <a:gd name="T5" fmla="*/ 2 h 803"/>
                <a:gd name="T6" fmla="*/ 0 w 1041"/>
                <a:gd name="T7" fmla="*/ 3 h 803"/>
                <a:gd name="T8" fmla="*/ 0 w 1041"/>
                <a:gd name="T9" fmla="*/ 4 h 803"/>
                <a:gd name="T10" fmla="*/ 0 w 1041"/>
                <a:gd name="T11" fmla="*/ 5 h 803"/>
                <a:gd name="T12" fmla="*/ 0 w 1041"/>
                <a:gd name="T13" fmla="*/ 6 h 803"/>
                <a:gd name="T14" fmla="*/ 0 w 1041"/>
                <a:gd name="T15" fmla="*/ 7 h 803"/>
                <a:gd name="T16" fmla="*/ 1 w 1041"/>
                <a:gd name="T17" fmla="*/ 6 h 803"/>
                <a:gd name="T18" fmla="*/ 1 w 1041"/>
                <a:gd name="T19" fmla="*/ 6 h 803"/>
                <a:gd name="T20" fmla="*/ 3 w 1041"/>
                <a:gd name="T21" fmla="*/ 6 h 803"/>
                <a:gd name="T22" fmla="*/ 4 w 1041"/>
                <a:gd name="T23" fmla="*/ 5 h 803"/>
                <a:gd name="T24" fmla="*/ 4 w 1041"/>
                <a:gd name="T25" fmla="*/ 5 h 803"/>
                <a:gd name="T26" fmla="*/ 5 w 1041"/>
                <a:gd name="T27" fmla="*/ 6 h 803"/>
                <a:gd name="T28" fmla="*/ 5 w 1041"/>
                <a:gd name="T29" fmla="*/ 5 h 803"/>
                <a:gd name="T30" fmla="*/ 6 w 1041"/>
                <a:gd name="T31" fmla="*/ 5 h 803"/>
                <a:gd name="T32" fmla="*/ 6 w 1041"/>
                <a:gd name="T33" fmla="*/ 4 h 803"/>
                <a:gd name="T34" fmla="*/ 8 w 1041"/>
                <a:gd name="T35" fmla="*/ 3 h 803"/>
                <a:gd name="T36" fmla="*/ 7 w 1041"/>
                <a:gd name="T37" fmla="*/ 2 h 803"/>
                <a:gd name="T38" fmla="*/ 6 w 1041"/>
                <a:gd name="T39" fmla="*/ 3 h 803"/>
                <a:gd name="T40" fmla="*/ 6 w 1041"/>
                <a:gd name="T41" fmla="*/ 2 h 803"/>
                <a:gd name="T42" fmla="*/ 7 w 1041"/>
                <a:gd name="T43" fmla="*/ 1 h 803"/>
                <a:gd name="T44" fmla="*/ 6 w 1041"/>
                <a:gd name="T45" fmla="*/ 0 h 803"/>
                <a:gd name="T46" fmla="*/ 5 w 1041"/>
                <a:gd name="T47" fmla="*/ 1 h 803"/>
                <a:gd name="T48" fmla="*/ 5 w 1041"/>
                <a:gd name="T49" fmla="*/ 2 h 803"/>
                <a:gd name="T50" fmla="*/ 5 w 1041"/>
                <a:gd name="T51" fmla="*/ 3 h 803"/>
                <a:gd name="T52" fmla="*/ 4 w 1041"/>
                <a:gd name="T53" fmla="*/ 3 h 803"/>
                <a:gd name="T54" fmla="*/ 4 w 1041"/>
                <a:gd name="T55" fmla="*/ 2 h 803"/>
                <a:gd name="T56" fmla="*/ 3 w 1041"/>
                <a:gd name="T57" fmla="*/ 2 h 803"/>
                <a:gd name="T58" fmla="*/ 3 w 1041"/>
                <a:gd name="T59" fmla="*/ 2 h 803"/>
                <a:gd name="T60" fmla="*/ 3 w 1041"/>
                <a:gd name="T61" fmla="*/ 1 h 803"/>
                <a:gd name="T62" fmla="*/ 3 w 1041"/>
                <a:gd name="T63" fmla="*/ 1 h 803"/>
                <a:gd name="T64" fmla="*/ 2 w 1041"/>
                <a:gd name="T65" fmla="*/ 1 h 803"/>
                <a:gd name="T66" fmla="*/ 2 w 1041"/>
                <a:gd name="T67" fmla="*/ 1 h 80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041"/>
                <a:gd name="T103" fmla="*/ 0 h 803"/>
                <a:gd name="T104" fmla="*/ 1041 w 1041"/>
                <a:gd name="T105" fmla="*/ 803 h 80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041" h="803">
                  <a:moveTo>
                    <a:pt x="350" y="15"/>
                  </a:moveTo>
                  <a:lnTo>
                    <a:pt x="199" y="76"/>
                  </a:lnTo>
                  <a:lnTo>
                    <a:pt x="157" y="168"/>
                  </a:lnTo>
                  <a:lnTo>
                    <a:pt x="0" y="335"/>
                  </a:lnTo>
                  <a:lnTo>
                    <a:pt x="10" y="437"/>
                  </a:lnTo>
                  <a:lnTo>
                    <a:pt x="0" y="550"/>
                  </a:lnTo>
                  <a:lnTo>
                    <a:pt x="50" y="687"/>
                  </a:lnTo>
                  <a:lnTo>
                    <a:pt x="122" y="803"/>
                  </a:lnTo>
                  <a:lnTo>
                    <a:pt x="142" y="671"/>
                  </a:lnTo>
                  <a:lnTo>
                    <a:pt x="233" y="767"/>
                  </a:lnTo>
                  <a:lnTo>
                    <a:pt x="386" y="655"/>
                  </a:lnTo>
                  <a:lnTo>
                    <a:pt x="538" y="570"/>
                  </a:lnTo>
                  <a:lnTo>
                    <a:pt x="630" y="550"/>
                  </a:lnTo>
                  <a:lnTo>
                    <a:pt x="680" y="681"/>
                  </a:lnTo>
                  <a:lnTo>
                    <a:pt x="731" y="550"/>
                  </a:lnTo>
                  <a:lnTo>
                    <a:pt x="797" y="518"/>
                  </a:lnTo>
                  <a:lnTo>
                    <a:pt x="888" y="417"/>
                  </a:lnTo>
                  <a:lnTo>
                    <a:pt x="1041" y="274"/>
                  </a:lnTo>
                  <a:lnTo>
                    <a:pt x="1006" y="198"/>
                  </a:lnTo>
                  <a:lnTo>
                    <a:pt x="793" y="335"/>
                  </a:lnTo>
                  <a:lnTo>
                    <a:pt x="863" y="204"/>
                  </a:lnTo>
                  <a:lnTo>
                    <a:pt x="1010" y="86"/>
                  </a:lnTo>
                  <a:lnTo>
                    <a:pt x="884" y="0"/>
                  </a:lnTo>
                  <a:lnTo>
                    <a:pt x="767" y="41"/>
                  </a:lnTo>
                  <a:lnTo>
                    <a:pt x="656" y="158"/>
                  </a:lnTo>
                  <a:lnTo>
                    <a:pt x="660" y="290"/>
                  </a:lnTo>
                  <a:lnTo>
                    <a:pt x="610" y="305"/>
                  </a:lnTo>
                  <a:lnTo>
                    <a:pt x="569" y="224"/>
                  </a:lnTo>
                  <a:lnTo>
                    <a:pt x="457" y="224"/>
                  </a:lnTo>
                  <a:lnTo>
                    <a:pt x="442" y="168"/>
                  </a:lnTo>
                  <a:lnTo>
                    <a:pt x="467" y="61"/>
                  </a:lnTo>
                  <a:lnTo>
                    <a:pt x="442" y="31"/>
                  </a:lnTo>
                  <a:lnTo>
                    <a:pt x="350" y="15"/>
                  </a:lnTo>
                  <a:close/>
                </a:path>
              </a:pathLst>
            </a:custGeom>
            <a:solidFill>
              <a:srgbClr val="66997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83" name="Freeform 18"/>
            <p:cNvSpPr>
              <a:spLocks/>
            </p:cNvSpPr>
            <p:nvPr/>
          </p:nvSpPr>
          <p:spPr bwMode="auto">
            <a:xfrm>
              <a:off x="4620" y="882"/>
              <a:ext cx="1089" cy="1003"/>
            </a:xfrm>
            <a:custGeom>
              <a:avLst/>
              <a:gdLst>
                <a:gd name="T0" fmla="*/ 7 w 2179"/>
                <a:gd name="T1" fmla="*/ 0 h 2006"/>
                <a:gd name="T2" fmla="*/ 4 w 2179"/>
                <a:gd name="T3" fmla="*/ 1 h 2006"/>
                <a:gd name="T4" fmla="*/ 3 w 2179"/>
                <a:gd name="T5" fmla="*/ 2 h 2006"/>
                <a:gd name="T6" fmla="*/ 1 w 2179"/>
                <a:gd name="T7" fmla="*/ 4 h 2006"/>
                <a:gd name="T8" fmla="*/ 0 w 2179"/>
                <a:gd name="T9" fmla="*/ 5 h 2006"/>
                <a:gd name="T10" fmla="*/ 0 w 2179"/>
                <a:gd name="T11" fmla="*/ 7 h 2006"/>
                <a:gd name="T12" fmla="*/ 0 w 2179"/>
                <a:gd name="T13" fmla="*/ 10 h 2006"/>
                <a:gd name="T14" fmla="*/ 0 w 2179"/>
                <a:gd name="T15" fmla="*/ 12 h 2006"/>
                <a:gd name="T16" fmla="*/ 2 w 2179"/>
                <a:gd name="T17" fmla="*/ 14 h 2006"/>
                <a:gd name="T18" fmla="*/ 4 w 2179"/>
                <a:gd name="T19" fmla="*/ 15 h 2006"/>
                <a:gd name="T20" fmla="*/ 6 w 2179"/>
                <a:gd name="T21" fmla="*/ 16 h 2006"/>
                <a:gd name="T22" fmla="*/ 9 w 2179"/>
                <a:gd name="T23" fmla="*/ 16 h 2006"/>
                <a:gd name="T24" fmla="*/ 12 w 2179"/>
                <a:gd name="T25" fmla="*/ 16 h 2006"/>
                <a:gd name="T26" fmla="*/ 14 w 2179"/>
                <a:gd name="T27" fmla="*/ 15 h 2006"/>
                <a:gd name="T28" fmla="*/ 15 w 2179"/>
                <a:gd name="T29" fmla="*/ 13 h 2006"/>
                <a:gd name="T30" fmla="*/ 16 w 2179"/>
                <a:gd name="T31" fmla="*/ 11 h 2006"/>
                <a:gd name="T32" fmla="*/ 16 w 2179"/>
                <a:gd name="T33" fmla="*/ 10 h 2006"/>
                <a:gd name="T34" fmla="*/ 16 w 2179"/>
                <a:gd name="T35" fmla="*/ 11 h 2006"/>
                <a:gd name="T36" fmla="*/ 15 w 2179"/>
                <a:gd name="T37" fmla="*/ 11 h 2006"/>
                <a:gd name="T38" fmla="*/ 15 w 2179"/>
                <a:gd name="T39" fmla="*/ 12 h 2006"/>
                <a:gd name="T40" fmla="*/ 15 w 2179"/>
                <a:gd name="T41" fmla="*/ 13 h 2006"/>
                <a:gd name="T42" fmla="*/ 13 w 2179"/>
                <a:gd name="T43" fmla="*/ 14 h 2006"/>
                <a:gd name="T44" fmla="*/ 12 w 2179"/>
                <a:gd name="T45" fmla="*/ 15 h 2006"/>
                <a:gd name="T46" fmla="*/ 9 w 2179"/>
                <a:gd name="T47" fmla="*/ 16 h 2006"/>
                <a:gd name="T48" fmla="*/ 7 w 2179"/>
                <a:gd name="T49" fmla="*/ 15 h 2006"/>
                <a:gd name="T50" fmla="*/ 4 w 2179"/>
                <a:gd name="T51" fmla="*/ 15 h 2006"/>
                <a:gd name="T52" fmla="*/ 3 w 2179"/>
                <a:gd name="T53" fmla="*/ 13 h 2006"/>
                <a:gd name="T54" fmla="*/ 1 w 2179"/>
                <a:gd name="T55" fmla="*/ 12 h 2006"/>
                <a:gd name="T56" fmla="*/ 0 w 2179"/>
                <a:gd name="T57" fmla="*/ 10 h 2006"/>
                <a:gd name="T58" fmla="*/ 0 w 2179"/>
                <a:gd name="T59" fmla="*/ 8 h 2006"/>
                <a:gd name="T60" fmla="*/ 0 w 2179"/>
                <a:gd name="T61" fmla="*/ 6 h 2006"/>
                <a:gd name="T62" fmla="*/ 1 w 2179"/>
                <a:gd name="T63" fmla="*/ 4 h 2006"/>
                <a:gd name="T64" fmla="*/ 3 w 2179"/>
                <a:gd name="T65" fmla="*/ 3 h 2006"/>
                <a:gd name="T66" fmla="*/ 5 w 2179"/>
                <a:gd name="T67" fmla="*/ 1 h 2006"/>
                <a:gd name="T68" fmla="*/ 7 w 2179"/>
                <a:gd name="T69" fmla="*/ 1 h 2006"/>
                <a:gd name="T70" fmla="*/ 8 w 2179"/>
                <a:gd name="T71" fmla="*/ 1 h 200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179"/>
                <a:gd name="T109" fmla="*/ 0 h 2006"/>
                <a:gd name="T110" fmla="*/ 2179 w 2179"/>
                <a:gd name="T111" fmla="*/ 2006 h 200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179" h="2006">
                  <a:moveTo>
                    <a:pt x="1131" y="15"/>
                  </a:moveTo>
                  <a:lnTo>
                    <a:pt x="965" y="0"/>
                  </a:lnTo>
                  <a:lnTo>
                    <a:pt x="789" y="25"/>
                  </a:lnTo>
                  <a:lnTo>
                    <a:pt x="631" y="69"/>
                  </a:lnTo>
                  <a:lnTo>
                    <a:pt x="524" y="118"/>
                  </a:lnTo>
                  <a:lnTo>
                    <a:pt x="421" y="187"/>
                  </a:lnTo>
                  <a:lnTo>
                    <a:pt x="318" y="270"/>
                  </a:lnTo>
                  <a:lnTo>
                    <a:pt x="206" y="398"/>
                  </a:lnTo>
                  <a:lnTo>
                    <a:pt x="142" y="485"/>
                  </a:lnTo>
                  <a:lnTo>
                    <a:pt x="83" y="608"/>
                  </a:lnTo>
                  <a:lnTo>
                    <a:pt x="34" y="717"/>
                  </a:lnTo>
                  <a:lnTo>
                    <a:pt x="5" y="864"/>
                  </a:lnTo>
                  <a:lnTo>
                    <a:pt x="0" y="1005"/>
                  </a:lnTo>
                  <a:lnTo>
                    <a:pt x="15" y="1173"/>
                  </a:lnTo>
                  <a:lnTo>
                    <a:pt x="63" y="1324"/>
                  </a:lnTo>
                  <a:lnTo>
                    <a:pt x="119" y="1472"/>
                  </a:lnTo>
                  <a:lnTo>
                    <a:pt x="196" y="1584"/>
                  </a:lnTo>
                  <a:lnTo>
                    <a:pt x="297" y="1695"/>
                  </a:lnTo>
                  <a:lnTo>
                    <a:pt x="403" y="1787"/>
                  </a:lnTo>
                  <a:lnTo>
                    <a:pt x="544" y="1874"/>
                  </a:lnTo>
                  <a:lnTo>
                    <a:pt x="685" y="1928"/>
                  </a:lnTo>
                  <a:lnTo>
                    <a:pt x="847" y="1971"/>
                  </a:lnTo>
                  <a:lnTo>
                    <a:pt x="1023" y="2001"/>
                  </a:lnTo>
                  <a:lnTo>
                    <a:pt x="1185" y="2006"/>
                  </a:lnTo>
                  <a:lnTo>
                    <a:pt x="1351" y="1986"/>
                  </a:lnTo>
                  <a:lnTo>
                    <a:pt x="1547" y="1940"/>
                  </a:lnTo>
                  <a:lnTo>
                    <a:pt x="1675" y="1893"/>
                  </a:lnTo>
                  <a:lnTo>
                    <a:pt x="1831" y="1795"/>
                  </a:lnTo>
                  <a:lnTo>
                    <a:pt x="1968" y="1683"/>
                  </a:lnTo>
                  <a:lnTo>
                    <a:pt x="2042" y="1594"/>
                  </a:lnTo>
                  <a:lnTo>
                    <a:pt x="2135" y="1442"/>
                  </a:lnTo>
                  <a:lnTo>
                    <a:pt x="2173" y="1324"/>
                  </a:lnTo>
                  <a:lnTo>
                    <a:pt x="2179" y="1246"/>
                  </a:lnTo>
                  <a:lnTo>
                    <a:pt x="2150" y="1196"/>
                  </a:lnTo>
                  <a:lnTo>
                    <a:pt x="2135" y="1281"/>
                  </a:lnTo>
                  <a:lnTo>
                    <a:pt x="2110" y="1364"/>
                  </a:lnTo>
                  <a:lnTo>
                    <a:pt x="2051" y="1461"/>
                  </a:lnTo>
                  <a:lnTo>
                    <a:pt x="2042" y="1393"/>
                  </a:lnTo>
                  <a:lnTo>
                    <a:pt x="2003" y="1403"/>
                  </a:lnTo>
                  <a:lnTo>
                    <a:pt x="2007" y="1466"/>
                  </a:lnTo>
                  <a:lnTo>
                    <a:pt x="2013" y="1530"/>
                  </a:lnTo>
                  <a:lnTo>
                    <a:pt x="1924" y="1613"/>
                  </a:lnTo>
                  <a:lnTo>
                    <a:pt x="1866" y="1683"/>
                  </a:lnTo>
                  <a:lnTo>
                    <a:pt x="1762" y="1751"/>
                  </a:lnTo>
                  <a:lnTo>
                    <a:pt x="1654" y="1810"/>
                  </a:lnTo>
                  <a:lnTo>
                    <a:pt x="1577" y="1859"/>
                  </a:lnTo>
                  <a:lnTo>
                    <a:pt x="1415" y="1898"/>
                  </a:lnTo>
                  <a:lnTo>
                    <a:pt x="1239" y="1922"/>
                  </a:lnTo>
                  <a:lnTo>
                    <a:pt x="1077" y="1928"/>
                  </a:lnTo>
                  <a:lnTo>
                    <a:pt x="920" y="1913"/>
                  </a:lnTo>
                  <a:lnTo>
                    <a:pt x="793" y="1874"/>
                  </a:lnTo>
                  <a:lnTo>
                    <a:pt x="612" y="1814"/>
                  </a:lnTo>
                  <a:lnTo>
                    <a:pt x="494" y="1746"/>
                  </a:lnTo>
                  <a:lnTo>
                    <a:pt x="397" y="1662"/>
                  </a:lnTo>
                  <a:lnTo>
                    <a:pt x="260" y="1555"/>
                  </a:lnTo>
                  <a:lnTo>
                    <a:pt x="171" y="1422"/>
                  </a:lnTo>
                  <a:lnTo>
                    <a:pt x="123" y="1314"/>
                  </a:lnTo>
                  <a:lnTo>
                    <a:pt x="83" y="1196"/>
                  </a:lnTo>
                  <a:lnTo>
                    <a:pt x="63" y="1094"/>
                  </a:lnTo>
                  <a:lnTo>
                    <a:pt x="59" y="1001"/>
                  </a:lnTo>
                  <a:lnTo>
                    <a:pt x="73" y="883"/>
                  </a:lnTo>
                  <a:lnTo>
                    <a:pt x="98" y="765"/>
                  </a:lnTo>
                  <a:lnTo>
                    <a:pt x="152" y="628"/>
                  </a:lnTo>
                  <a:lnTo>
                    <a:pt x="235" y="471"/>
                  </a:lnTo>
                  <a:lnTo>
                    <a:pt x="323" y="369"/>
                  </a:lnTo>
                  <a:lnTo>
                    <a:pt x="411" y="270"/>
                  </a:lnTo>
                  <a:lnTo>
                    <a:pt x="534" y="177"/>
                  </a:lnTo>
                  <a:lnTo>
                    <a:pt x="675" y="114"/>
                  </a:lnTo>
                  <a:lnTo>
                    <a:pt x="803" y="69"/>
                  </a:lnTo>
                  <a:lnTo>
                    <a:pt x="984" y="40"/>
                  </a:lnTo>
                  <a:lnTo>
                    <a:pt x="1131" y="1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84" name="Freeform 19"/>
            <p:cNvSpPr>
              <a:spLocks/>
            </p:cNvSpPr>
            <p:nvPr/>
          </p:nvSpPr>
          <p:spPr bwMode="auto">
            <a:xfrm>
              <a:off x="5274" y="896"/>
              <a:ext cx="475" cy="599"/>
            </a:xfrm>
            <a:custGeom>
              <a:avLst/>
              <a:gdLst>
                <a:gd name="T0" fmla="*/ 0 w 951"/>
                <a:gd name="T1" fmla="*/ 0 h 1198"/>
                <a:gd name="T2" fmla="*/ 1 w 951"/>
                <a:gd name="T3" fmla="*/ 1 h 1198"/>
                <a:gd name="T4" fmla="*/ 2 w 951"/>
                <a:gd name="T5" fmla="*/ 1 h 1198"/>
                <a:gd name="T6" fmla="*/ 3 w 951"/>
                <a:gd name="T7" fmla="*/ 1 h 1198"/>
                <a:gd name="T8" fmla="*/ 4 w 951"/>
                <a:gd name="T9" fmla="*/ 2 h 1198"/>
                <a:gd name="T10" fmla="*/ 5 w 951"/>
                <a:gd name="T11" fmla="*/ 3 h 1198"/>
                <a:gd name="T12" fmla="*/ 5 w 951"/>
                <a:gd name="T13" fmla="*/ 3 h 1198"/>
                <a:gd name="T14" fmla="*/ 6 w 951"/>
                <a:gd name="T15" fmla="*/ 5 h 1198"/>
                <a:gd name="T16" fmla="*/ 7 w 951"/>
                <a:gd name="T17" fmla="*/ 5 h 1198"/>
                <a:gd name="T18" fmla="*/ 7 w 951"/>
                <a:gd name="T19" fmla="*/ 6 h 1198"/>
                <a:gd name="T20" fmla="*/ 7 w 951"/>
                <a:gd name="T21" fmla="*/ 7 h 1198"/>
                <a:gd name="T22" fmla="*/ 7 w 951"/>
                <a:gd name="T23" fmla="*/ 9 h 1198"/>
                <a:gd name="T24" fmla="*/ 7 w 951"/>
                <a:gd name="T25" fmla="*/ 10 h 1198"/>
                <a:gd name="T26" fmla="*/ 6 w 951"/>
                <a:gd name="T27" fmla="*/ 9 h 1198"/>
                <a:gd name="T28" fmla="*/ 6 w 951"/>
                <a:gd name="T29" fmla="*/ 8 h 1198"/>
                <a:gd name="T30" fmla="*/ 6 w 951"/>
                <a:gd name="T31" fmla="*/ 7 h 1198"/>
                <a:gd name="T32" fmla="*/ 6 w 951"/>
                <a:gd name="T33" fmla="*/ 6 h 1198"/>
                <a:gd name="T34" fmla="*/ 6 w 951"/>
                <a:gd name="T35" fmla="*/ 5 h 1198"/>
                <a:gd name="T36" fmla="*/ 6 w 951"/>
                <a:gd name="T37" fmla="*/ 5 h 1198"/>
                <a:gd name="T38" fmla="*/ 5 w 951"/>
                <a:gd name="T39" fmla="*/ 4 h 1198"/>
                <a:gd name="T40" fmla="*/ 4 w 951"/>
                <a:gd name="T41" fmla="*/ 3 h 1198"/>
                <a:gd name="T42" fmla="*/ 3 w 951"/>
                <a:gd name="T43" fmla="*/ 2 h 1198"/>
                <a:gd name="T44" fmla="*/ 2 w 951"/>
                <a:gd name="T45" fmla="*/ 1 h 1198"/>
                <a:gd name="T46" fmla="*/ 1 w 951"/>
                <a:gd name="T47" fmla="*/ 1 h 1198"/>
                <a:gd name="T48" fmla="*/ 0 w 951"/>
                <a:gd name="T49" fmla="*/ 1 h 1198"/>
                <a:gd name="T50" fmla="*/ 0 w 951"/>
                <a:gd name="T51" fmla="*/ 0 h 1198"/>
                <a:gd name="T52" fmla="*/ 0 w 951"/>
                <a:gd name="T53" fmla="*/ 0 h 1198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951"/>
                <a:gd name="T82" fmla="*/ 0 h 1198"/>
                <a:gd name="T83" fmla="*/ 951 w 951"/>
                <a:gd name="T84" fmla="*/ 1198 h 1198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951" h="1198">
                  <a:moveTo>
                    <a:pt x="0" y="0"/>
                  </a:moveTo>
                  <a:lnTo>
                    <a:pt x="191" y="50"/>
                  </a:lnTo>
                  <a:lnTo>
                    <a:pt x="333" y="99"/>
                  </a:lnTo>
                  <a:lnTo>
                    <a:pt x="470" y="162"/>
                  </a:lnTo>
                  <a:lnTo>
                    <a:pt x="595" y="243"/>
                  </a:lnTo>
                  <a:lnTo>
                    <a:pt x="685" y="330"/>
                  </a:lnTo>
                  <a:lnTo>
                    <a:pt x="762" y="406"/>
                  </a:lnTo>
                  <a:lnTo>
                    <a:pt x="847" y="545"/>
                  </a:lnTo>
                  <a:lnTo>
                    <a:pt x="897" y="658"/>
                  </a:lnTo>
                  <a:lnTo>
                    <a:pt x="930" y="775"/>
                  </a:lnTo>
                  <a:lnTo>
                    <a:pt x="951" y="903"/>
                  </a:lnTo>
                  <a:lnTo>
                    <a:pt x="940" y="1045"/>
                  </a:lnTo>
                  <a:lnTo>
                    <a:pt x="906" y="1198"/>
                  </a:lnTo>
                  <a:lnTo>
                    <a:pt x="887" y="1109"/>
                  </a:lnTo>
                  <a:lnTo>
                    <a:pt x="857" y="1006"/>
                  </a:lnTo>
                  <a:lnTo>
                    <a:pt x="862" y="903"/>
                  </a:lnTo>
                  <a:lnTo>
                    <a:pt x="852" y="746"/>
                  </a:lnTo>
                  <a:lnTo>
                    <a:pt x="818" y="638"/>
                  </a:lnTo>
                  <a:lnTo>
                    <a:pt x="769" y="535"/>
                  </a:lnTo>
                  <a:lnTo>
                    <a:pt x="710" y="442"/>
                  </a:lnTo>
                  <a:lnTo>
                    <a:pt x="632" y="369"/>
                  </a:lnTo>
                  <a:lnTo>
                    <a:pt x="484" y="241"/>
                  </a:lnTo>
                  <a:lnTo>
                    <a:pt x="353" y="162"/>
                  </a:lnTo>
                  <a:lnTo>
                    <a:pt x="216" y="109"/>
                  </a:lnTo>
                  <a:lnTo>
                    <a:pt x="63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85" name="Freeform 20"/>
            <p:cNvSpPr>
              <a:spLocks/>
            </p:cNvSpPr>
            <p:nvPr/>
          </p:nvSpPr>
          <p:spPr bwMode="auto">
            <a:xfrm>
              <a:off x="4666" y="1051"/>
              <a:ext cx="270" cy="164"/>
            </a:xfrm>
            <a:custGeom>
              <a:avLst/>
              <a:gdLst>
                <a:gd name="T0" fmla="*/ 1 w 539"/>
                <a:gd name="T1" fmla="*/ 2 h 329"/>
                <a:gd name="T2" fmla="*/ 2 w 539"/>
                <a:gd name="T3" fmla="*/ 1 h 329"/>
                <a:gd name="T4" fmla="*/ 2 w 539"/>
                <a:gd name="T5" fmla="*/ 1 h 329"/>
                <a:gd name="T6" fmla="*/ 3 w 539"/>
                <a:gd name="T7" fmla="*/ 0 h 329"/>
                <a:gd name="T8" fmla="*/ 4 w 539"/>
                <a:gd name="T9" fmla="*/ 0 h 329"/>
                <a:gd name="T10" fmla="*/ 4 w 539"/>
                <a:gd name="T11" fmla="*/ 0 h 329"/>
                <a:gd name="T12" fmla="*/ 5 w 539"/>
                <a:gd name="T13" fmla="*/ 0 h 329"/>
                <a:gd name="T14" fmla="*/ 5 w 539"/>
                <a:gd name="T15" fmla="*/ 0 h 329"/>
                <a:gd name="T16" fmla="*/ 4 w 539"/>
                <a:gd name="T17" fmla="*/ 0 h 329"/>
                <a:gd name="T18" fmla="*/ 3 w 539"/>
                <a:gd name="T19" fmla="*/ 1 h 329"/>
                <a:gd name="T20" fmla="*/ 2 w 539"/>
                <a:gd name="T21" fmla="*/ 1 h 329"/>
                <a:gd name="T22" fmla="*/ 0 w 539"/>
                <a:gd name="T23" fmla="*/ 2 h 329"/>
                <a:gd name="T24" fmla="*/ 1 w 539"/>
                <a:gd name="T25" fmla="*/ 2 h 329"/>
                <a:gd name="T26" fmla="*/ 1 w 539"/>
                <a:gd name="T27" fmla="*/ 2 h 32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39"/>
                <a:gd name="T43" fmla="*/ 0 h 329"/>
                <a:gd name="T44" fmla="*/ 539 w 539"/>
                <a:gd name="T45" fmla="*/ 329 h 329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39" h="329">
                  <a:moveTo>
                    <a:pt x="31" y="276"/>
                  </a:moveTo>
                  <a:lnTo>
                    <a:pt x="147" y="178"/>
                  </a:lnTo>
                  <a:lnTo>
                    <a:pt x="222" y="138"/>
                  </a:lnTo>
                  <a:lnTo>
                    <a:pt x="334" y="79"/>
                  </a:lnTo>
                  <a:lnTo>
                    <a:pt x="417" y="40"/>
                  </a:lnTo>
                  <a:lnTo>
                    <a:pt x="475" y="10"/>
                  </a:lnTo>
                  <a:lnTo>
                    <a:pt x="539" y="0"/>
                  </a:lnTo>
                  <a:lnTo>
                    <a:pt x="539" y="25"/>
                  </a:lnTo>
                  <a:lnTo>
                    <a:pt x="432" y="74"/>
                  </a:lnTo>
                  <a:lnTo>
                    <a:pt x="295" y="143"/>
                  </a:lnTo>
                  <a:lnTo>
                    <a:pt x="162" y="232"/>
                  </a:lnTo>
                  <a:lnTo>
                    <a:pt x="0" y="329"/>
                  </a:lnTo>
                  <a:lnTo>
                    <a:pt x="31" y="27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86" name="Freeform 21"/>
            <p:cNvSpPr>
              <a:spLocks/>
            </p:cNvSpPr>
            <p:nvPr/>
          </p:nvSpPr>
          <p:spPr bwMode="auto">
            <a:xfrm>
              <a:off x="4637" y="1208"/>
              <a:ext cx="91" cy="171"/>
            </a:xfrm>
            <a:custGeom>
              <a:avLst/>
              <a:gdLst>
                <a:gd name="T0" fmla="*/ 1 w 182"/>
                <a:gd name="T1" fmla="*/ 3 h 342"/>
                <a:gd name="T2" fmla="*/ 1 w 182"/>
                <a:gd name="T3" fmla="*/ 3 h 342"/>
                <a:gd name="T4" fmla="*/ 1 w 182"/>
                <a:gd name="T5" fmla="*/ 3 h 342"/>
                <a:gd name="T6" fmla="*/ 2 w 182"/>
                <a:gd name="T7" fmla="*/ 3 h 342"/>
                <a:gd name="T8" fmla="*/ 2 w 182"/>
                <a:gd name="T9" fmla="*/ 2 h 342"/>
                <a:gd name="T10" fmla="*/ 2 w 182"/>
                <a:gd name="T11" fmla="*/ 2 h 342"/>
                <a:gd name="T12" fmla="*/ 2 w 182"/>
                <a:gd name="T13" fmla="*/ 1 h 342"/>
                <a:gd name="T14" fmla="*/ 2 w 182"/>
                <a:gd name="T15" fmla="*/ 1 h 342"/>
                <a:gd name="T16" fmla="*/ 1 w 182"/>
                <a:gd name="T17" fmla="*/ 0 h 342"/>
                <a:gd name="T18" fmla="*/ 1 w 182"/>
                <a:gd name="T19" fmla="*/ 1 h 342"/>
                <a:gd name="T20" fmla="*/ 1 w 182"/>
                <a:gd name="T21" fmla="*/ 1 h 342"/>
                <a:gd name="T22" fmla="*/ 1 w 182"/>
                <a:gd name="T23" fmla="*/ 1 h 342"/>
                <a:gd name="T24" fmla="*/ 1 w 182"/>
                <a:gd name="T25" fmla="*/ 2 h 342"/>
                <a:gd name="T26" fmla="*/ 1 w 182"/>
                <a:gd name="T27" fmla="*/ 2 h 342"/>
                <a:gd name="T28" fmla="*/ 1 w 182"/>
                <a:gd name="T29" fmla="*/ 2 h 342"/>
                <a:gd name="T30" fmla="*/ 0 w 182"/>
                <a:gd name="T31" fmla="*/ 3 h 342"/>
                <a:gd name="T32" fmla="*/ 1 w 182"/>
                <a:gd name="T33" fmla="*/ 3 h 342"/>
                <a:gd name="T34" fmla="*/ 1 w 182"/>
                <a:gd name="T35" fmla="*/ 3 h 34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82"/>
                <a:gd name="T55" fmla="*/ 0 h 342"/>
                <a:gd name="T56" fmla="*/ 182 w 182"/>
                <a:gd name="T57" fmla="*/ 342 h 34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82" h="342">
                  <a:moveTo>
                    <a:pt x="10" y="342"/>
                  </a:moveTo>
                  <a:lnTo>
                    <a:pt x="49" y="288"/>
                  </a:lnTo>
                  <a:lnTo>
                    <a:pt x="98" y="274"/>
                  </a:lnTo>
                  <a:lnTo>
                    <a:pt x="137" y="265"/>
                  </a:lnTo>
                  <a:lnTo>
                    <a:pt x="147" y="235"/>
                  </a:lnTo>
                  <a:lnTo>
                    <a:pt x="157" y="151"/>
                  </a:lnTo>
                  <a:lnTo>
                    <a:pt x="182" y="83"/>
                  </a:lnTo>
                  <a:lnTo>
                    <a:pt x="176" y="48"/>
                  </a:lnTo>
                  <a:lnTo>
                    <a:pt x="68" y="0"/>
                  </a:lnTo>
                  <a:lnTo>
                    <a:pt x="49" y="54"/>
                  </a:lnTo>
                  <a:lnTo>
                    <a:pt x="108" y="73"/>
                  </a:lnTo>
                  <a:lnTo>
                    <a:pt x="108" y="122"/>
                  </a:lnTo>
                  <a:lnTo>
                    <a:pt x="93" y="176"/>
                  </a:lnTo>
                  <a:lnTo>
                    <a:pt x="83" y="230"/>
                  </a:lnTo>
                  <a:lnTo>
                    <a:pt x="54" y="255"/>
                  </a:lnTo>
                  <a:lnTo>
                    <a:pt x="0" y="269"/>
                  </a:lnTo>
                  <a:lnTo>
                    <a:pt x="10" y="34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87" name="Freeform 22"/>
            <p:cNvSpPr>
              <a:spLocks/>
            </p:cNvSpPr>
            <p:nvPr/>
          </p:nvSpPr>
          <p:spPr bwMode="auto">
            <a:xfrm>
              <a:off x="4642" y="1249"/>
              <a:ext cx="350" cy="236"/>
            </a:xfrm>
            <a:custGeom>
              <a:avLst/>
              <a:gdLst>
                <a:gd name="T0" fmla="*/ 0 w 700"/>
                <a:gd name="T1" fmla="*/ 4 h 471"/>
                <a:gd name="T2" fmla="*/ 1 w 700"/>
                <a:gd name="T3" fmla="*/ 3 h 471"/>
                <a:gd name="T4" fmla="*/ 2 w 700"/>
                <a:gd name="T5" fmla="*/ 2 h 471"/>
                <a:gd name="T6" fmla="*/ 3 w 700"/>
                <a:gd name="T7" fmla="*/ 2 h 471"/>
                <a:gd name="T8" fmla="*/ 4 w 700"/>
                <a:gd name="T9" fmla="*/ 1 h 471"/>
                <a:gd name="T10" fmla="*/ 5 w 700"/>
                <a:gd name="T11" fmla="*/ 1 h 471"/>
                <a:gd name="T12" fmla="*/ 6 w 700"/>
                <a:gd name="T13" fmla="*/ 0 h 471"/>
                <a:gd name="T14" fmla="*/ 5 w 700"/>
                <a:gd name="T15" fmla="*/ 1 h 471"/>
                <a:gd name="T16" fmla="*/ 4 w 700"/>
                <a:gd name="T17" fmla="*/ 1 h 471"/>
                <a:gd name="T18" fmla="*/ 3 w 700"/>
                <a:gd name="T19" fmla="*/ 2 h 471"/>
                <a:gd name="T20" fmla="*/ 2 w 700"/>
                <a:gd name="T21" fmla="*/ 3 h 471"/>
                <a:gd name="T22" fmla="*/ 2 w 700"/>
                <a:gd name="T23" fmla="*/ 3 h 471"/>
                <a:gd name="T24" fmla="*/ 1 w 700"/>
                <a:gd name="T25" fmla="*/ 4 h 471"/>
                <a:gd name="T26" fmla="*/ 1 w 700"/>
                <a:gd name="T27" fmla="*/ 4 h 471"/>
                <a:gd name="T28" fmla="*/ 0 w 700"/>
                <a:gd name="T29" fmla="*/ 4 h 471"/>
                <a:gd name="T30" fmla="*/ 0 w 700"/>
                <a:gd name="T31" fmla="*/ 4 h 47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700"/>
                <a:gd name="T49" fmla="*/ 0 h 471"/>
                <a:gd name="T50" fmla="*/ 700 w 700"/>
                <a:gd name="T51" fmla="*/ 471 h 47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700" h="471">
                  <a:moveTo>
                    <a:pt x="0" y="427"/>
                  </a:moveTo>
                  <a:lnTo>
                    <a:pt x="93" y="333"/>
                  </a:lnTo>
                  <a:lnTo>
                    <a:pt x="210" y="230"/>
                  </a:lnTo>
                  <a:lnTo>
                    <a:pt x="332" y="147"/>
                  </a:lnTo>
                  <a:lnTo>
                    <a:pt x="446" y="89"/>
                  </a:lnTo>
                  <a:lnTo>
                    <a:pt x="568" y="35"/>
                  </a:lnTo>
                  <a:lnTo>
                    <a:pt x="700" y="0"/>
                  </a:lnTo>
                  <a:lnTo>
                    <a:pt x="612" y="49"/>
                  </a:lnTo>
                  <a:lnTo>
                    <a:pt x="469" y="128"/>
                  </a:lnTo>
                  <a:lnTo>
                    <a:pt x="353" y="196"/>
                  </a:lnTo>
                  <a:lnTo>
                    <a:pt x="249" y="265"/>
                  </a:lnTo>
                  <a:lnTo>
                    <a:pt x="176" y="319"/>
                  </a:lnTo>
                  <a:lnTo>
                    <a:pt x="88" y="392"/>
                  </a:lnTo>
                  <a:lnTo>
                    <a:pt x="10" y="471"/>
                  </a:lnTo>
                  <a:lnTo>
                    <a:pt x="0" y="4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88" name="Freeform 23"/>
            <p:cNvSpPr>
              <a:spLocks/>
            </p:cNvSpPr>
            <p:nvPr/>
          </p:nvSpPr>
          <p:spPr bwMode="auto">
            <a:xfrm>
              <a:off x="4674" y="1475"/>
              <a:ext cx="563" cy="262"/>
            </a:xfrm>
            <a:custGeom>
              <a:avLst/>
              <a:gdLst>
                <a:gd name="T0" fmla="*/ 0 w 1125"/>
                <a:gd name="T1" fmla="*/ 1 h 525"/>
                <a:gd name="T2" fmla="*/ 1 w 1125"/>
                <a:gd name="T3" fmla="*/ 0 h 525"/>
                <a:gd name="T4" fmla="*/ 2 w 1125"/>
                <a:gd name="T5" fmla="*/ 0 h 525"/>
                <a:gd name="T6" fmla="*/ 2 w 1125"/>
                <a:gd name="T7" fmla="*/ 0 h 525"/>
                <a:gd name="T8" fmla="*/ 2 w 1125"/>
                <a:gd name="T9" fmla="*/ 1 h 525"/>
                <a:gd name="T10" fmla="*/ 2 w 1125"/>
                <a:gd name="T11" fmla="*/ 1 h 525"/>
                <a:gd name="T12" fmla="*/ 3 w 1125"/>
                <a:gd name="T13" fmla="*/ 1 h 525"/>
                <a:gd name="T14" fmla="*/ 3 w 1125"/>
                <a:gd name="T15" fmla="*/ 2 h 525"/>
                <a:gd name="T16" fmla="*/ 3 w 1125"/>
                <a:gd name="T17" fmla="*/ 3 h 525"/>
                <a:gd name="T18" fmla="*/ 3 w 1125"/>
                <a:gd name="T19" fmla="*/ 2 h 525"/>
                <a:gd name="T20" fmla="*/ 4 w 1125"/>
                <a:gd name="T21" fmla="*/ 1 h 525"/>
                <a:gd name="T22" fmla="*/ 5 w 1125"/>
                <a:gd name="T23" fmla="*/ 1 h 525"/>
                <a:gd name="T24" fmla="*/ 6 w 1125"/>
                <a:gd name="T25" fmla="*/ 0 h 525"/>
                <a:gd name="T26" fmla="*/ 7 w 1125"/>
                <a:gd name="T27" fmla="*/ 0 h 525"/>
                <a:gd name="T28" fmla="*/ 8 w 1125"/>
                <a:gd name="T29" fmla="*/ 0 h 525"/>
                <a:gd name="T30" fmla="*/ 9 w 1125"/>
                <a:gd name="T31" fmla="*/ 0 h 525"/>
                <a:gd name="T32" fmla="*/ 9 w 1125"/>
                <a:gd name="T33" fmla="*/ 0 h 525"/>
                <a:gd name="T34" fmla="*/ 7 w 1125"/>
                <a:gd name="T35" fmla="*/ 0 h 525"/>
                <a:gd name="T36" fmla="*/ 6 w 1125"/>
                <a:gd name="T37" fmla="*/ 1 h 525"/>
                <a:gd name="T38" fmla="*/ 6 w 1125"/>
                <a:gd name="T39" fmla="*/ 1 h 525"/>
                <a:gd name="T40" fmla="*/ 5 w 1125"/>
                <a:gd name="T41" fmla="*/ 2 h 525"/>
                <a:gd name="T42" fmla="*/ 4 w 1125"/>
                <a:gd name="T43" fmla="*/ 2 h 525"/>
                <a:gd name="T44" fmla="*/ 3 w 1125"/>
                <a:gd name="T45" fmla="*/ 3 h 525"/>
                <a:gd name="T46" fmla="*/ 3 w 1125"/>
                <a:gd name="T47" fmla="*/ 3 h 525"/>
                <a:gd name="T48" fmla="*/ 3 w 1125"/>
                <a:gd name="T49" fmla="*/ 4 h 525"/>
                <a:gd name="T50" fmla="*/ 2 w 1125"/>
                <a:gd name="T51" fmla="*/ 3 h 525"/>
                <a:gd name="T52" fmla="*/ 2 w 1125"/>
                <a:gd name="T53" fmla="*/ 3 h 525"/>
                <a:gd name="T54" fmla="*/ 2 w 1125"/>
                <a:gd name="T55" fmla="*/ 2 h 525"/>
                <a:gd name="T56" fmla="*/ 2 w 1125"/>
                <a:gd name="T57" fmla="*/ 2 h 525"/>
                <a:gd name="T58" fmla="*/ 2 w 1125"/>
                <a:gd name="T59" fmla="*/ 2 h 525"/>
                <a:gd name="T60" fmla="*/ 2 w 1125"/>
                <a:gd name="T61" fmla="*/ 2 h 525"/>
                <a:gd name="T62" fmla="*/ 1 w 1125"/>
                <a:gd name="T63" fmla="*/ 1 h 525"/>
                <a:gd name="T64" fmla="*/ 1 w 1125"/>
                <a:gd name="T65" fmla="*/ 0 h 525"/>
                <a:gd name="T66" fmla="*/ 1 w 1125"/>
                <a:gd name="T67" fmla="*/ 1 h 525"/>
                <a:gd name="T68" fmla="*/ 1 w 1125"/>
                <a:gd name="T69" fmla="*/ 1 h 525"/>
                <a:gd name="T70" fmla="*/ 1 w 1125"/>
                <a:gd name="T71" fmla="*/ 1 h 525"/>
                <a:gd name="T72" fmla="*/ 0 w 1125"/>
                <a:gd name="T73" fmla="*/ 1 h 525"/>
                <a:gd name="T74" fmla="*/ 0 w 1125"/>
                <a:gd name="T75" fmla="*/ 1 h 52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125"/>
                <a:gd name="T115" fmla="*/ 0 h 525"/>
                <a:gd name="T116" fmla="*/ 1125 w 1125"/>
                <a:gd name="T117" fmla="*/ 525 h 525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125" h="525">
                  <a:moveTo>
                    <a:pt x="0" y="191"/>
                  </a:moveTo>
                  <a:lnTo>
                    <a:pt x="73" y="69"/>
                  </a:lnTo>
                  <a:lnTo>
                    <a:pt x="146" y="0"/>
                  </a:lnTo>
                  <a:lnTo>
                    <a:pt x="185" y="20"/>
                  </a:lnTo>
                  <a:lnTo>
                    <a:pt x="171" y="221"/>
                  </a:lnTo>
                  <a:lnTo>
                    <a:pt x="225" y="225"/>
                  </a:lnTo>
                  <a:lnTo>
                    <a:pt x="259" y="250"/>
                  </a:lnTo>
                  <a:lnTo>
                    <a:pt x="274" y="309"/>
                  </a:lnTo>
                  <a:lnTo>
                    <a:pt x="279" y="397"/>
                  </a:lnTo>
                  <a:lnTo>
                    <a:pt x="372" y="304"/>
                  </a:lnTo>
                  <a:lnTo>
                    <a:pt x="475" y="235"/>
                  </a:lnTo>
                  <a:lnTo>
                    <a:pt x="592" y="177"/>
                  </a:lnTo>
                  <a:lnTo>
                    <a:pt x="714" y="117"/>
                  </a:lnTo>
                  <a:lnTo>
                    <a:pt x="876" y="59"/>
                  </a:lnTo>
                  <a:lnTo>
                    <a:pt x="1023" y="40"/>
                  </a:lnTo>
                  <a:lnTo>
                    <a:pt x="1125" y="44"/>
                  </a:lnTo>
                  <a:lnTo>
                    <a:pt x="1086" y="73"/>
                  </a:lnTo>
                  <a:lnTo>
                    <a:pt x="886" y="117"/>
                  </a:lnTo>
                  <a:lnTo>
                    <a:pt x="754" y="162"/>
                  </a:lnTo>
                  <a:lnTo>
                    <a:pt x="641" y="216"/>
                  </a:lnTo>
                  <a:lnTo>
                    <a:pt x="528" y="270"/>
                  </a:lnTo>
                  <a:lnTo>
                    <a:pt x="416" y="343"/>
                  </a:lnTo>
                  <a:lnTo>
                    <a:pt x="362" y="391"/>
                  </a:lnTo>
                  <a:lnTo>
                    <a:pt x="303" y="441"/>
                  </a:lnTo>
                  <a:lnTo>
                    <a:pt x="289" y="525"/>
                  </a:lnTo>
                  <a:lnTo>
                    <a:pt x="229" y="471"/>
                  </a:lnTo>
                  <a:lnTo>
                    <a:pt x="229" y="388"/>
                  </a:lnTo>
                  <a:lnTo>
                    <a:pt x="229" y="314"/>
                  </a:lnTo>
                  <a:lnTo>
                    <a:pt x="220" y="285"/>
                  </a:lnTo>
                  <a:lnTo>
                    <a:pt x="181" y="264"/>
                  </a:lnTo>
                  <a:lnTo>
                    <a:pt x="142" y="260"/>
                  </a:lnTo>
                  <a:lnTo>
                    <a:pt x="122" y="235"/>
                  </a:lnTo>
                  <a:lnTo>
                    <a:pt x="127" y="88"/>
                  </a:lnTo>
                  <a:lnTo>
                    <a:pt x="92" y="137"/>
                  </a:lnTo>
                  <a:lnTo>
                    <a:pt x="78" y="177"/>
                  </a:lnTo>
                  <a:lnTo>
                    <a:pt x="34" y="240"/>
                  </a:lnTo>
                  <a:lnTo>
                    <a:pt x="0" y="19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89" name="Freeform 24"/>
            <p:cNvSpPr>
              <a:spLocks/>
            </p:cNvSpPr>
            <p:nvPr/>
          </p:nvSpPr>
          <p:spPr bwMode="auto">
            <a:xfrm>
              <a:off x="4796" y="1178"/>
              <a:ext cx="774" cy="689"/>
            </a:xfrm>
            <a:custGeom>
              <a:avLst/>
              <a:gdLst>
                <a:gd name="T0" fmla="*/ 1 w 1546"/>
                <a:gd name="T1" fmla="*/ 0 h 1378"/>
                <a:gd name="T2" fmla="*/ 1 w 1546"/>
                <a:gd name="T3" fmla="*/ 1 h 1378"/>
                <a:gd name="T4" fmla="*/ 1 w 1546"/>
                <a:gd name="T5" fmla="*/ 2 h 1378"/>
                <a:gd name="T6" fmla="*/ 0 w 1546"/>
                <a:gd name="T7" fmla="*/ 3 h 1378"/>
                <a:gd name="T8" fmla="*/ 1 w 1546"/>
                <a:gd name="T9" fmla="*/ 4 h 1378"/>
                <a:gd name="T10" fmla="*/ 1 w 1546"/>
                <a:gd name="T11" fmla="*/ 5 h 1378"/>
                <a:gd name="T12" fmla="*/ 1 w 1546"/>
                <a:gd name="T13" fmla="*/ 6 h 1378"/>
                <a:gd name="T14" fmla="*/ 1 w 1546"/>
                <a:gd name="T15" fmla="*/ 6 h 1378"/>
                <a:gd name="T16" fmla="*/ 2 w 1546"/>
                <a:gd name="T17" fmla="*/ 7 h 1378"/>
                <a:gd name="T18" fmla="*/ 2 w 1546"/>
                <a:gd name="T19" fmla="*/ 8 h 1378"/>
                <a:gd name="T20" fmla="*/ 3 w 1546"/>
                <a:gd name="T21" fmla="*/ 9 h 1378"/>
                <a:gd name="T22" fmla="*/ 4 w 1546"/>
                <a:gd name="T23" fmla="*/ 10 h 1378"/>
                <a:gd name="T24" fmla="*/ 5 w 1546"/>
                <a:gd name="T25" fmla="*/ 11 h 1378"/>
                <a:gd name="T26" fmla="*/ 6 w 1546"/>
                <a:gd name="T27" fmla="*/ 11 h 1378"/>
                <a:gd name="T28" fmla="*/ 6 w 1546"/>
                <a:gd name="T29" fmla="*/ 11 h 1378"/>
                <a:gd name="T30" fmla="*/ 6 w 1546"/>
                <a:gd name="T31" fmla="*/ 11 h 1378"/>
                <a:gd name="T32" fmla="*/ 7 w 1546"/>
                <a:gd name="T33" fmla="*/ 10 h 1378"/>
                <a:gd name="T34" fmla="*/ 8 w 1546"/>
                <a:gd name="T35" fmla="*/ 11 h 1378"/>
                <a:gd name="T36" fmla="*/ 8 w 1546"/>
                <a:gd name="T37" fmla="*/ 11 h 1378"/>
                <a:gd name="T38" fmla="*/ 9 w 1546"/>
                <a:gd name="T39" fmla="*/ 10 h 1378"/>
                <a:gd name="T40" fmla="*/ 9 w 1546"/>
                <a:gd name="T41" fmla="*/ 10 h 1378"/>
                <a:gd name="T42" fmla="*/ 9 w 1546"/>
                <a:gd name="T43" fmla="*/ 11 h 1378"/>
                <a:gd name="T44" fmla="*/ 10 w 1546"/>
                <a:gd name="T45" fmla="*/ 10 h 1378"/>
                <a:gd name="T46" fmla="*/ 11 w 1546"/>
                <a:gd name="T47" fmla="*/ 10 h 1378"/>
                <a:gd name="T48" fmla="*/ 12 w 1546"/>
                <a:gd name="T49" fmla="*/ 9 h 1378"/>
                <a:gd name="T50" fmla="*/ 12 w 1546"/>
                <a:gd name="T51" fmla="*/ 8 h 1378"/>
                <a:gd name="T52" fmla="*/ 13 w 1546"/>
                <a:gd name="T53" fmla="*/ 7 h 1378"/>
                <a:gd name="T54" fmla="*/ 12 w 1546"/>
                <a:gd name="T55" fmla="*/ 7 h 1378"/>
                <a:gd name="T56" fmla="*/ 12 w 1546"/>
                <a:gd name="T57" fmla="*/ 7 h 1378"/>
                <a:gd name="T58" fmla="*/ 12 w 1546"/>
                <a:gd name="T59" fmla="*/ 8 h 1378"/>
                <a:gd name="T60" fmla="*/ 11 w 1546"/>
                <a:gd name="T61" fmla="*/ 9 h 1378"/>
                <a:gd name="T62" fmla="*/ 10 w 1546"/>
                <a:gd name="T63" fmla="*/ 10 h 1378"/>
                <a:gd name="T64" fmla="*/ 10 w 1546"/>
                <a:gd name="T65" fmla="*/ 10 h 1378"/>
                <a:gd name="T66" fmla="*/ 9 w 1546"/>
                <a:gd name="T67" fmla="*/ 10 h 1378"/>
                <a:gd name="T68" fmla="*/ 8 w 1546"/>
                <a:gd name="T69" fmla="*/ 10 h 1378"/>
                <a:gd name="T70" fmla="*/ 8 w 1546"/>
                <a:gd name="T71" fmla="*/ 10 h 1378"/>
                <a:gd name="T72" fmla="*/ 8 w 1546"/>
                <a:gd name="T73" fmla="*/ 10 h 1378"/>
                <a:gd name="T74" fmla="*/ 8 w 1546"/>
                <a:gd name="T75" fmla="*/ 9 h 1378"/>
                <a:gd name="T76" fmla="*/ 8 w 1546"/>
                <a:gd name="T77" fmla="*/ 9 h 1378"/>
                <a:gd name="T78" fmla="*/ 8 w 1546"/>
                <a:gd name="T79" fmla="*/ 10 h 1378"/>
                <a:gd name="T80" fmla="*/ 8 w 1546"/>
                <a:gd name="T81" fmla="*/ 10 h 1378"/>
                <a:gd name="T82" fmla="*/ 7 w 1546"/>
                <a:gd name="T83" fmla="*/ 10 h 1378"/>
                <a:gd name="T84" fmla="*/ 6 w 1546"/>
                <a:gd name="T85" fmla="*/ 10 h 1378"/>
                <a:gd name="T86" fmla="*/ 5 w 1546"/>
                <a:gd name="T87" fmla="*/ 10 h 1378"/>
                <a:gd name="T88" fmla="*/ 5 w 1546"/>
                <a:gd name="T89" fmla="*/ 10 h 1378"/>
                <a:gd name="T90" fmla="*/ 4 w 1546"/>
                <a:gd name="T91" fmla="*/ 10 h 1378"/>
                <a:gd name="T92" fmla="*/ 4 w 1546"/>
                <a:gd name="T93" fmla="*/ 9 h 1378"/>
                <a:gd name="T94" fmla="*/ 3 w 1546"/>
                <a:gd name="T95" fmla="*/ 9 h 1378"/>
                <a:gd name="T96" fmla="*/ 3 w 1546"/>
                <a:gd name="T97" fmla="*/ 8 h 1378"/>
                <a:gd name="T98" fmla="*/ 2 w 1546"/>
                <a:gd name="T99" fmla="*/ 7 h 1378"/>
                <a:gd name="T100" fmla="*/ 2 w 1546"/>
                <a:gd name="T101" fmla="*/ 6 h 1378"/>
                <a:gd name="T102" fmla="*/ 1 w 1546"/>
                <a:gd name="T103" fmla="*/ 6 h 1378"/>
                <a:gd name="T104" fmla="*/ 1 w 1546"/>
                <a:gd name="T105" fmla="*/ 5 h 1378"/>
                <a:gd name="T106" fmla="*/ 1 w 1546"/>
                <a:gd name="T107" fmla="*/ 4 h 1378"/>
                <a:gd name="T108" fmla="*/ 1 w 1546"/>
                <a:gd name="T109" fmla="*/ 3 h 1378"/>
                <a:gd name="T110" fmla="*/ 1 w 1546"/>
                <a:gd name="T111" fmla="*/ 2 h 1378"/>
                <a:gd name="T112" fmla="*/ 1 w 1546"/>
                <a:gd name="T113" fmla="*/ 1 h 1378"/>
                <a:gd name="T114" fmla="*/ 1 w 1546"/>
                <a:gd name="T115" fmla="*/ 1 h 1378"/>
                <a:gd name="T116" fmla="*/ 1 w 1546"/>
                <a:gd name="T117" fmla="*/ 0 h 1378"/>
                <a:gd name="T118" fmla="*/ 1 w 1546"/>
                <a:gd name="T119" fmla="*/ 0 h 137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1546"/>
                <a:gd name="T181" fmla="*/ 0 h 1378"/>
                <a:gd name="T182" fmla="*/ 1546 w 1546"/>
                <a:gd name="T183" fmla="*/ 1378 h 1378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1546" h="1378">
                  <a:moveTo>
                    <a:pt x="58" y="0"/>
                  </a:moveTo>
                  <a:lnTo>
                    <a:pt x="29" y="70"/>
                  </a:lnTo>
                  <a:lnTo>
                    <a:pt x="9" y="182"/>
                  </a:lnTo>
                  <a:lnTo>
                    <a:pt x="0" y="319"/>
                  </a:lnTo>
                  <a:lnTo>
                    <a:pt x="14" y="452"/>
                  </a:lnTo>
                  <a:lnTo>
                    <a:pt x="34" y="570"/>
                  </a:lnTo>
                  <a:lnTo>
                    <a:pt x="58" y="678"/>
                  </a:lnTo>
                  <a:lnTo>
                    <a:pt x="98" y="781"/>
                  </a:lnTo>
                  <a:lnTo>
                    <a:pt x="151" y="918"/>
                  </a:lnTo>
                  <a:lnTo>
                    <a:pt x="214" y="1016"/>
                  </a:lnTo>
                  <a:lnTo>
                    <a:pt x="288" y="1104"/>
                  </a:lnTo>
                  <a:lnTo>
                    <a:pt x="396" y="1202"/>
                  </a:lnTo>
                  <a:lnTo>
                    <a:pt x="587" y="1359"/>
                  </a:lnTo>
                  <a:lnTo>
                    <a:pt x="739" y="1378"/>
                  </a:lnTo>
                  <a:lnTo>
                    <a:pt x="670" y="1314"/>
                  </a:lnTo>
                  <a:lnTo>
                    <a:pt x="743" y="1290"/>
                  </a:lnTo>
                  <a:lnTo>
                    <a:pt x="876" y="1275"/>
                  </a:lnTo>
                  <a:lnTo>
                    <a:pt x="920" y="1290"/>
                  </a:lnTo>
                  <a:lnTo>
                    <a:pt x="974" y="1290"/>
                  </a:lnTo>
                  <a:lnTo>
                    <a:pt x="1027" y="1266"/>
                  </a:lnTo>
                  <a:lnTo>
                    <a:pt x="1121" y="1256"/>
                  </a:lnTo>
                  <a:lnTo>
                    <a:pt x="1121" y="1310"/>
                  </a:lnTo>
                  <a:lnTo>
                    <a:pt x="1214" y="1251"/>
                  </a:lnTo>
                  <a:lnTo>
                    <a:pt x="1326" y="1163"/>
                  </a:lnTo>
                  <a:lnTo>
                    <a:pt x="1424" y="1069"/>
                  </a:lnTo>
                  <a:lnTo>
                    <a:pt x="1492" y="996"/>
                  </a:lnTo>
                  <a:lnTo>
                    <a:pt x="1546" y="898"/>
                  </a:lnTo>
                  <a:lnTo>
                    <a:pt x="1502" y="903"/>
                  </a:lnTo>
                  <a:lnTo>
                    <a:pt x="1473" y="943"/>
                  </a:lnTo>
                  <a:lnTo>
                    <a:pt x="1415" y="1005"/>
                  </a:lnTo>
                  <a:lnTo>
                    <a:pt x="1365" y="1074"/>
                  </a:lnTo>
                  <a:lnTo>
                    <a:pt x="1248" y="1167"/>
                  </a:lnTo>
                  <a:lnTo>
                    <a:pt x="1160" y="1221"/>
                  </a:lnTo>
                  <a:lnTo>
                    <a:pt x="1062" y="1221"/>
                  </a:lnTo>
                  <a:lnTo>
                    <a:pt x="994" y="1236"/>
                  </a:lnTo>
                  <a:lnTo>
                    <a:pt x="949" y="1246"/>
                  </a:lnTo>
                  <a:lnTo>
                    <a:pt x="974" y="1196"/>
                  </a:lnTo>
                  <a:lnTo>
                    <a:pt x="1017" y="1104"/>
                  </a:lnTo>
                  <a:lnTo>
                    <a:pt x="984" y="1123"/>
                  </a:lnTo>
                  <a:lnTo>
                    <a:pt x="934" y="1192"/>
                  </a:lnTo>
                  <a:lnTo>
                    <a:pt x="905" y="1231"/>
                  </a:lnTo>
                  <a:lnTo>
                    <a:pt x="773" y="1256"/>
                  </a:lnTo>
                  <a:lnTo>
                    <a:pt x="704" y="1271"/>
                  </a:lnTo>
                  <a:lnTo>
                    <a:pt x="635" y="1275"/>
                  </a:lnTo>
                  <a:lnTo>
                    <a:pt x="567" y="1246"/>
                  </a:lnTo>
                  <a:lnTo>
                    <a:pt x="494" y="1202"/>
                  </a:lnTo>
                  <a:lnTo>
                    <a:pt x="411" y="1123"/>
                  </a:lnTo>
                  <a:lnTo>
                    <a:pt x="332" y="1050"/>
                  </a:lnTo>
                  <a:lnTo>
                    <a:pt x="259" y="962"/>
                  </a:lnTo>
                  <a:lnTo>
                    <a:pt x="200" y="879"/>
                  </a:lnTo>
                  <a:lnTo>
                    <a:pt x="151" y="775"/>
                  </a:lnTo>
                  <a:lnTo>
                    <a:pt x="112" y="672"/>
                  </a:lnTo>
                  <a:lnTo>
                    <a:pt x="87" y="584"/>
                  </a:lnTo>
                  <a:lnTo>
                    <a:pt x="68" y="476"/>
                  </a:lnTo>
                  <a:lnTo>
                    <a:pt x="58" y="344"/>
                  </a:lnTo>
                  <a:lnTo>
                    <a:pt x="44" y="201"/>
                  </a:lnTo>
                  <a:lnTo>
                    <a:pt x="63" y="104"/>
                  </a:lnTo>
                  <a:lnTo>
                    <a:pt x="68" y="4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90" name="Freeform 25"/>
            <p:cNvSpPr>
              <a:spLocks/>
            </p:cNvSpPr>
            <p:nvPr/>
          </p:nvSpPr>
          <p:spPr bwMode="auto">
            <a:xfrm>
              <a:off x="4853" y="899"/>
              <a:ext cx="205" cy="198"/>
            </a:xfrm>
            <a:custGeom>
              <a:avLst/>
              <a:gdLst>
                <a:gd name="T0" fmla="*/ 2 w 411"/>
                <a:gd name="T1" fmla="*/ 0 h 397"/>
                <a:gd name="T2" fmla="*/ 1 w 411"/>
                <a:gd name="T3" fmla="*/ 0 h 397"/>
                <a:gd name="T4" fmla="*/ 1 w 411"/>
                <a:gd name="T5" fmla="*/ 1 h 397"/>
                <a:gd name="T6" fmla="*/ 0 w 411"/>
                <a:gd name="T7" fmla="*/ 1 h 397"/>
                <a:gd name="T8" fmla="*/ 0 w 411"/>
                <a:gd name="T9" fmla="*/ 2 h 397"/>
                <a:gd name="T10" fmla="*/ 0 w 411"/>
                <a:gd name="T11" fmla="*/ 3 h 397"/>
                <a:gd name="T12" fmla="*/ 0 w 411"/>
                <a:gd name="T13" fmla="*/ 2 h 397"/>
                <a:gd name="T14" fmla="*/ 0 w 411"/>
                <a:gd name="T15" fmla="*/ 2 h 397"/>
                <a:gd name="T16" fmla="*/ 1 w 411"/>
                <a:gd name="T17" fmla="*/ 1 h 397"/>
                <a:gd name="T18" fmla="*/ 2 w 411"/>
                <a:gd name="T19" fmla="*/ 0 h 397"/>
                <a:gd name="T20" fmla="*/ 2 w 411"/>
                <a:gd name="T21" fmla="*/ 0 h 397"/>
                <a:gd name="T22" fmla="*/ 3 w 411"/>
                <a:gd name="T23" fmla="*/ 0 h 397"/>
                <a:gd name="T24" fmla="*/ 2 w 411"/>
                <a:gd name="T25" fmla="*/ 0 h 397"/>
                <a:gd name="T26" fmla="*/ 2 w 411"/>
                <a:gd name="T27" fmla="*/ 0 h 39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11"/>
                <a:gd name="T43" fmla="*/ 0 h 397"/>
                <a:gd name="T44" fmla="*/ 411 w 411"/>
                <a:gd name="T45" fmla="*/ 397 h 39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11" h="397">
                  <a:moveTo>
                    <a:pt x="347" y="0"/>
                  </a:moveTo>
                  <a:lnTo>
                    <a:pt x="245" y="73"/>
                  </a:lnTo>
                  <a:lnTo>
                    <a:pt x="176" y="133"/>
                  </a:lnTo>
                  <a:lnTo>
                    <a:pt x="118" y="201"/>
                  </a:lnTo>
                  <a:lnTo>
                    <a:pt x="59" y="265"/>
                  </a:lnTo>
                  <a:lnTo>
                    <a:pt x="0" y="397"/>
                  </a:lnTo>
                  <a:lnTo>
                    <a:pt x="69" y="357"/>
                  </a:lnTo>
                  <a:lnTo>
                    <a:pt x="123" y="270"/>
                  </a:lnTo>
                  <a:lnTo>
                    <a:pt x="201" y="181"/>
                  </a:lnTo>
                  <a:lnTo>
                    <a:pt x="264" y="118"/>
                  </a:lnTo>
                  <a:lnTo>
                    <a:pt x="333" y="64"/>
                  </a:lnTo>
                  <a:lnTo>
                    <a:pt x="411" y="5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91" name="Freeform 26"/>
            <p:cNvSpPr>
              <a:spLocks/>
            </p:cNvSpPr>
            <p:nvPr/>
          </p:nvSpPr>
          <p:spPr bwMode="auto">
            <a:xfrm>
              <a:off x="5129" y="906"/>
              <a:ext cx="264" cy="807"/>
            </a:xfrm>
            <a:custGeom>
              <a:avLst/>
              <a:gdLst>
                <a:gd name="T0" fmla="*/ 0 w 529"/>
                <a:gd name="T1" fmla="*/ 1 h 1612"/>
                <a:gd name="T2" fmla="*/ 0 w 529"/>
                <a:gd name="T3" fmla="*/ 1 h 1612"/>
                <a:gd name="T4" fmla="*/ 1 w 529"/>
                <a:gd name="T5" fmla="*/ 1 h 1612"/>
                <a:gd name="T6" fmla="*/ 1 w 529"/>
                <a:gd name="T7" fmla="*/ 2 h 1612"/>
                <a:gd name="T8" fmla="*/ 2 w 529"/>
                <a:gd name="T9" fmla="*/ 2 h 1612"/>
                <a:gd name="T10" fmla="*/ 2 w 529"/>
                <a:gd name="T11" fmla="*/ 3 h 1612"/>
                <a:gd name="T12" fmla="*/ 3 w 529"/>
                <a:gd name="T13" fmla="*/ 4 h 1612"/>
                <a:gd name="T14" fmla="*/ 3 w 529"/>
                <a:gd name="T15" fmla="*/ 5 h 1612"/>
                <a:gd name="T16" fmla="*/ 3 w 529"/>
                <a:gd name="T17" fmla="*/ 7 h 1612"/>
                <a:gd name="T18" fmla="*/ 3 w 529"/>
                <a:gd name="T19" fmla="*/ 8 h 1612"/>
                <a:gd name="T20" fmla="*/ 3 w 529"/>
                <a:gd name="T21" fmla="*/ 10 h 1612"/>
                <a:gd name="T22" fmla="*/ 3 w 529"/>
                <a:gd name="T23" fmla="*/ 11 h 1612"/>
                <a:gd name="T24" fmla="*/ 3 w 529"/>
                <a:gd name="T25" fmla="*/ 11 h 1612"/>
                <a:gd name="T26" fmla="*/ 3 w 529"/>
                <a:gd name="T27" fmla="*/ 12 h 1612"/>
                <a:gd name="T28" fmla="*/ 2 w 529"/>
                <a:gd name="T29" fmla="*/ 13 h 1612"/>
                <a:gd name="T30" fmla="*/ 3 w 529"/>
                <a:gd name="T31" fmla="*/ 13 h 1612"/>
                <a:gd name="T32" fmla="*/ 3 w 529"/>
                <a:gd name="T33" fmla="*/ 12 h 1612"/>
                <a:gd name="T34" fmla="*/ 3 w 529"/>
                <a:gd name="T35" fmla="*/ 11 h 1612"/>
                <a:gd name="T36" fmla="*/ 4 w 529"/>
                <a:gd name="T37" fmla="*/ 9 h 1612"/>
                <a:gd name="T38" fmla="*/ 4 w 529"/>
                <a:gd name="T39" fmla="*/ 8 h 1612"/>
                <a:gd name="T40" fmla="*/ 4 w 529"/>
                <a:gd name="T41" fmla="*/ 7 h 1612"/>
                <a:gd name="T42" fmla="*/ 3 w 529"/>
                <a:gd name="T43" fmla="*/ 6 h 1612"/>
                <a:gd name="T44" fmla="*/ 3 w 529"/>
                <a:gd name="T45" fmla="*/ 5 h 1612"/>
                <a:gd name="T46" fmla="*/ 3 w 529"/>
                <a:gd name="T47" fmla="*/ 4 h 1612"/>
                <a:gd name="T48" fmla="*/ 2 w 529"/>
                <a:gd name="T49" fmla="*/ 3 h 1612"/>
                <a:gd name="T50" fmla="*/ 2 w 529"/>
                <a:gd name="T51" fmla="*/ 2 h 1612"/>
                <a:gd name="T52" fmla="*/ 1 w 529"/>
                <a:gd name="T53" fmla="*/ 1 h 1612"/>
                <a:gd name="T54" fmla="*/ 1 w 529"/>
                <a:gd name="T55" fmla="*/ 1 h 1612"/>
                <a:gd name="T56" fmla="*/ 0 w 529"/>
                <a:gd name="T57" fmla="*/ 0 h 1612"/>
                <a:gd name="T58" fmla="*/ 0 w 529"/>
                <a:gd name="T59" fmla="*/ 1 h 1612"/>
                <a:gd name="T60" fmla="*/ 0 w 529"/>
                <a:gd name="T61" fmla="*/ 1 h 161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529"/>
                <a:gd name="T94" fmla="*/ 0 h 1612"/>
                <a:gd name="T95" fmla="*/ 529 w 529"/>
                <a:gd name="T96" fmla="*/ 1612 h 1612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529" h="1612">
                  <a:moveTo>
                    <a:pt x="0" y="4"/>
                  </a:moveTo>
                  <a:lnTo>
                    <a:pt x="93" y="54"/>
                  </a:lnTo>
                  <a:lnTo>
                    <a:pt x="161" y="103"/>
                  </a:lnTo>
                  <a:lnTo>
                    <a:pt x="215" y="151"/>
                  </a:lnTo>
                  <a:lnTo>
                    <a:pt x="279" y="234"/>
                  </a:lnTo>
                  <a:lnTo>
                    <a:pt x="348" y="362"/>
                  </a:lnTo>
                  <a:lnTo>
                    <a:pt x="392" y="480"/>
                  </a:lnTo>
                  <a:lnTo>
                    <a:pt x="441" y="613"/>
                  </a:lnTo>
                  <a:lnTo>
                    <a:pt x="470" y="784"/>
                  </a:lnTo>
                  <a:lnTo>
                    <a:pt x="470" y="1009"/>
                  </a:lnTo>
                  <a:lnTo>
                    <a:pt x="466" y="1186"/>
                  </a:lnTo>
                  <a:lnTo>
                    <a:pt x="451" y="1285"/>
                  </a:lnTo>
                  <a:lnTo>
                    <a:pt x="431" y="1392"/>
                  </a:lnTo>
                  <a:lnTo>
                    <a:pt x="392" y="1509"/>
                  </a:lnTo>
                  <a:lnTo>
                    <a:pt x="352" y="1612"/>
                  </a:lnTo>
                  <a:lnTo>
                    <a:pt x="397" y="1578"/>
                  </a:lnTo>
                  <a:lnTo>
                    <a:pt x="451" y="1470"/>
                  </a:lnTo>
                  <a:lnTo>
                    <a:pt x="495" y="1314"/>
                  </a:lnTo>
                  <a:lnTo>
                    <a:pt x="520" y="1137"/>
                  </a:lnTo>
                  <a:lnTo>
                    <a:pt x="529" y="1009"/>
                  </a:lnTo>
                  <a:lnTo>
                    <a:pt x="514" y="823"/>
                  </a:lnTo>
                  <a:lnTo>
                    <a:pt x="499" y="657"/>
                  </a:lnTo>
                  <a:lnTo>
                    <a:pt x="466" y="539"/>
                  </a:lnTo>
                  <a:lnTo>
                    <a:pt x="426" y="421"/>
                  </a:lnTo>
                  <a:lnTo>
                    <a:pt x="358" y="265"/>
                  </a:lnTo>
                  <a:lnTo>
                    <a:pt x="304" y="172"/>
                  </a:lnTo>
                  <a:lnTo>
                    <a:pt x="221" y="88"/>
                  </a:lnTo>
                  <a:lnTo>
                    <a:pt x="142" y="39"/>
                  </a:lnTo>
                  <a:lnTo>
                    <a:pt x="93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92" name="Freeform 27"/>
            <p:cNvSpPr>
              <a:spLocks/>
            </p:cNvSpPr>
            <p:nvPr/>
          </p:nvSpPr>
          <p:spPr bwMode="auto">
            <a:xfrm>
              <a:off x="5063" y="1180"/>
              <a:ext cx="668" cy="199"/>
            </a:xfrm>
            <a:custGeom>
              <a:avLst/>
              <a:gdLst>
                <a:gd name="T0" fmla="*/ 0 w 1337"/>
                <a:gd name="T1" fmla="*/ 1 h 397"/>
                <a:gd name="T2" fmla="*/ 1 w 1337"/>
                <a:gd name="T3" fmla="*/ 1 h 397"/>
                <a:gd name="T4" fmla="*/ 2 w 1337"/>
                <a:gd name="T5" fmla="*/ 1 h 397"/>
                <a:gd name="T6" fmla="*/ 3 w 1337"/>
                <a:gd name="T7" fmla="*/ 1 h 397"/>
                <a:gd name="T8" fmla="*/ 4 w 1337"/>
                <a:gd name="T9" fmla="*/ 0 h 397"/>
                <a:gd name="T10" fmla="*/ 6 w 1337"/>
                <a:gd name="T11" fmla="*/ 1 h 397"/>
                <a:gd name="T12" fmla="*/ 7 w 1337"/>
                <a:gd name="T13" fmla="*/ 1 h 397"/>
                <a:gd name="T14" fmla="*/ 7 w 1337"/>
                <a:gd name="T15" fmla="*/ 1 h 397"/>
                <a:gd name="T16" fmla="*/ 8 w 1337"/>
                <a:gd name="T17" fmla="*/ 1 h 397"/>
                <a:gd name="T18" fmla="*/ 9 w 1337"/>
                <a:gd name="T19" fmla="*/ 2 h 397"/>
                <a:gd name="T20" fmla="*/ 10 w 1337"/>
                <a:gd name="T21" fmla="*/ 3 h 397"/>
                <a:gd name="T22" fmla="*/ 10 w 1337"/>
                <a:gd name="T23" fmla="*/ 4 h 397"/>
                <a:gd name="T24" fmla="*/ 9 w 1337"/>
                <a:gd name="T25" fmla="*/ 3 h 397"/>
                <a:gd name="T26" fmla="*/ 9 w 1337"/>
                <a:gd name="T27" fmla="*/ 3 h 397"/>
                <a:gd name="T28" fmla="*/ 9 w 1337"/>
                <a:gd name="T29" fmla="*/ 3 h 397"/>
                <a:gd name="T30" fmla="*/ 9 w 1337"/>
                <a:gd name="T31" fmla="*/ 2 h 397"/>
                <a:gd name="T32" fmla="*/ 8 w 1337"/>
                <a:gd name="T33" fmla="*/ 2 h 397"/>
                <a:gd name="T34" fmla="*/ 8 w 1337"/>
                <a:gd name="T35" fmla="*/ 2 h 397"/>
                <a:gd name="T36" fmla="*/ 7 w 1337"/>
                <a:gd name="T37" fmla="*/ 1 h 397"/>
                <a:gd name="T38" fmla="*/ 5 w 1337"/>
                <a:gd name="T39" fmla="*/ 1 h 397"/>
                <a:gd name="T40" fmla="*/ 5 w 1337"/>
                <a:gd name="T41" fmla="*/ 1 h 397"/>
                <a:gd name="T42" fmla="*/ 3 w 1337"/>
                <a:gd name="T43" fmla="*/ 1 h 397"/>
                <a:gd name="T44" fmla="*/ 2 w 1337"/>
                <a:gd name="T45" fmla="*/ 1 h 397"/>
                <a:gd name="T46" fmla="*/ 1 w 1337"/>
                <a:gd name="T47" fmla="*/ 1 h 397"/>
                <a:gd name="T48" fmla="*/ 1 w 1337"/>
                <a:gd name="T49" fmla="*/ 1 h 397"/>
                <a:gd name="T50" fmla="*/ 0 w 1337"/>
                <a:gd name="T51" fmla="*/ 1 h 397"/>
                <a:gd name="T52" fmla="*/ 0 w 1337"/>
                <a:gd name="T53" fmla="*/ 1 h 397"/>
                <a:gd name="T54" fmla="*/ 0 w 1337"/>
                <a:gd name="T55" fmla="*/ 1 h 39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337"/>
                <a:gd name="T85" fmla="*/ 0 h 397"/>
                <a:gd name="T86" fmla="*/ 1337 w 1337"/>
                <a:gd name="T87" fmla="*/ 397 h 39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337" h="397">
                  <a:moveTo>
                    <a:pt x="19" y="80"/>
                  </a:moveTo>
                  <a:lnTo>
                    <a:pt x="187" y="40"/>
                  </a:lnTo>
                  <a:lnTo>
                    <a:pt x="353" y="16"/>
                  </a:lnTo>
                  <a:lnTo>
                    <a:pt x="484" y="10"/>
                  </a:lnTo>
                  <a:lnTo>
                    <a:pt x="615" y="0"/>
                  </a:lnTo>
                  <a:lnTo>
                    <a:pt x="783" y="20"/>
                  </a:lnTo>
                  <a:lnTo>
                    <a:pt x="911" y="49"/>
                  </a:lnTo>
                  <a:lnTo>
                    <a:pt x="1013" y="80"/>
                  </a:lnTo>
                  <a:lnTo>
                    <a:pt x="1136" y="119"/>
                  </a:lnTo>
                  <a:lnTo>
                    <a:pt x="1214" y="167"/>
                  </a:lnTo>
                  <a:lnTo>
                    <a:pt x="1337" y="266"/>
                  </a:lnTo>
                  <a:lnTo>
                    <a:pt x="1322" y="397"/>
                  </a:lnTo>
                  <a:lnTo>
                    <a:pt x="1254" y="364"/>
                  </a:lnTo>
                  <a:lnTo>
                    <a:pt x="1233" y="320"/>
                  </a:lnTo>
                  <a:lnTo>
                    <a:pt x="1254" y="290"/>
                  </a:lnTo>
                  <a:lnTo>
                    <a:pt x="1219" y="246"/>
                  </a:lnTo>
                  <a:lnTo>
                    <a:pt x="1121" y="177"/>
                  </a:lnTo>
                  <a:lnTo>
                    <a:pt x="1034" y="142"/>
                  </a:lnTo>
                  <a:lnTo>
                    <a:pt x="896" y="99"/>
                  </a:lnTo>
                  <a:lnTo>
                    <a:pt x="759" y="69"/>
                  </a:lnTo>
                  <a:lnTo>
                    <a:pt x="642" y="59"/>
                  </a:lnTo>
                  <a:lnTo>
                    <a:pt x="509" y="49"/>
                  </a:lnTo>
                  <a:lnTo>
                    <a:pt x="372" y="55"/>
                  </a:lnTo>
                  <a:lnTo>
                    <a:pt x="235" y="74"/>
                  </a:lnTo>
                  <a:lnTo>
                    <a:pt x="137" y="94"/>
                  </a:lnTo>
                  <a:lnTo>
                    <a:pt x="0" y="128"/>
                  </a:lnTo>
                  <a:lnTo>
                    <a:pt x="19" y="8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93" name="Freeform 28"/>
            <p:cNvSpPr>
              <a:spLocks/>
            </p:cNvSpPr>
            <p:nvPr/>
          </p:nvSpPr>
          <p:spPr bwMode="auto">
            <a:xfrm>
              <a:off x="5191" y="1357"/>
              <a:ext cx="164" cy="61"/>
            </a:xfrm>
            <a:custGeom>
              <a:avLst/>
              <a:gdLst>
                <a:gd name="T0" fmla="*/ 0 w 328"/>
                <a:gd name="T1" fmla="*/ 1 h 122"/>
                <a:gd name="T2" fmla="*/ 1 w 328"/>
                <a:gd name="T3" fmla="*/ 1 h 122"/>
                <a:gd name="T4" fmla="*/ 2 w 328"/>
                <a:gd name="T5" fmla="*/ 1 h 122"/>
                <a:gd name="T6" fmla="*/ 3 w 328"/>
                <a:gd name="T7" fmla="*/ 0 h 122"/>
                <a:gd name="T8" fmla="*/ 3 w 328"/>
                <a:gd name="T9" fmla="*/ 1 h 122"/>
                <a:gd name="T10" fmla="*/ 2 w 328"/>
                <a:gd name="T11" fmla="*/ 1 h 122"/>
                <a:gd name="T12" fmla="*/ 2 w 328"/>
                <a:gd name="T13" fmla="*/ 1 h 122"/>
                <a:gd name="T14" fmla="*/ 1 w 328"/>
                <a:gd name="T15" fmla="*/ 1 h 122"/>
                <a:gd name="T16" fmla="*/ 1 w 328"/>
                <a:gd name="T17" fmla="*/ 1 h 122"/>
                <a:gd name="T18" fmla="*/ 0 w 328"/>
                <a:gd name="T19" fmla="*/ 1 h 122"/>
                <a:gd name="T20" fmla="*/ 0 w 328"/>
                <a:gd name="T21" fmla="*/ 1 h 1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28"/>
                <a:gd name="T34" fmla="*/ 0 h 122"/>
                <a:gd name="T35" fmla="*/ 328 w 328"/>
                <a:gd name="T36" fmla="*/ 122 h 12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28" h="122">
                  <a:moveTo>
                    <a:pt x="0" y="78"/>
                  </a:moveTo>
                  <a:lnTo>
                    <a:pt x="108" y="39"/>
                  </a:lnTo>
                  <a:lnTo>
                    <a:pt x="191" y="10"/>
                  </a:lnTo>
                  <a:lnTo>
                    <a:pt x="328" y="0"/>
                  </a:lnTo>
                  <a:lnTo>
                    <a:pt x="308" y="39"/>
                  </a:lnTo>
                  <a:lnTo>
                    <a:pt x="215" y="39"/>
                  </a:lnTo>
                  <a:lnTo>
                    <a:pt x="132" y="68"/>
                  </a:lnTo>
                  <a:lnTo>
                    <a:pt x="73" y="97"/>
                  </a:lnTo>
                  <a:lnTo>
                    <a:pt x="15" y="122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94" name="Freeform 29"/>
            <p:cNvSpPr>
              <a:spLocks/>
            </p:cNvSpPr>
            <p:nvPr/>
          </p:nvSpPr>
          <p:spPr bwMode="auto">
            <a:xfrm>
              <a:off x="5303" y="1495"/>
              <a:ext cx="321" cy="245"/>
            </a:xfrm>
            <a:custGeom>
              <a:avLst/>
              <a:gdLst>
                <a:gd name="T0" fmla="*/ 0 w 641"/>
                <a:gd name="T1" fmla="*/ 1 h 489"/>
                <a:gd name="T2" fmla="*/ 2 w 641"/>
                <a:gd name="T3" fmla="*/ 0 h 489"/>
                <a:gd name="T4" fmla="*/ 3 w 641"/>
                <a:gd name="T5" fmla="*/ 1 h 489"/>
                <a:gd name="T6" fmla="*/ 4 w 641"/>
                <a:gd name="T7" fmla="*/ 1 h 489"/>
                <a:gd name="T8" fmla="*/ 4 w 641"/>
                <a:gd name="T9" fmla="*/ 1 h 489"/>
                <a:gd name="T10" fmla="*/ 5 w 641"/>
                <a:gd name="T11" fmla="*/ 2 h 489"/>
                <a:gd name="T12" fmla="*/ 5 w 641"/>
                <a:gd name="T13" fmla="*/ 2 h 489"/>
                <a:gd name="T14" fmla="*/ 5 w 641"/>
                <a:gd name="T15" fmla="*/ 2 h 489"/>
                <a:gd name="T16" fmla="*/ 6 w 641"/>
                <a:gd name="T17" fmla="*/ 3 h 489"/>
                <a:gd name="T18" fmla="*/ 4 w 641"/>
                <a:gd name="T19" fmla="*/ 4 h 489"/>
                <a:gd name="T20" fmla="*/ 5 w 641"/>
                <a:gd name="T21" fmla="*/ 4 h 489"/>
                <a:gd name="T22" fmla="*/ 5 w 641"/>
                <a:gd name="T23" fmla="*/ 3 h 489"/>
                <a:gd name="T24" fmla="*/ 5 w 641"/>
                <a:gd name="T25" fmla="*/ 2 h 489"/>
                <a:gd name="T26" fmla="*/ 4 w 641"/>
                <a:gd name="T27" fmla="*/ 2 h 489"/>
                <a:gd name="T28" fmla="*/ 4 w 641"/>
                <a:gd name="T29" fmla="*/ 1 h 489"/>
                <a:gd name="T30" fmla="*/ 3 w 641"/>
                <a:gd name="T31" fmla="*/ 1 h 489"/>
                <a:gd name="T32" fmla="*/ 3 w 641"/>
                <a:gd name="T33" fmla="*/ 1 h 489"/>
                <a:gd name="T34" fmla="*/ 2 w 641"/>
                <a:gd name="T35" fmla="*/ 1 h 489"/>
                <a:gd name="T36" fmla="*/ 1 w 641"/>
                <a:gd name="T37" fmla="*/ 1 h 489"/>
                <a:gd name="T38" fmla="*/ 1 w 641"/>
                <a:gd name="T39" fmla="*/ 1 h 489"/>
                <a:gd name="T40" fmla="*/ 0 w 641"/>
                <a:gd name="T41" fmla="*/ 1 h 489"/>
                <a:gd name="T42" fmla="*/ 0 w 641"/>
                <a:gd name="T43" fmla="*/ 1 h 48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641"/>
                <a:gd name="T67" fmla="*/ 0 h 489"/>
                <a:gd name="T68" fmla="*/ 641 w 641"/>
                <a:gd name="T69" fmla="*/ 489 h 489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641" h="489">
                  <a:moveTo>
                    <a:pt x="0" y="19"/>
                  </a:moveTo>
                  <a:lnTo>
                    <a:pt x="137" y="0"/>
                  </a:lnTo>
                  <a:lnTo>
                    <a:pt x="303" y="14"/>
                  </a:lnTo>
                  <a:lnTo>
                    <a:pt x="402" y="38"/>
                  </a:lnTo>
                  <a:lnTo>
                    <a:pt x="485" y="77"/>
                  </a:lnTo>
                  <a:lnTo>
                    <a:pt x="548" y="131"/>
                  </a:lnTo>
                  <a:lnTo>
                    <a:pt x="593" y="176"/>
                  </a:lnTo>
                  <a:lnTo>
                    <a:pt x="622" y="234"/>
                  </a:lnTo>
                  <a:lnTo>
                    <a:pt x="641" y="371"/>
                  </a:lnTo>
                  <a:lnTo>
                    <a:pt x="494" y="489"/>
                  </a:lnTo>
                  <a:lnTo>
                    <a:pt x="539" y="392"/>
                  </a:lnTo>
                  <a:lnTo>
                    <a:pt x="558" y="309"/>
                  </a:lnTo>
                  <a:lnTo>
                    <a:pt x="554" y="220"/>
                  </a:lnTo>
                  <a:lnTo>
                    <a:pt x="509" y="156"/>
                  </a:lnTo>
                  <a:lnTo>
                    <a:pt x="446" y="117"/>
                  </a:lnTo>
                  <a:lnTo>
                    <a:pt x="367" y="83"/>
                  </a:lnTo>
                  <a:lnTo>
                    <a:pt x="284" y="68"/>
                  </a:lnTo>
                  <a:lnTo>
                    <a:pt x="186" y="48"/>
                  </a:lnTo>
                  <a:lnTo>
                    <a:pt x="64" y="44"/>
                  </a:lnTo>
                  <a:lnTo>
                    <a:pt x="4" y="54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95" name="Freeform 30"/>
            <p:cNvSpPr>
              <a:spLocks/>
            </p:cNvSpPr>
            <p:nvPr/>
          </p:nvSpPr>
          <p:spPr bwMode="auto">
            <a:xfrm>
              <a:off x="5350" y="1367"/>
              <a:ext cx="134" cy="255"/>
            </a:xfrm>
            <a:custGeom>
              <a:avLst/>
              <a:gdLst>
                <a:gd name="T0" fmla="*/ 1 w 270"/>
                <a:gd name="T1" fmla="*/ 0 h 510"/>
                <a:gd name="T2" fmla="*/ 1 w 270"/>
                <a:gd name="T3" fmla="*/ 1 h 510"/>
                <a:gd name="T4" fmla="*/ 1 w 270"/>
                <a:gd name="T5" fmla="*/ 1 h 510"/>
                <a:gd name="T6" fmla="*/ 2 w 270"/>
                <a:gd name="T7" fmla="*/ 1 h 510"/>
                <a:gd name="T8" fmla="*/ 2 w 270"/>
                <a:gd name="T9" fmla="*/ 2 h 510"/>
                <a:gd name="T10" fmla="*/ 1 w 270"/>
                <a:gd name="T11" fmla="*/ 3 h 510"/>
                <a:gd name="T12" fmla="*/ 1 w 270"/>
                <a:gd name="T13" fmla="*/ 4 h 510"/>
                <a:gd name="T14" fmla="*/ 1 w 270"/>
                <a:gd name="T15" fmla="*/ 4 h 510"/>
                <a:gd name="T16" fmla="*/ 1 w 270"/>
                <a:gd name="T17" fmla="*/ 4 h 510"/>
                <a:gd name="T18" fmla="*/ 0 w 270"/>
                <a:gd name="T19" fmla="*/ 4 h 510"/>
                <a:gd name="T20" fmla="*/ 0 w 270"/>
                <a:gd name="T21" fmla="*/ 4 h 510"/>
                <a:gd name="T22" fmla="*/ 0 w 270"/>
                <a:gd name="T23" fmla="*/ 4 h 510"/>
                <a:gd name="T24" fmla="*/ 1 w 270"/>
                <a:gd name="T25" fmla="*/ 4 h 510"/>
                <a:gd name="T26" fmla="*/ 1 w 270"/>
                <a:gd name="T27" fmla="*/ 4 h 510"/>
                <a:gd name="T28" fmla="*/ 1 w 270"/>
                <a:gd name="T29" fmla="*/ 3 h 510"/>
                <a:gd name="T30" fmla="*/ 1 w 270"/>
                <a:gd name="T31" fmla="*/ 2 h 510"/>
                <a:gd name="T32" fmla="*/ 1 w 270"/>
                <a:gd name="T33" fmla="*/ 1 h 510"/>
                <a:gd name="T34" fmla="*/ 1 w 270"/>
                <a:gd name="T35" fmla="*/ 1 h 510"/>
                <a:gd name="T36" fmla="*/ 0 w 270"/>
                <a:gd name="T37" fmla="*/ 1 h 510"/>
                <a:gd name="T38" fmla="*/ 1 w 270"/>
                <a:gd name="T39" fmla="*/ 0 h 510"/>
                <a:gd name="T40" fmla="*/ 1 w 270"/>
                <a:gd name="T41" fmla="*/ 0 h 51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70"/>
                <a:gd name="T64" fmla="*/ 0 h 510"/>
                <a:gd name="T65" fmla="*/ 270 w 270"/>
                <a:gd name="T66" fmla="*/ 510 h 51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70" h="510">
                  <a:moveTo>
                    <a:pt x="133" y="0"/>
                  </a:moveTo>
                  <a:lnTo>
                    <a:pt x="162" y="29"/>
                  </a:lnTo>
                  <a:lnTo>
                    <a:pt x="240" y="33"/>
                  </a:lnTo>
                  <a:lnTo>
                    <a:pt x="270" y="68"/>
                  </a:lnTo>
                  <a:lnTo>
                    <a:pt x="259" y="176"/>
                  </a:lnTo>
                  <a:lnTo>
                    <a:pt x="240" y="299"/>
                  </a:lnTo>
                  <a:lnTo>
                    <a:pt x="225" y="411"/>
                  </a:lnTo>
                  <a:lnTo>
                    <a:pt x="210" y="479"/>
                  </a:lnTo>
                  <a:lnTo>
                    <a:pt x="142" y="510"/>
                  </a:lnTo>
                  <a:lnTo>
                    <a:pt x="0" y="510"/>
                  </a:lnTo>
                  <a:lnTo>
                    <a:pt x="10" y="479"/>
                  </a:lnTo>
                  <a:lnTo>
                    <a:pt x="69" y="485"/>
                  </a:lnTo>
                  <a:lnTo>
                    <a:pt x="142" y="460"/>
                  </a:lnTo>
                  <a:lnTo>
                    <a:pt x="181" y="416"/>
                  </a:lnTo>
                  <a:lnTo>
                    <a:pt x="191" y="309"/>
                  </a:lnTo>
                  <a:lnTo>
                    <a:pt x="216" y="156"/>
                  </a:lnTo>
                  <a:lnTo>
                    <a:pt x="210" y="83"/>
                  </a:lnTo>
                  <a:lnTo>
                    <a:pt x="172" y="68"/>
                  </a:lnTo>
                  <a:lnTo>
                    <a:pt x="127" y="54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96" name="Freeform 31"/>
            <p:cNvSpPr>
              <a:spLocks/>
            </p:cNvSpPr>
            <p:nvPr/>
          </p:nvSpPr>
          <p:spPr bwMode="auto">
            <a:xfrm>
              <a:off x="5181" y="1627"/>
              <a:ext cx="142" cy="169"/>
            </a:xfrm>
            <a:custGeom>
              <a:avLst/>
              <a:gdLst>
                <a:gd name="T0" fmla="*/ 0 w 284"/>
                <a:gd name="T1" fmla="*/ 2 h 338"/>
                <a:gd name="T2" fmla="*/ 1 w 284"/>
                <a:gd name="T3" fmla="*/ 3 h 338"/>
                <a:gd name="T4" fmla="*/ 1 w 284"/>
                <a:gd name="T5" fmla="*/ 3 h 338"/>
                <a:gd name="T6" fmla="*/ 1 w 284"/>
                <a:gd name="T7" fmla="*/ 3 h 338"/>
                <a:gd name="T8" fmla="*/ 1 w 284"/>
                <a:gd name="T9" fmla="*/ 2 h 338"/>
                <a:gd name="T10" fmla="*/ 2 w 284"/>
                <a:gd name="T11" fmla="*/ 2 h 338"/>
                <a:gd name="T12" fmla="*/ 2 w 284"/>
                <a:gd name="T13" fmla="*/ 2 h 338"/>
                <a:gd name="T14" fmla="*/ 2 w 284"/>
                <a:gd name="T15" fmla="*/ 1 h 338"/>
                <a:gd name="T16" fmla="*/ 2 w 284"/>
                <a:gd name="T17" fmla="*/ 1 h 338"/>
                <a:gd name="T18" fmla="*/ 2 w 284"/>
                <a:gd name="T19" fmla="*/ 0 h 338"/>
                <a:gd name="T20" fmla="*/ 2 w 284"/>
                <a:gd name="T21" fmla="*/ 1 h 338"/>
                <a:gd name="T22" fmla="*/ 1 w 284"/>
                <a:gd name="T23" fmla="*/ 1 h 338"/>
                <a:gd name="T24" fmla="*/ 1 w 284"/>
                <a:gd name="T25" fmla="*/ 2 h 338"/>
                <a:gd name="T26" fmla="*/ 1 w 284"/>
                <a:gd name="T27" fmla="*/ 2 h 338"/>
                <a:gd name="T28" fmla="*/ 1 w 284"/>
                <a:gd name="T29" fmla="*/ 2 h 338"/>
                <a:gd name="T30" fmla="*/ 1 w 284"/>
                <a:gd name="T31" fmla="*/ 3 h 338"/>
                <a:gd name="T32" fmla="*/ 1 w 284"/>
                <a:gd name="T33" fmla="*/ 3 h 338"/>
                <a:gd name="T34" fmla="*/ 1 w 284"/>
                <a:gd name="T35" fmla="*/ 2 h 338"/>
                <a:gd name="T36" fmla="*/ 0 w 284"/>
                <a:gd name="T37" fmla="*/ 2 h 338"/>
                <a:gd name="T38" fmla="*/ 0 w 284"/>
                <a:gd name="T39" fmla="*/ 2 h 33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84"/>
                <a:gd name="T61" fmla="*/ 0 h 338"/>
                <a:gd name="T62" fmla="*/ 284 w 284"/>
                <a:gd name="T63" fmla="*/ 338 h 338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84" h="338">
                  <a:moveTo>
                    <a:pt x="0" y="235"/>
                  </a:moveTo>
                  <a:lnTo>
                    <a:pt x="5" y="319"/>
                  </a:lnTo>
                  <a:lnTo>
                    <a:pt x="35" y="338"/>
                  </a:lnTo>
                  <a:lnTo>
                    <a:pt x="98" y="294"/>
                  </a:lnTo>
                  <a:lnTo>
                    <a:pt x="176" y="246"/>
                  </a:lnTo>
                  <a:lnTo>
                    <a:pt x="211" y="196"/>
                  </a:lnTo>
                  <a:lnTo>
                    <a:pt x="206" y="147"/>
                  </a:lnTo>
                  <a:lnTo>
                    <a:pt x="235" y="93"/>
                  </a:lnTo>
                  <a:lnTo>
                    <a:pt x="284" y="39"/>
                  </a:lnTo>
                  <a:lnTo>
                    <a:pt x="255" y="0"/>
                  </a:lnTo>
                  <a:lnTo>
                    <a:pt x="211" y="49"/>
                  </a:lnTo>
                  <a:lnTo>
                    <a:pt x="176" y="88"/>
                  </a:lnTo>
                  <a:lnTo>
                    <a:pt x="157" y="137"/>
                  </a:lnTo>
                  <a:lnTo>
                    <a:pt x="152" y="192"/>
                  </a:lnTo>
                  <a:lnTo>
                    <a:pt x="133" y="225"/>
                  </a:lnTo>
                  <a:lnTo>
                    <a:pt x="83" y="260"/>
                  </a:lnTo>
                  <a:lnTo>
                    <a:pt x="54" y="285"/>
                  </a:lnTo>
                  <a:lnTo>
                    <a:pt x="29" y="221"/>
                  </a:lnTo>
                  <a:lnTo>
                    <a:pt x="0" y="23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97" name="Freeform 32"/>
            <p:cNvSpPr>
              <a:spLocks/>
            </p:cNvSpPr>
            <p:nvPr/>
          </p:nvSpPr>
          <p:spPr bwMode="auto">
            <a:xfrm>
              <a:off x="5026" y="970"/>
              <a:ext cx="669" cy="554"/>
            </a:xfrm>
            <a:custGeom>
              <a:avLst/>
              <a:gdLst>
                <a:gd name="T0" fmla="*/ 9 w 1338"/>
                <a:gd name="T1" fmla="*/ 1 h 1108"/>
                <a:gd name="T2" fmla="*/ 9 w 1338"/>
                <a:gd name="T3" fmla="*/ 2 h 1108"/>
                <a:gd name="T4" fmla="*/ 10 w 1338"/>
                <a:gd name="T5" fmla="*/ 3 h 1108"/>
                <a:gd name="T6" fmla="*/ 10 w 1338"/>
                <a:gd name="T7" fmla="*/ 3 h 1108"/>
                <a:gd name="T8" fmla="*/ 10 w 1338"/>
                <a:gd name="T9" fmla="*/ 4 h 1108"/>
                <a:gd name="T10" fmla="*/ 11 w 1338"/>
                <a:gd name="T11" fmla="*/ 4 h 1108"/>
                <a:gd name="T12" fmla="*/ 11 w 1338"/>
                <a:gd name="T13" fmla="*/ 4 h 1108"/>
                <a:gd name="T14" fmla="*/ 10 w 1338"/>
                <a:gd name="T15" fmla="*/ 4 h 1108"/>
                <a:gd name="T16" fmla="*/ 10 w 1338"/>
                <a:gd name="T17" fmla="*/ 5 h 1108"/>
                <a:gd name="T18" fmla="*/ 10 w 1338"/>
                <a:gd name="T19" fmla="*/ 6 h 1108"/>
                <a:gd name="T20" fmla="*/ 10 w 1338"/>
                <a:gd name="T21" fmla="*/ 7 h 1108"/>
                <a:gd name="T22" fmla="*/ 10 w 1338"/>
                <a:gd name="T23" fmla="*/ 8 h 1108"/>
                <a:gd name="T24" fmla="*/ 10 w 1338"/>
                <a:gd name="T25" fmla="*/ 9 h 1108"/>
                <a:gd name="T26" fmla="*/ 10 w 1338"/>
                <a:gd name="T27" fmla="*/ 9 h 1108"/>
                <a:gd name="T28" fmla="*/ 10 w 1338"/>
                <a:gd name="T29" fmla="*/ 7 h 1108"/>
                <a:gd name="T30" fmla="*/ 10 w 1338"/>
                <a:gd name="T31" fmla="*/ 6 h 1108"/>
                <a:gd name="T32" fmla="*/ 10 w 1338"/>
                <a:gd name="T33" fmla="*/ 5 h 1108"/>
                <a:gd name="T34" fmla="*/ 10 w 1338"/>
                <a:gd name="T35" fmla="*/ 5 h 1108"/>
                <a:gd name="T36" fmla="*/ 10 w 1338"/>
                <a:gd name="T37" fmla="*/ 3 h 1108"/>
                <a:gd name="T38" fmla="*/ 9 w 1338"/>
                <a:gd name="T39" fmla="*/ 3 h 1108"/>
                <a:gd name="T40" fmla="*/ 9 w 1338"/>
                <a:gd name="T41" fmla="*/ 2 h 1108"/>
                <a:gd name="T42" fmla="*/ 9 w 1338"/>
                <a:gd name="T43" fmla="*/ 3 h 1108"/>
                <a:gd name="T44" fmla="*/ 9 w 1338"/>
                <a:gd name="T45" fmla="*/ 3 h 1108"/>
                <a:gd name="T46" fmla="*/ 9 w 1338"/>
                <a:gd name="T47" fmla="*/ 3 h 1108"/>
                <a:gd name="T48" fmla="*/ 9 w 1338"/>
                <a:gd name="T49" fmla="*/ 4 h 1108"/>
                <a:gd name="T50" fmla="*/ 9 w 1338"/>
                <a:gd name="T51" fmla="*/ 4 h 1108"/>
                <a:gd name="T52" fmla="*/ 8 w 1338"/>
                <a:gd name="T53" fmla="*/ 3 h 1108"/>
                <a:gd name="T54" fmla="*/ 8 w 1338"/>
                <a:gd name="T55" fmla="*/ 3 h 1108"/>
                <a:gd name="T56" fmla="*/ 8 w 1338"/>
                <a:gd name="T57" fmla="*/ 2 h 1108"/>
                <a:gd name="T58" fmla="*/ 9 w 1338"/>
                <a:gd name="T59" fmla="*/ 2 h 1108"/>
                <a:gd name="T60" fmla="*/ 8 w 1338"/>
                <a:gd name="T61" fmla="*/ 2 h 1108"/>
                <a:gd name="T62" fmla="*/ 8 w 1338"/>
                <a:gd name="T63" fmla="*/ 1 h 1108"/>
                <a:gd name="T64" fmla="*/ 7 w 1338"/>
                <a:gd name="T65" fmla="*/ 1 h 1108"/>
                <a:gd name="T66" fmla="*/ 6 w 1338"/>
                <a:gd name="T67" fmla="*/ 1 h 1108"/>
                <a:gd name="T68" fmla="*/ 4 w 1338"/>
                <a:gd name="T69" fmla="*/ 1 h 1108"/>
                <a:gd name="T70" fmla="*/ 2 w 1338"/>
                <a:gd name="T71" fmla="*/ 1 h 1108"/>
                <a:gd name="T72" fmla="*/ 1 w 1338"/>
                <a:gd name="T73" fmla="*/ 1 h 1108"/>
                <a:gd name="T74" fmla="*/ 1 w 1338"/>
                <a:gd name="T75" fmla="*/ 1 h 1108"/>
                <a:gd name="T76" fmla="*/ 0 w 1338"/>
                <a:gd name="T77" fmla="*/ 1 h 1108"/>
                <a:gd name="T78" fmla="*/ 1 w 1338"/>
                <a:gd name="T79" fmla="*/ 1 h 1108"/>
                <a:gd name="T80" fmla="*/ 3 w 1338"/>
                <a:gd name="T81" fmla="*/ 1 h 1108"/>
                <a:gd name="T82" fmla="*/ 4 w 1338"/>
                <a:gd name="T83" fmla="*/ 0 h 1108"/>
                <a:gd name="T84" fmla="*/ 5 w 1338"/>
                <a:gd name="T85" fmla="*/ 1 h 1108"/>
                <a:gd name="T86" fmla="*/ 7 w 1338"/>
                <a:gd name="T87" fmla="*/ 1 h 1108"/>
                <a:gd name="T88" fmla="*/ 8 w 1338"/>
                <a:gd name="T89" fmla="*/ 1 h 1108"/>
                <a:gd name="T90" fmla="*/ 9 w 1338"/>
                <a:gd name="T91" fmla="*/ 1 h 1108"/>
                <a:gd name="T92" fmla="*/ 9 w 1338"/>
                <a:gd name="T93" fmla="*/ 1 h 1108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338"/>
                <a:gd name="T142" fmla="*/ 0 h 1108"/>
                <a:gd name="T143" fmla="*/ 1338 w 1338"/>
                <a:gd name="T144" fmla="*/ 1108 h 1108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338" h="1108">
                  <a:moveTo>
                    <a:pt x="1054" y="132"/>
                  </a:moveTo>
                  <a:lnTo>
                    <a:pt x="1102" y="231"/>
                  </a:lnTo>
                  <a:lnTo>
                    <a:pt x="1156" y="314"/>
                  </a:lnTo>
                  <a:lnTo>
                    <a:pt x="1210" y="402"/>
                  </a:lnTo>
                  <a:lnTo>
                    <a:pt x="1230" y="461"/>
                  </a:lnTo>
                  <a:lnTo>
                    <a:pt x="1328" y="441"/>
                  </a:lnTo>
                  <a:lnTo>
                    <a:pt x="1338" y="480"/>
                  </a:lnTo>
                  <a:lnTo>
                    <a:pt x="1255" y="505"/>
                  </a:lnTo>
                  <a:lnTo>
                    <a:pt x="1269" y="608"/>
                  </a:lnTo>
                  <a:lnTo>
                    <a:pt x="1278" y="750"/>
                  </a:lnTo>
                  <a:lnTo>
                    <a:pt x="1269" y="882"/>
                  </a:lnTo>
                  <a:lnTo>
                    <a:pt x="1249" y="971"/>
                  </a:lnTo>
                  <a:lnTo>
                    <a:pt x="1195" y="1108"/>
                  </a:lnTo>
                  <a:lnTo>
                    <a:pt x="1195" y="1050"/>
                  </a:lnTo>
                  <a:lnTo>
                    <a:pt x="1224" y="882"/>
                  </a:lnTo>
                  <a:lnTo>
                    <a:pt x="1230" y="745"/>
                  </a:lnTo>
                  <a:lnTo>
                    <a:pt x="1234" y="638"/>
                  </a:lnTo>
                  <a:lnTo>
                    <a:pt x="1205" y="524"/>
                  </a:lnTo>
                  <a:lnTo>
                    <a:pt x="1180" y="437"/>
                  </a:lnTo>
                  <a:lnTo>
                    <a:pt x="1141" y="362"/>
                  </a:lnTo>
                  <a:lnTo>
                    <a:pt x="1087" y="294"/>
                  </a:lnTo>
                  <a:lnTo>
                    <a:pt x="1039" y="353"/>
                  </a:lnTo>
                  <a:lnTo>
                    <a:pt x="1087" y="402"/>
                  </a:lnTo>
                  <a:lnTo>
                    <a:pt x="1132" y="431"/>
                  </a:lnTo>
                  <a:lnTo>
                    <a:pt x="1127" y="461"/>
                  </a:lnTo>
                  <a:lnTo>
                    <a:pt x="1083" y="456"/>
                  </a:lnTo>
                  <a:lnTo>
                    <a:pt x="1014" y="402"/>
                  </a:lnTo>
                  <a:lnTo>
                    <a:pt x="975" y="362"/>
                  </a:lnTo>
                  <a:lnTo>
                    <a:pt x="1014" y="308"/>
                  </a:lnTo>
                  <a:lnTo>
                    <a:pt x="1054" y="255"/>
                  </a:lnTo>
                  <a:lnTo>
                    <a:pt x="1024" y="186"/>
                  </a:lnTo>
                  <a:lnTo>
                    <a:pt x="985" y="147"/>
                  </a:lnTo>
                  <a:lnTo>
                    <a:pt x="887" y="98"/>
                  </a:lnTo>
                  <a:lnTo>
                    <a:pt x="730" y="59"/>
                  </a:lnTo>
                  <a:lnTo>
                    <a:pt x="485" y="45"/>
                  </a:lnTo>
                  <a:lnTo>
                    <a:pt x="251" y="49"/>
                  </a:lnTo>
                  <a:lnTo>
                    <a:pt x="93" y="74"/>
                  </a:lnTo>
                  <a:lnTo>
                    <a:pt x="30" y="88"/>
                  </a:lnTo>
                  <a:lnTo>
                    <a:pt x="0" y="68"/>
                  </a:lnTo>
                  <a:lnTo>
                    <a:pt x="89" y="45"/>
                  </a:lnTo>
                  <a:lnTo>
                    <a:pt x="284" y="14"/>
                  </a:lnTo>
                  <a:lnTo>
                    <a:pt x="442" y="0"/>
                  </a:lnTo>
                  <a:lnTo>
                    <a:pt x="662" y="10"/>
                  </a:lnTo>
                  <a:lnTo>
                    <a:pt x="828" y="39"/>
                  </a:lnTo>
                  <a:lnTo>
                    <a:pt x="1009" y="68"/>
                  </a:lnTo>
                  <a:lnTo>
                    <a:pt x="1054" y="13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98" name="Freeform 33"/>
            <p:cNvSpPr>
              <a:spLocks/>
            </p:cNvSpPr>
            <p:nvPr/>
          </p:nvSpPr>
          <p:spPr bwMode="auto">
            <a:xfrm>
              <a:off x="4995" y="1367"/>
              <a:ext cx="191" cy="351"/>
            </a:xfrm>
            <a:custGeom>
              <a:avLst/>
              <a:gdLst>
                <a:gd name="T0" fmla="*/ 0 w 382"/>
                <a:gd name="T1" fmla="*/ 1 h 701"/>
                <a:gd name="T2" fmla="*/ 2 w 382"/>
                <a:gd name="T3" fmla="*/ 1 h 701"/>
                <a:gd name="T4" fmla="*/ 2 w 382"/>
                <a:gd name="T5" fmla="*/ 1 h 701"/>
                <a:gd name="T6" fmla="*/ 2 w 382"/>
                <a:gd name="T7" fmla="*/ 2 h 701"/>
                <a:gd name="T8" fmla="*/ 2 w 382"/>
                <a:gd name="T9" fmla="*/ 3 h 701"/>
                <a:gd name="T10" fmla="*/ 2 w 382"/>
                <a:gd name="T11" fmla="*/ 3 h 701"/>
                <a:gd name="T12" fmla="*/ 2 w 382"/>
                <a:gd name="T13" fmla="*/ 4 h 701"/>
                <a:gd name="T14" fmla="*/ 3 w 382"/>
                <a:gd name="T15" fmla="*/ 4 h 701"/>
                <a:gd name="T16" fmla="*/ 3 w 382"/>
                <a:gd name="T17" fmla="*/ 4 h 701"/>
                <a:gd name="T18" fmla="*/ 3 w 382"/>
                <a:gd name="T19" fmla="*/ 5 h 701"/>
                <a:gd name="T20" fmla="*/ 3 w 382"/>
                <a:gd name="T21" fmla="*/ 6 h 701"/>
                <a:gd name="T22" fmla="*/ 3 w 382"/>
                <a:gd name="T23" fmla="*/ 6 h 701"/>
                <a:gd name="T24" fmla="*/ 3 w 382"/>
                <a:gd name="T25" fmla="*/ 5 h 701"/>
                <a:gd name="T26" fmla="*/ 3 w 382"/>
                <a:gd name="T27" fmla="*/ 5 h 701"/>
                <a:gd name="T28" fmla="*/ 3 w 382"/>
                <a:gd name="T29" fmla="*/ 4 h 701"/>
                <a:gd name="T30" fmla="*/ 3 w 382"/>
                <a:gd name="T31" fmla="*/ 4 h 701"/>
                <a:gd name="T32" fmla="*/ 2 w 382"/>
                <a:gd name="T33" fmla="*/ 4 h 701"/>
                <a:gd name="T34" fmla="*/ 2 w 382"/>
                <a:gd name="T35" fmla="*/ 3 h 701"/>
                <a:gd name="T36" fmla="*/ 2 w 382"/>
                <a:gd name="T37" fmla="*/ 2 h 701"/>
                <a:gd name="T38" fmla="*/ 3 w 382"/>
                <a:gd name="T39" fmla="*/ 2 h 701"/>
                <a:gd name="T40" fmla="*/ 3 w 382"/>
                <a:gd name="T41" fmla="*/ 1 h 701"/>
                <a:gd name="T42" fmla="*/ 2 w 382"/>
                <a:gd name="T43" fmla="*/ 1 h 701"/>
                <a:gd name="T44" fmla="*/ 1 w 382"/>
                <a:gd name="T45" fmla="*/ 1 h 701"/>
                <a:gd name="T46" fmla="*/ 1 w 382"/>
                <a:gd name="T47" fmla="*/ 0 h 701"/>
                <a:gd name="T48" fmla="*/ 0 w 382"/>
                <a:gd name="T49" fmla="*/ 1 h 701"/>
                <a:gd name="T50" fmla="*/ 0 w 382"/>
                <a:gd name="T51" fmla="*/ 1 h 70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382"/>
                <a:gd name="T79" fmla="*/ 0 h 701"/>
                <a:gd name="T80" fmla="*/ 382 w 382"/>
                <a:gd name="T81" fmla="*/ 701 h 70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382" h="701">
                  <a:moveTo>
                    <a:pt x="0" y="38"/>
                  </a:moveTo>
                  <a:lnTo>
                    <a:pt x="177" y="97"/>
                  </a:lnTo>
                  <a:lnTo>
                    <a:pt x="239" y="122"/>
                  </a:lnTo>
                  <a:lnTo>
                    <a:pt x="196" y="205"/>
                  </a:lnTo>
                  <a:lnTo>
                    <a:pt x="152" y="328"/>
                  </a:lnTo>
                  <a:lnTo>
                    <a:pt x="142" y="377"/>
                  </a:lnTo>
                  <a:lnTo>
                    <a:pt x="181" y="411"/>
                  </a:lnTo>
                  <a:lnTo>
                    <a:pt x="274" y="460"/>
                  </a:lnTo>
                  <a:lnTo>
                    <a:pt x="333" y="489"/>
                  </a:lnTo>
                  <a:lnTo>
                    <a:pt x="328" y="637"/>
                  </a:lnTo>
                  <a:lnTo>
                    <a:pt x="357" y="701"/>
                  </a:lnTo>
                  <a:lnTo>
                    <a:pt x="372" y="647"/>
                  </a:lnTo>
                  <a:lnTo>
                    <a:pt x="368" y="564"/>
                  </a:lnTo>
                  <a:lnTo>
                    <a:pt x="382" y="514"/>
                  </a:lnTo>
                  <a:lnTo>
                    <a:pt x="372" y="460"/>
                  </a:lnTo>
                  <a:lnTo>
                    <a:pt x="308" y="431"/>
                  </a:lnTo>
                  <a:lnTo>
                    <a:pt x="254" y="392"/>
                  </a:lnTo>
                  <a:lnTo>
                    <a:pt x="191" y="363"/>
                  </a:lnTo>
                  <a:lnTo>
                    <a:pt x="225" y="224"/>
                  </a:lnTo>
                  <a:lnTo>
                    <a:pt x="284" y="156"/>
                  </a:lnTo>
                  <a:lnTo>
                    <a:pt x="269" y="102"/>
                  </a:lnTo>
                  <a:lnTo>
                    <a:pt x="181" y="54"/>
                  </a:lnTo>
                  <a:lnTo>
                    <a:pt x="88" y="19"/>
                  </a:lnTo>
                  <a:lnTo>
                    <a:pt x="40" y="0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99" name="Freeform 34"/>
            <p:cNvSpPr>
              <a:spLocks/>
            </p:cNvSpPr>
            <p:nvPr/>
          </p:nvSpPr>
          <p:spPr bwMode="auto">
            <a:xfrm>
              <a:off x="4874" y="1296"/>
              <a:ext cx="108" cy="96"/>
            </a:xfrm>
            <a:custGeom>
              <a:avLst/>
              <a:gdLst>
                <a:gd name="T0" fmla="*/ 2 w 216"/>
                <a:gd name="T1" fmla="*/ 1 h 191"/>
                <a:gd name="T2" fmla="*/ 2 w 216"/>
                <a:gd name="T3" fmla="*/ 1 h 191"/>
                <a:gd name="T4" fmla="*/ 2 w 216"/>
                <a:gd name="T5" fmla="*/ 1 h 191"/>
                <a:gd name="T6" fmla="*/ 2 w 216"/>
                <a:gd name="T7" fmla="*/ 0 h 191"/>
                <a:gd name="T8" fmla="*/ 1 w 216"/>
                <a:gd name="T9" fmla="*/ 1 h 191"/>
                <a:gd name="T10" fmla="*/ 1 w 216"/>
                <a:gd name="T11" fmla="*/ 1 h 191"/>
                <a:gd name="T12" fmla="*/ 1 w 216"/>
                <a:gd name="T13" fmla="*/ 1 h 191"/>
                <a:gd name="T14" fmla="*/ 0 w 216"/>
                <a:gd name="T15" fmla="*/ 1 h 191"/>
                <a:gd name="T16" fmla="*/ 0 w 216"/>
                <a:gd name="T17" fmla="*/ 1 h 191"/>
                <a:gd name="T18" fmla="*/ 1 w 216"/>
                <a:gd name="T19" fmla="*/ 2 h 191"/>
                <a:gd name="T20" fmla="*/ 1 w 216"/>
                <a:gd name="T21" fmla="*/ 2 h 191"/>
                <a:gd name="T22" fmla="*/ 2 w 216"/>
                <a:gd name="T23" fmla="*/ 2 h 191"/>
                <a:gd name="T24" fmla="*/ 1 w 216"/>
                <a:gd name="T25" fmla="*/ 2 h 191"/>
                <a:gd name="T26" fmla="*/ 1 w 216"/>
                <a:gd name="T27" fmla="*/ 1 h 191"/>
                <a:gd name="T28" fmla="*/ 1 w 216"/>
                <a:gd name="T29" fmla="*/ 1 h 191"/>
                <a:gd name="T30" fmla="*/ 1 w 216"/>
                <a:gd name="T31" fmla="*/ 1 h 191"/>
                <a:gd name="T32" fmla="*/ 2 w 216"/>
                <a:gd name="T33" fmla="*/ 1 h 191"/>
                <a:gd name="T34" fmla="*/ 2 w 216"/>
                <a:gd name="T35" fmla="*/ 2 h 191"/>
                <a:gd name="T36" fmla="*/ 2 w 216"/>
                <a:gd name="T37" fmla="*/ 2 h 191"/>
                <a:gd name="T38" fmla="*/ 2 w 216"/>
                <a:gd name="T39" fmla="*/ 1 h 191"/>
                <a:gd name="T40" fmla="*/ 2 w 216"/>
                <a:gd name="T41" fmla="*/ 1 h 191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16"/>
                <a:gd name="T64" fmla="*/ 0 h 191"/>
                <a:gd name="T65" fmla="*/ 216 w 216"/>
                <a:gd name="T66" fmla="*/ 191 h 191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16" h="191">
                  <a:moveTo>
                    <a:pt x="216" y="127"/>
                  </a:moveTo>
                  <a:lnTo>
                    <a:pt x="201" y="79"/>
                  </a:lnTo>
                  <a:lnTo>
                    <a:pt x="172" y="25"/>
                  </a:lnTo>
                  <a:lnTo>
                    <a:pt x="137" y="0"/>
                  </a:lnTo>
                  <a:lnTo>
                    <a:pt x="74" y="15"/>
                  </a:lnTo>
                  <a:lnTo>
                    <a:pt x="54" y="73"/>
                  </a:lnTo>
                  <a:lnTo>
                    <a:pt x="35" y="54"/>
                  </a:lnTo>
                  <a:lnTo>
                    <a:pt x="0" y="59"/>
                  </a:lnTo>
                  <a:lnTo>
                    <a:pt x="0" y="83"/>
                  </a:lnTo>
                  <a:lnTo>
                    <a:pt x="49" y="147"/>
                  </a:lnTo>
                  <a:lnTo>
                    <a:pt x="93" y="191"/>
                  </a:lnTo>
                  <a:lnTo>
                    <a:pt x="132" y="181"/>
                  </a:lnTo>
                  <a:lnTo>
                    <a:pt x="118" y="143"/>
                  </a:lnTo>
                  <a:lnTo>
                    <a:pt x="103" y="93"/>
                  </a:lnTo>
                  <a:lnTo>
                    <a:pt x="98" y="54"/>
                  </a:lnTo>
                  <a:lnTo>
                    <a:pt x="127" y="44"/>
                  </a:lnTo>
                  <a:lnTo>
                    <a:pt x="152" y="89"/>
                  </a:lnTo>
                  <a:lnTo>
                    <a:pt x="186" y="137"/>
                  </a:lnTo>
                  <a:lnTo>
                    <a:pt x="211" y="152"/>
                  </a:lnTo>
                  <a:lnTo>
                    <a:pt x="216" y="1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00" name="Freeform 35"/>
            <p:cNvSpPr>
              <a:spLocks/>
            </p:cNvSpPr>
            <p:nvPr/>
          </p:nvSpPr>
          <p:spPr bwMode="auto">
            <a:xfrm>
              <a:off x="4842" y="1034"/>
              <a:ext cx="133" cy="272"/>
            </a:xfrm>
            <a:custGeom>
              <a:avLst/>
              <a:gdLst>
                <a:gd name="T0" fmla="*/ 3 w 265"/>
                <a:gd name="T1" fmla="*/ 1 h 543"/>
                <a:gd name="T2" fmla="*/ 2 w 265"/>
                <a:gd name="T3" fmla="*/ 1 h 543"/>
                <a:gd name="T4" fmla="*/ 1 w 265"/>
                <a:gd name="T5" fmla="*/ 2 h 543"/>
                <a:gd name="T6" fmla="*/ 1 w 265"/>
                <a:gd name="T7" fmla="*/ 2 h 543"/>
                <a:gd name="T8" fmla="*/ 1 w 265"/>
                <a:gd name="T9" fmla="*/ 3 h 543"/>
                <a:gd name="T10" fmla="*/ 1 w 265"/>
                <a:gd name="T11" fmla="*/ 3 h 543"/>
                <a:gd name="T12" fmla="*/ 1 w 265"/>
                <a:gd name="T13" fmla="*/ 3 h 543"/>
                <a:gd name="T14" fmla="*/ 1 w 265"/>
                <a:gd name="T15" fmla="*/ 4 h 543"/>
                <a:gd name="T16" fmla="*/ 1 w 265"/>
                <a:gd name="T17" fmla="*/ 5 h 543"/>
                <a:gd name="T18" fmla="*/ 1 w 265"/>
                <a:gd name="T19" fmla="*/ 4 h 543"/>
                <a:gd name="T20" fmla="*/ 0 w 265"/>
                <a:gd name="T21" fmla="*/ 4 h 543"/>
                <a:gd name="T22" fmla="*/ 1 w 265"/>
                <a:gd name="T23" fmla="*/ 3 h 543"/>
                <a:gd name="T24" fmla="*/ 1 w 265"/>
                <a:gd name="T25" fmla="*/ 3 h 543"/>
                <a:gd name="T26" fmla="*/ 1 w 265"/>
                <a:gd name="T27" fmla="*/ 3 h 543"/>
                <a:gd name="T28" fmla="*/ 1 w 265"/>
                <a:gd name="T29" fmla="*/ 2 h 543"/>
                <a:gd name="T30" fmla="*/ 1 w 265"/>
                <a:gd name="T31" fmla="*/ 2 h 543"/>
                <a:gd name="T32" fmla="*/ 2 w 265"/>
                <a:gd name="T33" fmla="*/ 1 h 543"/>
                <a:gd name="T34" fmla="*/ 3 w 265"/>
                <a:gd name="T35" fmla="*/ 0 h 543"/>
                <a:gd name="T36" fmla="*/ 3 w 265"/>
                <a:gd name="T37" fmla="*/ 1 h 543"/>
                <a:gd name="T38" fmla="*/ 3 w 265"/>
                <a:gd name="T39" fmla="*/ 1 h 54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65"/>
                <a:gd name="T61" fmla="*/ 0 h 543"/>
                <a:gd name="T62" fmla="*/ 265 w 265"/>
                <a:gd name="T63" fmla="*/ 543 h 543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65" h="543">
                  <a:moveTo>
                    <a:pt x="265" y="29"/>
                  </a:moveTo>
                  <a:lnTo>
                    <a:pt x="196" y="103"/>
                  </a:lnTo>
                  <a:lnTo>
                    <a:pt x="128" y="157"/>
                  </a:lnTo>
                  <a:lnTo>
                    <a:pt x="64" y="249"/>
                  </a:lnTo>
                  <a:lnTo>
                    <a:pt x="84" y="274"/>
                  </a:lnTo>
                  <a:lnTo>
                    <a:pt x="84" y="328"/>
                  </a:lnTo>
                  <a:lnTo>
                    <a:pt x="68" y="373"/>
                  </a:lnTo>
                  <a:lnTo>
                    <a:pt x="59" y="441"/>
                  </a:lnTo>
                  <a:lnTo>
                    <a:pt x="64" y="543"/>
                  </a:lnTo>
                  <a:lnTo>
                    <a:pt x="20" y="499"/>
                  </a:lnTo>
                  <a:lnTo>
                    <a:pt x="0" y="416"/>
                  </a:lnTo>
                  <a:lnTo>
                    <a:pt x="20" y="338"/>
                  </a:lnTo>
                  <a:lnTo>
                    <a:pt x="30" y="294"/>
                  </a:lnTo>
                  <a:lnTo>
                    <a:pt x="10" y="259"/>
                  </a:lnTo>
                  <a:lnTo>
                    <a:pt x="30" y="211"/>
                  </a:lnTo>
                  <a:lnTo>
                    <a:pt x="79" y="151"/>
                  </a:lnTo>
                  <a:lnTo>
                    <a:pt x="167" y="78"/>
                  </a:lnTo>
                  <a:lnTo>
                    <a:pt x="259" y="0"/>
                  </a:lnTo>
                  <a:lnTo>
                    <a:pt x="265" y="2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01" name="Freeform 36"/>
            <p:cNvSpPr>
              <a:spLocks/>
            </p:cNvSpPr>
            <p:nvPr/>
          </p:nvSpPr>
          <p:spPr bwMode="auto">
            <a:xfrm>
              <a:off x="4946" y="982"/>
              <a:ext cx="103" cy="54"/>
            </a:xfrm>
            <a:custGeom>
              <a:avLst/>
              <a:gdLst>
                <a:gd name="T0" fmla="*/ 0 w 205"/>
                <a:gd name="T1" fmla="*/ 1 h 108"/>
                <a:gd name="T2" fmla="*/ 1 w 205"/>
                <a:gd name="T3" fmla="*/ 1 h 108"/>
                <a:gd name="T4" fmla="*/ 2 w 205"/>
                <a:gd name="T5" fmla="*/ 0 h 108"/>
                <a:gd name="T6" fmla="*/ 2 w 205"/>
                <a:gd name="T7" fmla="*/ 1 h 108"/>
                <a:gd name="T8" fmla="*/ 2 w 205"/>
                <a:gd name="T9" fmla="*/ 1 h 108"/>
                <a:gd name="T10" fmla="*/ 1 w 205"/>
                <a:gd name="T11" fmla="*/ 1 h 108"/>
                <a:gd name="T12" fmla="*/ 1 w 205"/>
                <a:gd name="T13" fmla="*/ 1 h 108"/>
                <a:gd name="T14" fmla="*/ 0 w 205"/>
                <a:gd name="T15" fmla="*/ 1 h 108"/>
                <a:gd name="T16" fmla="*/ 0 w 205"/>
                <a:gd name="T17" fmla="*/ 1 h 108"/>
                <a:gd name="T18" fmla="*/ 0 w 205"/>
                <a:gd name="T19" fmla="*/ 1 h 10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5"/>
                <a:gd name="T31" fmla="*/ 0 h 108"/>
                <a:gd name="T32" fmla="*/ 205 w 205"/>
                <a:gd name="T33" fmla="*/ 108 h 10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5" h="108">
                  <a:moveTo>
                    <a:pt x="0" y="64"/>
                  </a:moveTo>
                  <a:lnTo>
                    <a:pt x="77" y="30"/>
                  </a:lnTo>
                  <a:lnTo>
                    <a:pt x="151" y="0"/>
                  </a:lnTo>
                  <a:lnTo>
                    <a:pt x="205" y="6"/>
                  </a:lnTo>
                  <a:lnTo>
                    <a:pt x="175" y="30"/>
                  </a:lnTo>
                  <a:lnTo>
                    <a:pt x="102" y="54"/>
                  </a:lnTo>
                  <a:lnTo>
                    <a:pt x="48" y="69"/>
                  </a:lnTo>
                  <a:lnTo>
                    <a:pt x="0" y="108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02" name="Freeform 37"/>
            <p:cNvSpPr>
              <a:spLocks/>
            </p:cNvSpPr>
            <p:nvPr/>
          </p:nvSpPr>
          <p:spPr bwMode="auto">
            <a:xfrm>
              <a:off x="5073" y="1004"/>
              <a:ext cx="161" cy="140"/>
            </a:xfrm>
            <a:custGeom>
              <a:avLst/>
              <a:gdLst>
                <a:gd name="T0" fmla="*/ 0 w 324"/>
                <a:gd name="T1" fmla="*/ 1 h 280"/>
                <a:gd name="T2" fmla="*/ 0 w 324"/>
                <a:gd name="T3" fmla="*/ 1 h 280"/>
                <a:gd name="T4" fmla="*/ 0 w 324"/>
                <a:gd name="T5" fmla="*/ 1 h 280"/>
                <a:gd name="T6" fmla="*/ 0 w 324"/>
                <a:gd name="T7" fmla="*/ 1 h 280"/>
                <a:gd name="T8" fmla="*/ 0 w 324"/>
                <a:gd name="T9" fmla="*/ 1 h 280"/>
                <a:gd name="T10" fmla="*/ 0 w 324"/>
                <a:gd name="T11" fmla="*/ 2 h 280"/>
                <a:gd name="T12" fmla="*/ 0 w 324"/>
                <a:gd name="T13" fmla="*/ 2 h 280"/>
                <a:gd name="T14" fmla="*/ 1 w 324"/>
                <a:gd name="T15" fmla="*/ 2 h 280"/>
                <a:gd name="T16" fmla="*/ 1 w 324"/>
                <a:gd name="T17" fmla="*/ 2 h 280"/>
                <a:gd name="T18" fmla="*/ 1 w 324"/>
                <a:gd name="T19" fmla="*/ 2 h 280"/>
                <a:gd name="T20" fmla="*/ 1 w 324"/>
                <a:gd name="T21" fmla="*/ 2 h 280"/>
                <a:gd name="T22" fmla="*/ 2 w 324"/>
                <a:gd name="T23" fmla="*/ 2 h 280"/>
                <a:gd name="T24" fmla="*/ 2 w 324"/>
                <a:gd name="T25" fmla="*/ 1 h 280"/>
                <a:gd name="T26" fmla="*/ 2 w 324"/>
                <a:gd name="T27" fmla="*/ 1 h 280"/>
                <a:gd name="T28" fmla="*/ 2 w 324"/>
                <a:gd name="T29" fmla="*/ 0 h 280"/>
                <a:gd name="T30" fmla="*/ 2 w 324"/>
                <a:gd name="T31" fmla="*/ 1 h 280"/>
                <a:gd name="T32" fmla="*/ 1 w 324"/>
                <a:gd name="T33" fmla="*/ 1 h 280"/>
                <a:gd name="T34" fmla="*/ 1 w 324"/>
                <a:gd name="T35" fmla="*/ 1 h 280"/>
                <a:gd name="T36" fmla="*/ 1 w 324"/>
                <a:gd name="T37" fmla="*/ 1 h 280"/>
                <a:gd name="T38" fmla="*/ 1 w 324"/>
                <a:gd name="T39" fmla="*/ 2 h 280"/>
                <a:gd name="T40" fmla="*/ 1 w 324"/>
                <a:gd name="T41" fmla="*/ 2 h 280"/>
                <a:gd name="T42" fmla="*/ 1 w 324"/>
                <a:gd name="T43" fmla="*/ 1 h 280"/>
                <a:gd name="T44" fmla="*/ 1 w 324"/>
                <a:gd name="T45" fmla="*/ 1 h 280"/>
                <a:gd name="T46" fmla="*/ 0 w 324"/>
                <a:gd name="T47" fmla="*/ 1 h 280"/>
                <a:gd name="T48" fmla="*/ 0 w 324"/>
                <a:gd name="T49" fmla="*/ 1 h 280"/>
                <a:gd name="T50" fmla="*/ 0 w 324"/>
                <a:gd name="T51" fmla="*/ 1 h 280"/>
                <a:gd name="T52" fmla="*/ 0 w 324"/>
                <a:gd name="T53" fmla="*/ 1 h 280"/>
                <a:gd name="T54" fmla="*/ 0 w 324"/>
                <a:gd name="T55" fmla="*/ 1 h 280"/>
                <a:gd name="T56" fmla="*/ 0 w 324"/>
                <a:gd name="T57" fmla="*/ 1 h 280"/>
                <a:gd name="T58" fmla="*/ 0 w 324"/>
                <a:gd name="T59" fmla="*/ 1 h 28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24"/>
                <a:gd name="T91" fmla="*/ 0 h 280"/>
                <a:gd name="T92" fmla="*/ 324 w 324"/>
                <a:gd name="T93" fmla="*/ 280 h 280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24" h="280">
                  <a:moveTo>
                    <a:pt x="21" y="25"/>
                  </a:moveTo>
                  <a:lnTo>
                    <a:pt x="25" y="55"/>
                  </a:lnTo>
                  <a:lnTo>
                    <a:pt x="6" y="93"/>
                  </a:lnTo>
                  <a:lnTo>
                    <a:pt x="0" y="138"/>
                  </a:lnTo>
                  <a:lnTo>
                    <a:pt x="10" y="178"/>
                  </a:lnTo>
                  <a:lnTo>
                    <a:pt x="40" y="201"/>
                  </a:lnTo>
                  <a:lnTo>
                    <a:pt x="94" y="207"/>
                  </a:lnTo>
                  <a:lnTo>
                    <a:pt x="133" y="201"/>
                  </a:lnTo>
                  <a:lnTo>
                    <a:pt x="152" y="256"/>
                  </a:lnTo>
                  <a:lnTo>
                    <a:pt x="206" y="280"/>
                  </a:lnTo>
                  <a:lnTo>
                    <a:pt x="245" y="256"/>
                  </a:lnTo>
                  <a:lnTo>
                    <a:pt x="260" y="211"/>
                  </a:lnTo>
                  <a:lnTo>
                    <a:pt x="265" y="128"/>
                  </a:lnTo>
                  <a:lnTo>
                    <a:pt x="324" y="60"/>
                  </a:lnTo>
                  <a:lnTo>
                    <a:pt x="319" y="0"/>
                  </a:lnTo>
                  <a:lnTo>
                    <a:pt x="280" y="25"/>
                  </a:lnTo>
                  <a:lnTo>
                    <a:pt x="255" y="64"/>
                  </a:lnTo>
                  <a:lnTo>
                    <a:pt x="206" y="124"/>
                  </a:lnTo>
                  <a:lnTo>
                    <a:pt x="216" y="178"/>
                  </a:lnTo>
                  <a:lnTo>
                    <a:pt x="212" y="231"/>
                  </a:lnTo>
                  <a:lnTo>
                    <a:pt x="187" y="217"/>
                  </a:lnTo>
                  <a:lnTo>
                    <a:pt x="177" y="163"/>
                  </a:lnTo>
                  <a:lnTo>
                    <a:pt x="128" y="138"/>
                  </a:lnTo>
                  <a:lnTo>
                    <a:pt x="94" y="167"/>
                  </a:lnTo>
                  <a:lnTo>
                    <a:pt x="60" y="147"/>
                  </a:lnTo>
                  <a:lnTo>
                    <a:pt x="54" y="99"/>
                  </a:lnTo>
                  <a:lnTo>
                    <a:pt x="89" y="20"/>
                  </a:lnTo>
                  <a:lnTo>
                    <a:pt x="60" y="6"/>
                  </a:lnTo>
                  <a:lnTo>
                    <a:pt x="21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03" name="Freeform 38"/>
            <p:cNvSpPr>
              <a:spLocks/>
            </p:cNvSpPr>
            <p:nvPr/>
          </p:nvSpPr>
          <p:spPr bwMode="auto">
            <a:xfrm>
              <a:off x="5087" y="985"/>
              <a:ext cx="304" cy="343"/>
            </a:xfrm>
            <a:custGeom>
              <a:avLst/>
              <a:gdLst>
                <a:gd name="T0" fmla="*/ 4 w 607"/>
                <a:gd name="T1" fmla="*/ 0 h 686"/>
                <a:gd name="T2" fmla="*/ 5 w 607"/>
                <a:gd name="T3" fmla="*/ 1 h 686"/>
                <a:gd name="T4" fmla="*/ 5 w 607"/>
                <a:gd name="T5" fmla="*/ 1 h 686"/>
                <a:gd name="T6" fmla="*/ 5 w 607"/>
                <a:gd name="T7" fmla="*/ 1 h 686"/>
                <a:gd name="T8" fmla="*/ 4 w 607"/>
                <a:gd name="T9" fmla="*/ 2 h 686"/>
                <a:gd name="T10" fmla="*/ 3 w 607"/>
                <a:gd name="T11" fmla="*/ 3 h 686"/>
                <a:gd name="T12" fmla="*/ 5 w 607"/>
                <a:gd name="T13" fmla="*/ 2 h 686"/>
                <a:gd name="T14" fmla="*/ 5 w 607"/>
                <a:gd name="T15" fmla="*/ 2 h 686"/>
                <a:gd name="T16" fmla="*/ 5 w 607"/>
                <a:gd name="T17" fmla="*/ 3 h 686"/>
                <a:gd name="T18" fmla="*/ 5 w 607"/>
                <a:gd name="T19" fmla="*/ 3 h 686"/>
                <a:gd name="T20" fmla="*/ 5 w 607"/>
                <a:gd name="T21" fmla="*/ 3 h 686"/>
                <a:gd name="T22" fmla="*/ 4 w 607"/>
                <a:gd name="T23" fmla="*/ 3 h 686"/>
                <a:gd name="T24" fmla="*/ 4 w 607"/>
                <a:gd name="T25" fmla="*/ 4 h 686"/>
                <a:gd name="T26" fmla="*/ 3 w 607"/>
                <a:gd name="T27" fmla="*/ 5 h 686"/>
                <a:gd name="T28" fmla="*/ 3 w 607"/>
                <a:gd name="T29" fmla="*/ 5 h 686"/>
                <a:gd name="T30" fmla="*/ 3 w 607"/>
                <a:gd name="T31" fmla="*/ 5 h 686"/>
                <a:gd name="T32" fmla="*/ 3 w 607"/>
                <a:gd name="T33" fmla="*/ 5 h 686"/>
                <a:gd name="T34" fmla="*/ 3 w 607"/>
                <a:gd name="T35" fmla="*/ 6 h 686"/>
                <a:gd name="T36" fmla="*/ 2 w 607"/>
                <a:gd name="T37" fmla="*/ 6 h 686"/>
                <a:gd name="T38" fmla="*/ 2 w 607"/>
                <a:gd name="T39" fmla="*/ 6 h 686"/>
                <a:gd name="T40" fmla="*/ 2 w 607"/>
                <a:gd name="T41" fmla="*/ 5 h 686"/>
                <a:gd name="T42" fmla="*/ 2 w 607"/>
                <a:gd name="T43" fmla="*/ 5 h 686"/>
                <a:gd name="T44" fmla="*/ 2 w 607"/>
                <a:gd name="T45" fmla="*/ 5 h 686"/>
                <a:gd name="T46" fmla="*/ 1 w 607"/>
                <a:gd name="T47" fmla="*/ 5 h 686"/>
                <a:gd name="T48" fmla="*/ 1 w 607"/>
                <a:gd name="T49" fmla="*/ 5 h 686"/>
                <a:gd name="T50" fmla="*/ 0 w 607"/>
                <a:gd name="T51" fmla="*/ 5 h 686"/>
                <a:gd name="T52" fmla="*/ 1 w 607"/>
                <a:gd name="T53" fmla="*/ 5 h 686"/>
                <a:gd name="T54" fmla="*/ 2 w 607"/>
                <a:gd name="T55" fmla="*/ 5 h 686"/>
                <a:gd name="T56" fmla="*/ 2 w 607"/>
                <a:gd name="T57" fmla="*/ 5 h 686"/>
                <a:gd name="T58" fmla="*/ 2 w 607"/>
                <a:gd name="T59" fmla="*/ 5 h 686"/>
                <a:gd name="T60" fmla="*/ 2 w 607"/>
                <a:gd name="T61" fmla="*/ 5 h 686"/>
                <a:gd name="T62" fmla="*/ 2 w 607"/>
                <a:gd name="T63" fmla="*/ 5 h 686"/>
                <a:gd name="T64" fmla="*/ 2 w 607"/>
                <a:gd name="T65" fmla="*/ 5 h 686"/>
                <a:gd name="T66" fmla="*/ 3 w 607"/>
                <a:gd name="T67" fmla="*/ 5 h 686"/>
                <a:gd name="T68" fmla="*/ 4 w 607"/>
                <a:gd name="T69" fmla="*/ 4 h 686"/>
                <a:gd name="T70" fmla="*/ 4 w 607"/>
                <a:gd name="T71" fmla="*/ 3 h 686"/>
                <a:gd name="T72" fmla="*/ 5 w 607"/>
                <a:gd name="T73" fmla="*/ 3 h 686"/>
                <a:gd name="T74" fmla="*/ 5 w 607"/>
                <a:gd name="T75" fmla="*/ 3 h 686"/>
                <a:gd name="T76" fmla="*/ 5 w 607"/>
                <a:gd name="T77" fmla="*/ 2 h 686"/>
                <a:gd name="T78" fmla="*/ 4 w 607"/>
                <a:gd name="T79" fmla="*/ 3 h 686"/>
                <a:gd name="T80" fmla="*/ 4 w 607"/>
                <a:gd name="T81" fmla="*/ 3 h 686"/>
                <a:gd name="T82" fmla="*/ 3 w 607"/>
                <a:gd name="T83" fmla="*/ 3 h 686"/>
                <a:gd name="T84" fmla="*/ 3 w 607"/>
                <a:gd name="T85" fmla="*/ 3 h 686"/>
                <a:gd name="T86" fmla="*/ 3 w 607"/>
                <a:gd name="T87" fmla="*/ 2 h 686"/>
                <a:gd name="T88" fmla="*/ 4 w 607"/>
                <a:gd name="T89" fmla="*/ 2 h 686"/>
                <a:gd name="T90" fmla="*/ 5 w 607"/>
                <a:gd name="T91" fmla="*/ 1 h 686"/>
                <a:gd name="T92" fmla="*/ 4 w 607"/>
                <a:gd name="T93" fmla="*/ 1 h 686"/>
                <a:gd name="T94" fmla="*/ 4 w 607"/>
                <a:gd name="T95" fmla="*/ 0 h 686"/>
                <a:gd name="T96" fmla="*/ 4 w 607"/>
                <a:gd name="T97" fmla="*/ 0 h 686"/>
                <a:gd name="T98" fmla="*/ 4 w 607"/>
                <a:gd name="T99" fmla="*/ 0 h 68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607"/>
                <a:gd name="T151" fmla="*/ 0 h 686"/>
                <a:gd name="T152" fmla="*/ 607 w 607"/>
                <a:gd name="T153" fmla="*/ 686 h 68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607" h="686">
                  <a:moveTo>
                    <a:pt x="456" y="0"/>
                  </a:moveTo>
                  <a:lnTo>
                    <a:pt x="534" y="44"/>
                  </a:lnTo>
                  <a:lnTo>
                    <a:pt x="593" y="63"/>
                  </a:lnTo>
                  <a:lnTo>
                    <a:pt x="588" y="98"/>
                  </a:lnTo>
                  <a:lnTo>
                    <a:pt x="499" y="166"/>
                  </a:lnTo>
                  <a:lnTo>
                    <a:pt x="377" y="274"/>
                  </a:lnTo>
                  <a:lnTo>
                    <a:pt x="553" y="176"/>
                  </a:lnTo>
                  <a:lnTo>
                    <a:pt x="588" y="195"/>
                  </a:lnTo>
                  <a:lnTo>
                    <a:pt x="607" y="289"/>
                  </a:lnTo>
                  <a:lnTo>
                    <a:pt x="568" y="318"/>
                  </a:lnTo>
                  <a:lnTo>
                    <a:pt x="520" y="332"/>
                  </a:lnTo>
                  <a:lnTo>
                    <a:pt x="451" y="407"/>
                  </a:lnTo>
                  <a:lnTo>
                    <a:pt x="402" y="480"/>
                  </a:lnTo>
                  <a:lnTo>
                    <a:pt x="362" y="529"/>
                  </a:lnTo>
                  <a:lnTo>
                    <a:pt x="314" y="558"/>
                  </a:lnTo>
                  <a:lnTo>
                    <a:pt x="269" y="568"/>
                  </a:lnTo>
                  <a:lnTo>
                    <a:pt x="275" y="618"/>
                  </a:lnTo>
                  <a:lnTo>
                    <a:pt x="259" y="676"/>
                  </a:lnTo>
                  <a:lnTo>
                    <a:pt x="221" y="686"/>
                  </a:lnTo>
                  <a:lnTo>
                    <a:pt x="196" y="666"/>
                  </a:lnTo>
                  <a:lnTo>
                    <a:pt x="182" y="627"/>
                  </a:lnTo>
                  <a:lnTo>
                    <a:pt x="171" y="587"/>
                  </a:lnTo>
                  <a:lnTo>
                    <a:pt x="138" y="568"/>
                  </a:lnTo>
                  <a:lnTo>
                    <a:pt x="74" y="587"/>
                  </a:lnTo>
                  <a:lnTo>
                    <a:pt x="14" y="627"/>
                  </a:lnTo>
                  <a:lnTo>
                    <a:pt x="0" y="587"/>
                  </a:lnTo>
                  <a:lnTo>
                    <a:pt x="88" y="539"/>
                  </a:lnTo>
                  <a:lnTo>
                    <a:pt x="161" y="514"/>
                  </a:lnTo>
                  <a:lnTo>
                    <a:pt x="206" y="529"/>
                  </a:lnTo>
                  <a:lnTo>
                    <a:pt x="211" y="578"/>
                  </a:lnTo>
                  <a:lnTo>
                    <a:pt x="225" y="637"/>
                  </a:lnTo>
                  <a:lnTo>
                    <a:pt x="235" y="587"/>
                  </a:lnTo>
                  <a:lnTo>
                    <a:pt x="255" y="539"/>
                  </a:lnTo>
                  <a:lnTo>
                    <a:pt x="323" y="514"/>
                  </a:lnTo>
                  <a:lnTo>
                    <a:pt x="392" y="456"/>
                  </a:lnTo>
                  <a:lnTo>
                    <a:pt x="435" y="392"/>
                  </a:lnTo>
                  <a:lnTo>
                    <a:pt x="514" y="309"/>
                  </a:lnTo>
                  <a:lnTo>
                    <a:pt x="534" y="264"/>
                  </a:lnTo>
                  <a:lnTo>
                    <a:pt x="524" y="225"/>
                  </a:lnTo>
                  <a:lnTo>
                    <a:pt x="466" y="264"/>
                  </a:lnTo>
                  <a:lnTo>
                    <a:pt x="387" y="313"/>
                  </a:lnTo>
                  <a:lnTo>
                    <a:pt x="333" y="353"/>
                  </a:lnTo>
                  <a:lnTo>
                    <a:pt x="298" y="313"/>
                  </a:lnTo>
                  <a:lnTo>
                    <a:pt x="377" y="225"/>
                  </a:lnTo>
                  <a:lnTo>
                    <a:pt x="441" y="162"/>
                  </a:lnTo>
                  <a:lnTo>
                    <a:pt x="529" y="98"/>
                  </a:lnTo>
                  <a:lnTo>
                    <a:pt x="470" y="54"/>
                  </a:lnTo>
                  <a:lnTo>
                    <a:pt x="416" y="0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04" name="Freeform 39"/>
            <p:cNvSpPr>
              <a:spLocks/>
            </p:cNvSpPr>
            <p:nvPr/>
          </p:nvSpPr>
          <p:spPr bwMode="auto">
            <a:xfrm>
              <a:off x="5538" y="1316"/>
              <a:ext cx="115" cy="237"/>
            </a:xfrm>
            <a:custGeom>
              <a:avLst/>
              <a:gdLst>
                <a:gd name="T0" fmla="*/ 1 w 231"/>
                <a:gd name="T1" fmla="*/ 0 h 476"/>
                <a:gd name="T2" fmla="*/ 0 w 231"/>
                <a:gd name="T3" fmla="*/ 0 h 476"/>
                <a:gd name="T4" fmla="*/ 0 w 231"/>
                <a:gd name="T5" fmla="*/ 1 h 476"/>
                <a:gd name="T6" fmla="*/ 0 w 231"/>
                <a:gd name="T7" fmla="*/ 2 h 476"/>
                <a:gd name="T8" fmla="*/ 0 w 231"/>
                <a:gd name="T9" fmla="*/ 2 h 476"/>
                <a:gd name="T10" fmla="*/ 0 w 231"/>
                <a:gd name="T11" fmla="*/ 2 h 476"/>
                <a:gd name="T12" fmla="*/ 0 w 231"/>
                <a:gd name="T13" fmla="*/ 3 h 476"/>
                <a:gd name="T14" fmla="*/ 1 w 231"/>
                <a:gd name="T15" fmla="*/ 3 h 476"/>
                <a:gd name="T16" fmla="*/ 1 w 231"/>
                <a:gd name="T17" fmla="*/ 3 h 476"/>
                <a:gd name="T18" fmla="*/ 1 w 231"/>
                <a:gd name="T19" fmla="*/ 3 h 476"/>
                <a:gd name="T20" fmla="*/ 0 w 231"/>
                <a:gd name="T21" fmla="*/ 3 h 476"/>
                <a:gd name="T22" fmla="*/ 0 w 231"/>
                <a:gd name="T23" fmla="*/ 2 h 476"/>
                <a:gd name="T24" fmla="*/ 0 w 231"/>
                <a:gd name="T25" fmla="*/ 1 h 476"/>
                <a:gd name="T26" fmla="*/ 0 w 231"/>
                <a:gd name="T27" fmla="*/ 1 h 476"/>
                <a:gd name="T28" fmla="*/ 0 w 231"/>
                <a:gd name="T29" fmla="*/ 0 h 476"/>
                <a:gd name="T30" fmla="*/ 1 w 231"/>
                <a:gd name="T31" fmla="*/ 0 h 476"/>
                <a:gd name="T32" fmla="*/ 1 w 231"/>
                <a:gd name="T33" fmla="*/ 0 h 476"/>
                <a:gd name="T34" fmla="*/ 1 w 231"/>
                <a:gd name="T35" fmla="*/ 0 h 476"/>
                <a:gd name="T36" fmla="*/ 1 w 231"/>
                <a:gd name="T37" fmla="*/ 0 h 47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31"/>
                <a:gd name="T58" fmla="*/ 0 h 476"/>
                <a:gd name="T59" fmla="*/ 231 w 231"/>
                <a:gd name="T60" fmla="*/ 476 h 47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31" h="476">
                  <a:moveTo>
                    <a:pt x="231" y="0"/>
                  </a:moveTo>
                  <a:lnTo>
                    <a:pt x="30" y="84"/>
                  </a:lnTo>
                  <a:lnTo>
                    <a:pt x="39" y="172"/>
                  </a:lnTo>
                  <a:lnTo>
                    <a:pt x="24" y="270"/>
                  </a:lnTo>
                  <a:lnTo>
                    <a:pt x="9" y="328"/>
                  </a:lnTo>
                  <a:lnTo>
                    <a:pt x="0" y="378"/>
                  </a:lnTo>
                  <a:lnTo>
                    <a:pt x="59" y="417"/>
                  </a:lnTo>
                  <a:lnTo>
                    <a:pt x="146" y="476"/>
                  </a:lnTo>
                  <a:lnTo>
                    <a:pt x="177" y="471"/>
                  </a:lnTo>
                  <a:lnTo>
                    <a:pt x="156" y="436"/>
                  </a:lnTo>
                  <a:lnTo>
                    <a:pt x="108" y="388"/>
                  </a:lnTo>
                  <a:lnTo>
                    <a:pt x="59" y="359"/>
                  </a:lnTo>
                  <a:lnTo>
                    <a:pt x="78" y="251"/>
                  </a:lnTo>
                  <a:lnTo>
                    <a:pt x="98" y="152"/>
                  </a:lnTo>
                  <a:lnTo>
                    <a:pt x="108" y="108"/>
                  </a:lnTo>
                  <a:lnTo>
                    <a:pt x="181" y="64"/>
                  </a:lnTo>
                  <a:lnTo>
                    <a:pt x="231" y="5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05" name="Freeform 40"/>
            <p:cNvSpPr>
              <a:spLocks/>
            </p:cNvSpPr>
            <p:nvPr/>
          </p:nvSpPr>
          <p:spPr bwMode="auto">
            <a:xfrm>
              <a:off x="5043" y="1291"/>
              <a:ext cx="135" cy="130"/>
            </a:xfrm>
            <a:custGeom>
              <a:avLst/>
              <a:gdLst>
                <a:gd name="T0" fmla="*/ 1 w 270"/>
                <a:gd name="T1" fmla="*/ 0 h 261"/>
                <a:gd name="T2" fmla="*/ 1 w 270"/>
                <a:gd name="T3" fmla="*/ 0 h 261"/>
                <a:gd name="T4" fmla="*/ 0 w 270"/>
                <a:gd name="T5" fmla="*/ 0 h 261"/>
                <a:gd name="T6" fmla="*/ 1 w 270"/>
                <a:gd name="T7" fmla="*/ 1 h 261"/>
                <a:gd name="T8" fmla="*/ 1 w 270"/>
                <a:gd name="T9" fmla="*/ 1 h 261"/>
                <a:gd name="T10" fmla="*/ 1 w 270"/>
                <a:gd name="T11" fmla="*/ 1 h 261"/>
                <a:gd name="T12" fmla="*/ 1 w 270"/>
                <a:gd name="T13" fmla="*/ 0 h 261"/>
                <a:gd name="T14" fmla="*/ 2 w 270"/>
                <a:gd name="T15" fmla="*/ 1 h 261"/>
                <a:gd name="T16" fmla="*/ 1 w 270"/>
                <a:gd name="T17" fmla="*/ 1 h 261"/>
                <a:gd name="T18" fmla="*/ 1 w 270"/>
                <a:gd name="T19" fmla="*/ 1 h 261"/>
                <a:gd name="T20" fmla="*/ 2 w 270"/>
                <a:gd name="T21" fmla="*/ 1 h 261"/>
                <a:gd name="T22" fmla="*/ 2 w 270"/>
                <a:gd name="T23" fmla="*/ 2 h 261"/>
                <a:gd name="T24" fmla="*/ 2 w 270"/>
                <a:gd name="T25" fmla="*/ 1 h 261"/>
                <a:gd name="T26" fmla="*/ 2 w 270"/>
                <a:gd name="T27" fmla="*/ 1 h 261"/>
                <a:gd name="T28" fmla="*/ 2 w 270"/>
                <a:gd name="T29" fmla="*/ 1 h 261"/>
                <a:gd name="T30" fmla="*/ 2 w 270"/>
                <a:gd name="T31" fmla="*/ 1 h 261"/>
                <a:gd name="T32" fmla="*/ 2 w 270"/>
                <a:gd name="T33" fmla="*/ 1 h 261"/>
                <a:gd name="T34" fmla="*/ 2 w 270"/>
                <a:gd name="T35" fmla="*/ 0 h 261"/>
                <a:gd name="T36" fmla="*/ 2 w 270"/>
                <a:gd name="T37" fmla="*/ 0 h 261"/>
                <a:gd name="T38" fmla="*/ 1 w 270"/>
                <a:gd name="T39" fmla="*/ 0 h 261"/>
                <a:gd name="T40" fmla="*/ 1 w 270"/>
                <a:gd name="T41" fmla="*/ 0 h 261"/>
                <a:gd name="T42" fmla="*/ 1 w 270"/>
                <a:gd name="T43" fmla="*/ 0 h 261"/>
                <a:gd name="T44" fmla="*/ 1 w 270"/>
                <a:gd name="T45" fmla="*/ 0 h 261"/>
                <a:gd name="T46" fmla="*/ 1 w 270"/>
                <a:gd name="T47" fmla="*/ 0 h 261"/>
                <a:gd name="T48" fmla="*/ 1 w 270"/>
                <a:gd name="T49" fmla="*/ 0 h 261"/>
                <a:gd name="T50" fmla="*/ 1 w 270"/>
                <a:gd name="T51" fmla="*/ 0 h 261"/>
                <a:gd name="T52" fmla="*/ 1 w 270"/>
                <a:gd name="T53" fmla="*/ 0 h 26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270"/>
                <a:gd name="T82" fmla="*/ 0 h 261"/>
                <a:gd name="T83" fmla="*/ 270 w 270"/>
                <a:gd name="T84" fmla="*/ 261 h 261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270" h="261">
                  <a:moveTo>
                    <a:pt x="34" y="0"/>
                  </a:moveTo>
                  <a:lnTo>
                    <a:pt x="4" y="54"/>
                  </a:lnTo>
                  <a:lnTo>
                    <a:pt x="0" y="113"/>
                  </a:lnTo>
                  <a:lnTo>
                    <a:pt x="49" y="153"/>
                  </a:lnTo>
                  <a:lnTo>
                    <a:pt x="108" y="172"/>
                  </a:lnTo>
                  <a:lnTo>
                    <a:pt x="147" y="143"/>
                  </a:lnTo>
                  <a:lnTo>
                    <a:pt x="166" y="108"/>
                  </a:lnTo>
                  <a:lnTo>
                    <a:pt x="210" y="133"/>
                  </a:lnTo>
                  <a:lnTo>
                    <a:pt x="171" y="157"/>
                  </a:lnTo>
                  <a:lnTo>
                    <a:pt x="162" y="197"/>
                  </a:lnTo>
                  <a:lnTo>
                    <a:pt x="186" y="226"/>
                  </a:lnTo>
                  <a:lnTo>
                    <a:pt x="255" y="261"/>
                  </a:lnTo>
                  <a:lnTo>
                    <a:pt x="270" y="230"/>
                  </a:lnTo>
                  <a:lnTo>
                    <a:pt x="239" y="207"/>
                  </a:lnTo>
                  <a:lnTo>
                    <a:pt x="230" y="182"/>
                  </a:lnTo>
                  <a:lnTo>
                    <a:pt x="255" y="157"/>
                  </a:lnTo>
                  <a:lnTo>
                    <a:pt x="259" y="128"/>
                  </a:lnTo>
                  <a:lnTo>
                    <a:pt x="239" y="83"/>
                  </a:lnTo>
                  <a:lnTo>
                    <a:pt x="195" y="60"/>
                  </a:lnTo>
                  <a:lnTo>
                    <a:pt x="152" y="64"/>
                  </a:lnTo>
                  <a:lnTo>
                    <a:pt x="118" y="108"/>
                  </a:lnTo>
                  <a:lnTo>
                    <a:pt x="88" y="122"/>
                  </a:lnTo>
                  <a:lnTo>
                    <a:pt x="44" y="103"/>
                  </a:lnTo>
                  <a:lnTo>
                    <a:pt x="49" y="64"/>
                  </a:lnTo>
                  <a:lnTo>
                    <a:pt x="68" y="2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06" name="Freeform 41"/>
            <p:cNvSpPr>
              <a:spLocks/>
            </p:cNvSpPr>
            <p:nvPr/>
          </p:nvSpPr>
          <p:spPr bwMode="auto">
            <a:xfrm>
              <a:off x="5026" y="923"/>
              <a:ext cx="135" cy="66"/>
            </a:xfrm>
            <a:custGeom>
              <a:avLst/>
              <a:gdLst>
                <a:gd name="T0" fmla="*/ 1 w 270"/>
                <a:gd name="T1" fmla="*/ 0 h 133"/>
                <a:gd name="T2" fmla="*/ 1 w 270"/>
                <a:gd name="T3" fmla="*/ 0 h 133"/>
                <a:gd name="T4" fmla="*/ 2 w 270"/>
                <a:gd name="T5" fmla="*/ 0 h 133"/>
                <a:gd name="T6" fmla="*/ 2 w 270"/>
                <a:gd name="T7" fmla="*/ 0 h 133"/>
                <a:gd name="T8" fmla="*/ 2 w 270"/>
                <a:gd name="T9" fmla="*/ 1 h 133"/>
                <a:gd name="T10" fmla="*/ 2 w 270"/>
                <a:gd name="T11" fmla="*/ 0 h 133"/>
                <a:gd name="T12" fmla="*/ 1 w 270"/>
                <a:gd name="T13" fmla="*/ 0 h 133"/>
                <a:gd name="T14" fmla="*/ 1 w 270"/>
                <a:gd name="T15" fmla="*/ 0 h 133"/>
                <a:gd name="T16" fmla="*/ 1 w 270"/>
                <a:gd name="T17" fmla="*/ 0 h 133"/>
                <a:gd name="T18" fmla="*/ 1 w 270"/>
                <a:gd name="T19" fmla="*/ 0 h 133"/>
                <a:gd name="T20" fmla="*/ 2 w 270"/>
                <a:gd name="T21" fmla="*/ 0 h 133"/>
                <a:gd name="T22" fmla="*/ 2 w 270"/>
                <a:gd name="T23" fmla="*/ 0 h 133"/>
                <a:gd name="T24" fmla="*/ 1 w 270"/>
                <a:gd name="T25" fmla="*/ 0 h 133"/>
                <a:gd name="T26" fmla="*/ 1 w 270"/>
                <a:gd name="T27" fmla="*/ 0 h 133"/>
                <a:gd name="T28" fmla="*/ 0 w 270"/>
                <a:gd name="T29" fmla="*/ 0 h 133"/>
                <a:gd name="T30" fmla="*/ 1 w 270"/>
                <a:gd name="T31" fmla="*/ 0 h 133"/>
                <a:gd name="T32" fmla="*/ 1 w 270"/>
                <a:gd name="T33" fmla="*/ 0 h 13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70"/>
                <a:gd name="T52" fmla="*/ 0 h 133"/>
                <a:gd name="T53" fmla="*/ 270 w 270"/>
                <a:gd name="T54" fmla="*/ 133 h 133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70" h="133">
                  <a:moveTo>
                    <a:pt x="6" y="25"/>
                  </a:moveTo>
                  <a:lnTo>
                    <a:pt x="143" y="11"/>
                  </a:lnTo>
                  <a:lnTo>
                    <a:pt x="211" y="0"/>
                  </a:lnTo>
                  <a:lnTo>
                    <a:pt x="270" y="25"/>
                  </a:lnTo>
                  <a:lnTo>
                    <a:pt x="226" y="133"/>
                  </a:lnTo>
                  <a:lnTo>
                    <a:pt x="187" y="104"/>
                  </a:lnTo>
                  <a:lnTo>
                    <a:pt x="108" y="89"/>
                  </a:lnTo>
                  <a:lnTo>
                    <a:pt x="35" y="75"/>
                  </a:lnTo>
                  <a:lnTo>
                    <a:pt x="84" y="55"/>
                  </a:lnTo>
                  <a:lnTo>
                    <a:pt x="157" y="64"/>
                  </a:lnTo>
                  <a:lnTo>
                    <a:pt x="197" y="75"/>
                  </a:lnTo>
                  <a:lnTo>
                    <a:pt x="226" y="40"/>
                  </a:lnTo>
                  <a:lnTo>
                    <a:pt x="162" y="35"/>
                  </a:lnTo>
                  <a:lnTo>
                    <a:pt x="103" y="35"/>
                  </a:lnTo>
                  <a:lnTo>
                    <a:pt x="0" y="55"/>
                  </a:lnTo>
                  <a:lnTo>
                    <a:pt x="6" y="2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12293" name="Object 41"/>
          <p:cNvGraphicFramePr>
            <a:graphicFrameLocks noChangeAspect="1"/>
          </p:cNvGraphicFramePr>
          <p:nvPr/>
        </p:nvGraphicFramePr>
        <p:xfrm>
          <a:off x="3481388" y="4221163"/>
          <a:ext cx="361950" cy="346075"/>
        </p:xfrm>
        <a:graphic>
          <a:graphicData uri="http://schemas.openxmlformats.org/presentationml/2006/ole">
            <p:oleObj spid="_x0000_s12986" r:id="rId4" imgW="3778250" imgH="3376613" progId="">
              <p:embed/>
            </p:oleObj>
          </a:graphicData>
        </a:graphic>
      </p:graphicFrame>
      <p:graphicFrame>
        <p:nvGraphicFramePr>
          <p:cNvPr id="12294" name="Object 42"/>
          <p:cNvGraphicFramePr>
            <a:graphicFrameLocks noChangeAspect="1"/>
          </p:cNvGraphicFramePr>
          <p:nvPr/>
        </p:nvGraphicFramePr>
        <p:xfrm>
          <a:off x="3048000" y="4365625"/>
          <a:ext cx="377825" cy="377825"/>
        </p:xfrm>
        <a:graphic>
          <a:graphicData uri="http://schemas.openxmlformats.org/presentationml/2006/ole">
            <p:oleObj spid="_x0000_s12987" r:id="rId5" imgW="1794967" imgH="1672438" progId="">
              <p:embed/>
            </p:oleObj>
          </a:graphicData>
        </a:graphic>
      </p:graphicFrame>
      <p:grpSp>
        <p:nvGrpSpPr>
          <p:cNvPr id="12295" name="Group 44"/>
          <p:cNvGrpSpPr>
            <a:grpSpLocks/>
          </p:cNvGrpSpPr>
          <p:nvPr/>
        </p:nvGrpSpPr>
        <p:grpSpPr bwMode="auto">
          <a:xfrm>
            <a:off x="1897063" y="3230563"/>
            <a:ext cx="2309812" cy="303212"/>
            <a:chOff x="3012" y="8196"/>
            <a:chExt cx="4728" cy="533"/>
          </a:xfrm>
        </p:grpSpPr>
        <p:grpSp>
          <p:nvGrpSpPr>
            <p:cNvPr id="12315" name="Group 45"/>
            <p:cNvGrpSpPr>
              <a:grpSpLocks/>
            </p:cNvGrpSpPr>
            <p:nvPr/>
          </p:nvGrpSpPr>
          <p:grpSpPr bwMode="auto">
            <a:xfrm>
              <a:off x="3012" y="8211"/>
              <a:ext cx="662" cy="518"/>
              <a:chOff x="1512" y="2967"/>
              <a:chExt cx="277" cy="550"/>
            </a:xfrm>
          </p:grpSpPr>
          <p:sp>
            <p:nvSpPr>
              <p:cNvPr id="12946" name="Freeform 46"/>
              <p:cNvSpPr>
                <a:spLocks/>
              </p:cNvSpPr>
              <p:nvPr/>
            </p:nvSpPr>
            <p:spPr bwMode="auto">
              <a:xfrm>
                <a:off x="1512" y="2967"/>
                <a:ext cx="272" cy="528"/>
              </a:xfrm>
              <a:custGeom>
                <a:avLst/>
                <a:gdLst>
                  <a:gd name="T0" fmla="*/ 1 w 272"/>
                  <a:gd name="T1" fmla="*/ 0 h 528"/>
                  <a:gd name="T2" fmla="*/ 266 w 272"/>
                  <a:gd name="T3" fmla="*/ 1 h 528"/>
                  <a:gd name="T4" fmla="*/ 271 w 272"/>
                  <a:gd name="T5" fmla="*/ 4 h 528"/>
                  <a:gd name="T6" fmla="*/ 270 w 272"/>
                  <a:gd name="T7" fmla="*/ 524 h 528"/>
                  <a:gd name="T8" fmla="*/ 268 w 272"/>
                  <a:gd name="T9" fmla="*/ 527 h 528"/>
                  <a:gd name="T10" fmla="*/ 3 w 272"/>
                  <a:gd name="T11" fmla="*/ 527 h 528"/>
                  <a:gd name="T12" fmla="*/ 0 w 272"/>
                  <a:gd name="T13" fmla="*/ 524 h 528"/>
                  <a:gd name="T14" fmla="*/ 1 w 272"/>
                  <a:gd name="T15" fmla="*/ 0 h 528"/>
                  <a:gd name="T16" fmla="*/ 0 w 272"/>
                  <a:gd name="T17" fmla="*/ 0 h 528"/>
                  <a:gd name="T18" fmla="*/ 1 w 272"/>
                  <a:gd name="T19" fmla="*/ 0 h 52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72"/>
                  <a:gd name="T31" fmla="*/ 0 h 528"/>
                  <a:gd name="T32" fmla="*/ 272 w 272"/>
                  <a:gd name="T33" fmla="*/ 528 h 52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72" h="528">
                    <a:moveTo>
                      <a:pt x="1" y="0"/>
                    </a:moveTo>
                    <a:lnTo>
                      <a:pt x="266" y="1"/>
                    </a:lnTo>
                    <a:lnTo>
                      <a:pt x="271" y="4"/>
                    </a:lnTo>
                    <a:lnTo>
                      <a:pt x="270" y="524"/>
                    </a:lnTo>
                    <a:lnTo>
                      <a:pt x="268" y="527"/>
                    </a:lnTo>
                    <a:lnTo>
                      <a:pt x="3" y="527"/>
                    </a:lnTo>
                    <a:lnTo>
                      <a:pt x="0" y="524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47" name="Rectangle 47"/>
              <p:cNvSpPr>
                <a:spLocks noChangeArrowheads="1"/>
              </p:cNvSpPr>
              <p:nvPr/>
            </p:nvSpPr>
            <p:spPr bwMode="auto">
              <a:xfrm>
                <a:off x="1527" y="3499"/>
                <a:ext cx="243" cy="13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948" name="Rectangle 48"/>
              <p:cNvSpPr>
                <a:spLocks noChangeArrowheads="1"/>
              </p:cNvSpPr>
              <p:nvPr/>
            </p:nvSpPr>
            <p:spPr bwMode="auto">
              <a:xfrm>
                <a:off x="1676" y="2989"/>
                <a:ext cx="87" cy="458"/>
              </a:xfrm>
              <a:prstGeom prst="rect">
                <a:avLst/>
              </a:prstGeom>
              <a:noFill/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949" name="Rectangle 49"/>
              <p:cNvSpPr>
                <a:spLocks noChangeArrowheads="1"/>
              </p:cNvSpPr>
              <p:nvPr/>
            </p:nvSpPr>
            <p:spPr bwMode="auto">
              <a:xfrm>
                <a:off x="1679" y="2995"/>
                <a:ext cx="81" cy="417"/>
              </a:xfrm>
              <a:prstGeom prst="rect">
                <a:avLst/>
              </a:prstGeom>
              <a:noFill/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950" name="Line 50"/>
              <p:cNvSpPr>
                <a:spLocks noChangeShapeType="1"/>
              </p:cNvSpPr>
              <p:nvPr/>
            </p:nvSpPr>
            <p:spPr bwMode="auto">
              <a:xfrm flipV="1">
                <a:off x="1677" y="3420"/>
                <a:ext cx="1" cy="32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51" name="Line 51"/>
              <p:cNvSpPr>
                <a:spLocks noChangeShapeType="1"/>
              </p:cNvSpPr>
              <p:nvPr/>
            </p:nvSpPr>
            <p:spPr bwMode="auto">
              <a:xfrm>
                <a:off x="1765" y="3417"/>
                <a:ext cx="4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52" name="Line 52"/>
              <p:cNvSpPr>
                <a:spLocks noChangeShapeType="1"/>
              </p:cNvSpPr>
              <p:nvPr/>
            </p:nvSpPr>
            <p:spPr bwMode="auto">
              <a:xfrm flipV="1">
                <a:off x="1767" y="2984"/>
                <a:ext cx="2" cy="9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53" name="Line 53"/>
              <p:cNvSpPr>
                <a:spLocks noChangeShapeType="1"/>
              </p:cNvSpPr>
              <p:nvPr/>
            </p:nvSpPr>
            <p:spPr bwMode="auto">
              <a:xfrm>
                <a:off x="1675" y="2984"/>
                <a:ext cx="3" cy="9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54" name="Line 54"/>
              <p:cNvSpPr>
                <a:spLocks noChangeShapeType="1"/>
              </p:cNvSpPr>
              <p:nvPr/>
            </p:nvSpPr>
            <p:spPr bwMode="auto">
              <a:xfrm>
                <a:off x="1531" y="3023"/>
                <a:ext cx="0" cy="34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55" name="Line 55"/>
              <p:cNvSpPr>
                <a:spLocks noChangeShapeType="1"/>
              </p:cNvSpPr>
              <p:nvPr/>
            </p:nvSpPr>
            <p:spPr bwMode="auto">
              <a:xfrm>
                <a:off x="1601" y="3023"/>
                <a:ext cx="0" cy="34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56" name="Line 56"/>
              <p:cNvSpPr>
                <a:spLocks noChangeShapeType="1"/>
              </p:cNvSpPr>
              <p:nvPr/>
            </p:nvSpPr>
            <p:spPr bwMode="auto">
              <a:xfrm>
                <a:off x="1541" y="3023"/>
                <a:ext cx="0" cy="34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57" name="Line 57"/>
              <p:cNvSpPr>
                <a:spLocks noChangeShapeType="1"/>
              </p:cNvSpPr>
              <p:nvPr/>
            </p:nvSpPr>
            <p:spPr bwMode="auto">
              <a:xfrm>
                <a:off x="1551" y="3023"/>
                <a:ext cx="0" cy="34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58" name="Line 58"/>
              <p:cNvSpPr>
                <a:spLocks noChangeShapeType="1"/>
              </p:cNvSpPr>
              <p:nvPr/>
            </p:nvSpPr>
            <p:spPr bwMode="auto">
              <a:xfrm>
                <a:off x="1561" y="3023"/>
                <a:ext cx="0" cy="34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59" name="Line 59"/>
              <p:cNvSpPr>
                <a:spLocks noChangeShapeType="1"/>
              </p:cNvSpPr>
              <p:nvPr/>
            </p:nvSpPr>
            <p:spPr bwMode="auto">
              <a:xfrm>
                <a:off x="1571" y="3023"/>
                <a:ext cx="0" cy="34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60" name="Line 60"/>
              <p:cNvSpPr>
                <a:spLocks noChangeShapeType="1"/>
              </p:cNvSpPr>
              <p:nvPr/>
            </p:nvSpPr>
            <p:spPr bwMode="auto">
              <a:xfrm>
                <a:off x="1582" y="3023"/>
                <a:ext cx="0" cy="34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61" name="Line 61"/>
              <p:cNvSpPr>
                <a:spLocks noChangeShapeType="1"/>
              </p:cNvSpPr>
              <p:nvPr/>
            </p:nvSpPr>
            <p:spPr bwMode="auto">
              <a:xfrm>
                <a:off x="1591" y="3023"/>
                <a:ext cx="0" cy="34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62" name="Line 62"/>
              <p:cNvSpPr>
                <a:spLocks noChangeShapeType="1"/>
              </p:cNvSpPr>
              <p:nvPr/>
            </p:nvSpPr>
            <p:spPr bwMode="auto">
              <a:xfrm>
                <a:off x="1531" y="3066"/>
                <a:ext cx="0" cy="36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63" name="Line 63"/>
              <p:cNvSpPr>
                <a:spLocks noChangeShapeType="1"/>
              </p:cNvSpPr>
              <p:nvPr/>
            </p:nvSpPr>
            <p:spPr bwMode="auto">
              <a:xfrm>
                <a:off x="1601" y="3066"/>
                <a:ext cx="0" cy="36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64" name="Line 64"/>
              <p:cNvSpPr>
                <a:spLocks noChangeShapeType="1"/>
              </p:cNvSpPr>
              <p:nvPr/>
            </p:nvSpPr>
            <p:spPr bwMode="auto">
              <a:xfrm>
                <a:off x="1541" y="3066"/>
                <a:ext cx="0" cy="36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65" name="Line 65"/>
              <p:cNvSpPr>
                <a:spLocks noChangeShapeType="1"/>
              </p:cNvSpPr>
              <p:nvPr/>
            </p:nvSpPr>
            <p:spPr bwMode="auto">
              <a:xfrm>
                <a:off x="1551" y="3066"/>
                <a:ext cx="0" cy="36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66" name="Line 66"/>
              <p:cNvSpPr>
                <a:spLocks noChangeShapeType="1"/>
              </p:cNvSpPr>
              <p:nvPr/>
            </p:nvSpPr>
            <p:spPr bwMode="auto">
              <a:xfrm>
                <a:off x="1561" y="3066"/>
                <a:ext cx="0" cy="36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67" name="Line 67"/>
              <p:cNvSpPr>
                <a:spLocks noChangeShapeType="1"/>
              </p:cNvSpPr>
              <p:nvPr/>
            </p:nvSpPr>
            <p:spPr bwMode="auto">
              <a:xfrm>
                <a:off x="1571" y="3066"/>
                <a:ext cx="0" cy="36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68" name="Line 68"/>
              <p:cNvSpPr>
                <a:spLocks noChangeShapeType="1"/>
              </p:cNvSpPr>
              <p:nvPr/>
            </p:nvSpPr>
            <p:spPr bwMode="auto">
              <a:xfrm>
                <a:off x="1582" y="3066"/>
                <a:ext cx="0" cy="36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69" name="Line 69"/>
              <p:cNvSpPr>
                <a:spLocks noChangeShapeType="1"/>
              </p:cNvSpPr>
              <p:nvPr/>
            </p:nvSpPr>
            <p:spPr bwMode="auto">
              <a:xfrm>
                <a:off x="1591" y="3066"/>
                <a:ext cx="0" cy="36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70" name="Line 70"/>
              <p:cNvSpPr>
                <a:spLocks noChangeShapeType="1"/>
              </p:cNvSpPr>
              <p:nvPr/>
            </p:nvSpPr>
            <p:spPr bwMode="auto">
              <a:xfrm>
                <a:off x="1531" y="3111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71" name="Line 71"/>
              <p:cNvSpPr>
                <a:spLocks noChangeShapeType="1"/>
              </p:cNvSpPr>
              <p:nvPr/>
            </p:nvSpPr>
            <p:spPr bwMode="auto">
              <a:xfrm>
                <a:off x="1601" y="3111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72" name="Line 72"/>
              <p:cNvSpPr>
                <a:spLocks noChangeShapeType="1"/>
              </p:cNvSpPr>
              <p:nvPr/>
            </p:nvSpPr>
            <p:spPr bwMode="auto">
              <a:xfrm>
                <a:off x="1541" y="3111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73" name="Line 73"/>
              <p:cNvSpPr>
                <a:spLocks noChangeShapeType="1"/>
              </p:cNvSpPr>
              <p:nvPr/>
            </p:nvSpPr>
            <p:spPr bwMode="auto">
              <a:xfrm>
                <a:off x="1551" y="3111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74" name="Line 74"/>
              <p:cNvSpPr>
                <a:spLocks noChangeShapeType="1"/>
              </p:cNvSpPr>
              <p:nvPr/>
            </p:nvSpPr>
            <p:spPr bwMode="auto">
              <a:xfrm>
                <a:off x="1561" y="3111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75" name="Line 75"/>
              <p:cNvSpPr>
                <a:spLocks noChangeShapeType="1"/>
              </p:cNvSpPr>
              <p:nvPr/>
            </p:nvSpPr>
            <p:spPr bwMode="auto">
              <a:xfrm>
                <a:off x="1571" y="3111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76" name="Line 76"/>
              <p:cNvSpPr>
                <a:spLocks noChangeShapeType="1"/>
              </p:cNvSpPr>
              <p:nvPr/>
            </p:nvSpPr>
            <p:spPr bwMode="auto">
              <a:xfrm>
                <a:off x="1582" y="3111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77" name="Line 77"/>
              <p:cNvSpPr>
                <a:spLocks noChangeShapeType="1"/>
              </p:cNvSpPr>
              <p:nvPr/>
            </p:nvSpPr>
            <p:spPr bwMode="auto">
              <a:xfrm>
                <a:off x="1591" y="3111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78" name="Line 78"/>
              <p:cNvSpPr>
                <a:spLocks noChangeShapeType="1"/>
              </p:cNvSpPr>
              <p:nvPr/>
            </p:nvSpPr>
            <p:spPr bwMode="auto">
              <a:xfrm>
                <a:off x="1531" y="3157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79" name="Line 79"/>
              <p:cNvSpPr>
                <a:spLocks noChangeShapeType="1"/>
              </p:cNvSpPr>
              <p:nvPr/>
            </p:nvSpPr>
            <p:spPr bwMode="auto">
              <a:xfrm>
                <a:off x="1601" y="3157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80" name="Line 80"/>
              <p:cNvSpPr>
                <a:spLocks noChangeShapeType="1"/>
              </p:cNvSpPr>
              <p:nvPr/>
            </p:nvSpPr>
            <p:spPr bwMode="auto">
              <a:xfrm>
                <a:off x="1541" y="3157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81" name="Line 81"/>
              <p:cNvSpPr>
                <a:spLocks noChangeShapeType="1"/>
              </p:cNvSpPr>
              <p:nvPr/>
            </p:nvSpPr>
            <p:spPr bwMode="auto">
              <a:xfrm>
                <a:off x="1551" y="3157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82" name="Line 82"/>
              <p:cNvSpPr>
                <a:spLocks noChangeShapeType="1"/>
              </p:cNvSpPr>
              <p:nvPr/>
            </p:nvSpPr>
            <p:spPr bwMode="auto">
              <a:xfrm>
                <a:off x="1561" y="3157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83" name="Line 83"/>
              <p:cNvSpPr>
                <a:spLocks noChangeShapeType="1"/>
              </p:cNvSpPr>
              <p:nvPr/>
            </p:nvSpPr>
            <p:spPr bwMode="auto">
              <a:xfrm>
                <a:off x="1571" y="3157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84" name="Line 84"/>
              <p:cNvSpPr>
                <a:spLocks noChangeShapeType="1"/>
              </p:cNvSpPr>
              <p:nvPr/>
            </p:nvSpPr>
            <p:spPr bwMode="auto">
              <a:xfrm>
                <a:off x="1582" y="3157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85" name="Line 85"/>
              <p:cNvSpPr>
                <a:spLocks noChangeShapeType="1"/>
              </p:cNvSpPr>
              <p:nvPr/>
            </p:nvSpPr>
            <p:spPr bwMode="auto">
              <a:xfrm>
                <a:off x="1591" y="3157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86" name="Line 86"/>
              <p:cNvSpPr>
                <a:spLocks noChangeShapeType="1"/>
              </p:cNvSpPr>
              <p:nvPr/>
            </p:nvSpPr>
            <p:spPr bwMode="auto">
              <a:xfrm>
                <a:off x="1681" y="3034"/>
                <a:ext cx="86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87" name="Line 87"/>
              <p:cNvSpPr>
                <a:spLocks noChangeShapeType="1"/>
              </p:cNvSpPr>
              <p:nvPr/>
            </p:nvSpPr>
            <p:spPr bwMode="auto">
              <a:xfrm>
                <a:off x="1681" y="3073"/>
                <a:ext cx="86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88" name="Line 88"/>
              <p:cNvSpPr>
                <a:spLocks noChangeShapeType="1"/>
              </p:cNvSpPr>
              <p:nvPr/>
            </p:nvSpPr>
            <p:spPr bwMode="auto">
              <a:xfrm>
                <a:off x="1681" y="3113"/>
                <a:ext cx="86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89" name="Line 89"/>
              <p:cNvSpPr>
                <a:spLocks noChangeShapeType="1"/>
              </p:cNvSpPr>
              <p:nvPr/>
            </p:nvSpPr>
            <p:spPr bwMode="auto">
              <a:xfrm>
                <a:off x="1681" y="3156"/>
                <a:ext cx="86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90" name="Line 90"/>
              <p:cNvSpPr>
                <a:spLocks noChangeShapeType="1"/>
              </p:cNvSpPr>
              <p:nvPr/>
            </p:nvSpPr>
            <p:spPr bwMode="auto">
              <a:xfrm>
                <a:off x="1681" y="3207"/>
                <a:ext cx="86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91" name="Line 91"/>
              <p:cNvSpPr>
                <a:spLocks noChangeShapeType="1"/>
              </p:cNvSpPr>
              <p:nvPr/>
            </p:nvSpPr>
            <p:spPr bwMode="auto">
              <a:xfrm>
                <a:off x="1681" y="3261"/>
                <a:ext cx="86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92" name="Line 92"/>
              <p:cNvSpPr>
                <a:spLocks noChangeShapeType="1"/>
              </p:cNvSpPr>
              <p:nvPr/>
            </p:nvSpPr>
            <p:spPr bwMode="auto">
              <a:xfrm>
                <a:off x="1724" y="3156"/>
                <a:ext cx="0" cy="51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93" name="Rectangle 93"/>
              <p:cNvSpPr>
                <a:spLocks noChangeArrowheads="1"/>
              </p:cNvSpPr>
              <p:nvPr/>
            </p:nvSpPr>
            <p:spPr bwMode="auto">
              <a:xfrm>
                <a:off x="1739" y="3220"/>
                <a:ext cx="10" cy="6"/>
              </a:xfrm>
              <a:prstGeom prst="rect">
                <a:avLst/>
              </a:prstGeom>
              <a:noFill/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994" name="Freeform 94"/>
              <p:cNvSpPr>
                <a:spLocks/>
              </p:cNvSpPr>
              <p:nvPr/>
            </p:nvSpPr>
            <p:spPr bwMode="auto">
              <a:xfrm>
                <a:off x="1681" y="3217"/>
                <a:ext cx="89" cy="24"/>
              </a:xfrm>
              <a:custGeom>
                <a:avLst/>
                <a:gdLst>
                  <a:gd name="T0" fmla="*/ 88 w 89"/>
                  <a:gd name="T1" fmla="*/ 23 h 24"/>
                  <a:gd name="T2" fmla="*/ 29 w 89"/>
                  <a:gd name="T3" fmla="*/ 23 h 24"/>
                  <a:gd name="T4" fmla="*/ 29 w 89"/>
                  <a:gd name="T5" fmla="*/ 9 h 24"/>
                  <a:gd name="T6" fmla="*/ 28 w 89"/>
                  <a:gd name="T7" fmla="*/ 5 h 24"/>
                  <a:gd name="T8" fmla="*/ 28 w 89"/>
                  <a:gd name="T9" fmla="*/ 1 h 24"/>
                  <a:gd name="T10" fmla="*/ 24 w 89"/>
                  <a:gd name="T11" fmla="*/ 0 h 24"/>
                  <a:gd name="T12" fmla="*/ 20 w 89"/>
                  <a:gd name="T13" fmla="*/ 0 h 24"/>
                  <a:gd name="T14" fmla="*/ 18 w 89"/>
                  <a:gd name="T15" fmla="*/ 0 h 24"/>
                  <a:gd name="T16" fmla="*/ 14 w 89"/>
                  <a:gd name="T17" fmla="*/ 3 h 24"/>
                  <a:gd name="T18" fmla="*/ 13 w 89"/>
                  <a:gd name="T19" fmla="*/ 7 h 24"/>
                  <a:gd name="T20" fmla="*/ 13 w 89"/>
                  <a:gd name="T21" fmla="*/ 9 h 24"/>
                  <a:gd name="T22" fmla="*/ 13 w 89"/>
                  <a:gd name="T23" fmla="*/ 23 h 24"/>
                  <a:gd name="T24" fmla="*/ 12 w 89"/>
                  <a:gd name="T25" fmla="*/ 23 h 24"/>
                  <a:gd name="T26" fmla="*/ 0 w 89"/>
                  <a:gd name="T27" fmla="*/ 23 h 2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89"/>
                  <a:gd name="T43" fmla="*/ 0 h 24"/>
                  <a:gd name="T44" fmla="*/ 89 w 89"/>
                  <a:gd name="T45" fmla="*/ 24 h 2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89" h="24">
                    <a:moveTo>
                      <a:pt x="88" y="23"/>
                    </a:moveTo>
                    <a:lnTo>
                      <a:pt x="29" y="23"/>
                    </a:lnTo>
                    <a:lnTo>
                      <a:pt x="29" y="9"/>
                    </a:lnTo>
                    <a:lnTo>
                      <a:pt x="28" y="5"/>
                    </a:lnTo>
                    <a:lnTo>
                      <a:pt x="28" y="1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4" y="3"/>
                    </a:lnTo>
                    <a:lnTo>
                      <a:pt x="13" y="7"/>
                    </a:lnTo>
                    <a:lnTo>
                      <a:pt x="13" y="9"/>
                    </a:lnTo>
                    <a:lnTo>
                      <a:pt x="13" y="23"/>
                    </a:lnTo>
                    <a:lnTo>
                      <a:pt x="12" y="23"/>
                    </a:lnTo>
                    <a:lnTo>
                      <a:pt x="0" y="23"/>
                    </a:lnTo>
                  </a:path>
                </a:pathLst>
              </a:custGeom>
              <a:noFill/>
              <a:ln w="12700" cap="rnd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95" name="Oval 95"/>
              <p:cNvSpPr>
                <a:spLocks noChangeArrowheads="1"/>
              </p:cNvSpPr>
              <p:nvPr/>
            </p:nvSpPr>
            <p:spPr bwMode="auto">
              <a:xfrm>
                <a:off x="1697" y="3226"/>
                <a:ext cx="5" cy="10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996" name="Freeform 96"/>
              <p:cNvSpPr>
                <a:spLocks/>
              </p:cNvSpPr>
              <p:nvPr/>
            </p:nvSpPr>
            <p:spPr bwMode="auto">
              <a:xfrm>
                <a:off x="1681" y="3161"/>
                <a:ext cx="89" cy="24"/>
              </a:xfrm>
              <a:custGeom>
                <a:avLst/>
                <a:gdLst>
                  <a:gd name="T0" fmla="*/ 0 w 89"/>
                  <a:gd name="T1" fmla="*/ 23 h 24"/>
                  <a:gd name="T2" fmla="*/ 10 w 89"/>
                  <a:gd name="T3" fmla="*/ 23 h 24"/>
                  <a:gd name="T4" fmla="*/ 11 w 89"/>
                  <a:gd name="T5" fmla="*/ 23 h 24"/>
                  <a:gd name="T6" fmla="*/ 11 w 89"/>
                  <a:gd name="T7" fmla="*/ 15 h 24"/>
                  <a:gd name="T8" fmla="*/ 12 w 89"/>
                  <a:gd name="T9" fmla="*/ 12 h 24"/>
                  <a:gd name="T10" fmla="*/ 13 w 89"/>
                  <a:gd name="T11" fmla="*/ 7 h 24"/>
                  <a:gd name="T12" fmla="*/ 15 w 89"/>
                  <a:gd name="T13" fmla="*/ 4 h 24"/>
                  <a:gd name="T14" fmla="*/ 20 w 89"/>
                  <a:gd name="T15" fmla="*/ 2 h 24"/>
                  <a:gd name="T16" fmla="*/ 22 w 89"/>
                  <a:gd name="T17" fmla="*/ 2 h 24"/>
                  <a:gd name="T18" fmla="*/ 26 w 89"/>
                  <a:gd name="T19" fmla="*/ 4 h 24"/>
                  <a:gd name="T20" fmla="*/ 28 w 89"/>
                  <a:gd name="T21" fmla="*/ 7 h 24"/>
                  <a:gd name="T22" fmla="*/ 29 w 89"/>
                  <a:gd name="T23" fmla="*/ 11 h 24"/>
                  <a:gd name="T24" fmla="*/ 32 w 89"/>
                  <a:gd name="T25" fmla="*/ 15 h 24"/>
                  <a:gd name="T26" fmla="*/ 32 w 89"/>
                  <a:gd name="T27" fmla="*/ 23 h 24"/>
                  <a:gd name="T28" fmla="*/ 43 w 89"/>
                  <a:gd name="T29" fmla="*/ 23 h 24"/>
                  <a:gd name="T30" fmla="*/ 63 w 89"/>
                  <a:gd name="T31" fmla="*/ 23 h 24"/>
                  <a:gd name="T32" fmla="*/ 63 w 89"/>
                  <a:gd name="T33" fmla="*/ 0 h 24"/>
                  <a:gd name="T34" fmla="*/ 73 w 89"/>
                  <a:gd name="T35" fmla="*/ 0 h 24"/>
                  <a:gd name="T36" fmla="*/ 73 w 89"/>
                  <a:gd name="T37" fmla="*/ 23 h 24"/>
                  <a:gd name="T38" fmla="*/ 88 w 89"/>
                  <a:gd name="T39" fmla="*/ 23 h 24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89"/>
                  <a:gd name="T61" fmla="*/ 0 h 24"/>
                  <a:gd name="T62" fmla="*/ 89 w 89"/>
                  <a:gd name="T63" fmla="*/ 24 h 24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89" h="24">
                    <a:moveTo>
                      <a:pt x="0" y="23"/>
                    </a:moveTo>
                    <a:lnTo>
                      <a:pt x="10" y="23"/>
                    </a:lnTo>
                    <a:lnTo>
                      <a:pt x="11" y="23"/>
                    </a:lnTo>
                    <a:lnTo>
                      <a:pt x="11" y="15"/>
                    </a:lnTo>
                    <a:lnTo>
                      <a:pt x="12" y="12"/>
                    </a:lnTo>
                    <a:lnTo>
                      <a:pt x="13" y="7"/>
                    </a:lnTo>
                    <a:lnTo>
                      <a:pt x="15" y="4"/>
                    </a:lnTo>
                    <a:lnTo>
                      <a:pt x="20" y="2"/>
                    </a:lnTo>
                    <a:lnTo>
                      <a:pt x="22" y="2"/>
                    </a:lnTo>
                    <a:lnTo>
                      <a:pt x="26" y="4"/>
                    </a:lnTo>
                    <a:lnTo>
                      <a:pt x="28" y="7"/>
                    </a:lnTo>
                    <a:lnTo>
                      <a:pt x="29" y="11"/>
                    </a:lnTo>
                    <a:lnTo>
                      <a:pt x="32" y="15"/>
                    </a:lnTo>
                    <a:lnTo>
                      <a:pt x="32" y="23"/>
                    </a:lnTo>
                    <a:lnTo>
                      <a:pt x="43" y="23"/>
                    </a:lnTo>
                    <a:lnTo>
                      <a:pt x="63" y="23"/>
                    </a:lnTo>
                    <a:lnTo>
                      <a:pt x="63" y="0"/>
                    </a:lnTo>
                    <a:lnTo>
                      <a:pt x="73" y="0"/>
                    </a:lnTo>
                    <a:lnTo>
                      <a:pt x="73" y="23"/>
                    </a:lnTo>
                    <a:lnTo>
                      <a:pt x="88" y="23"/>
                    </a:lnTo>
                  </a:path>
                </a:pathLst>
              </a:custGeom>
              <a:noFill/>
              <a:ln w="12700" cap="rnd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97" name="Oval 97"/>
              <p:cNvSpPr>
                <a:spLocks noChangeArrowheads="1"/>
              </p:cNvSpPr>
              <p:nvPr/>
            </p:nvSpPr>
            <p:spPr bwMode="auto">
              <a:xfrm>
                <a:off x="1695" y="3170"/>
                <a:ext cx="8" cy="1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998" name="Freeform 98"/>
              <p:cNvSpPr>
                <a:spLocks/>
              </p:cNvSpPr>
              <p:nvPr/>
            </p:nvSpPr>
            <p:spPr bwMode="auto">
              <a:xfrm>
                <a:off x="1702" y="3177"/>
                <a:ext cx="17" cy="17"/>
              </a:xfrm>
              <a:custGeom>
                <a:avLst/>
                <a:gdLst>
                  <a:gd name="T0" fmla="*/ 11 w 17"/>
                  <a:gd name="T1" fmla="*/ 16 h 17"/>
                  <a:gd name="T2" fmla="*/ 0 w 17"/>
                  <a:gd name="T3" fmla="*/ 1 h 17"/>
                  <a:gd name="T4" fmla="*/ 2 w 17"/>
                  <a:gd name="T5" fmla="*/ 0 h 17"/>
                  <a:gd name="T6" fmla="*/ 16 w 17"/>
                  <a:gd name="T7" fmla="*/ 13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11" y="16"/>
                    </a:moveTo>
                    <a:lnTo>
                      <a:pt x="0" y="1"/>
                    </a:lnTo>
                    <a:lnTo>
                      <a:pt x="2" y="0"/>
                    </a:lnTo>
                    <a:lnTo>
                      <a:pt x="16" y="13"/>
                    </a:lnTo>
                  </a:path>
                </a:pathLst>
              </a:custGeom>
              <a:noFill/>
              <a:ln w="12700" cap="rnd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99" name="Rectangle 99"/>
              <p:cNvSpPr>
                <a:spLocks noChangeArrowheads="1"/>
              </p:cNvSpPr>
              <p:nvPr/>
            </p:nvSpPr>
            <p:spPr bwMode="auto">
              <a:xfrm>
                <a:off x="1697" y="3089"/>
                <a:ext cx="48" cy="0"/>
              </a:xfrm>
              <a:prstGeom prst="rect">
                <a:avLst/>
              </a:prstGeom>
              <a:solidFill>
                <a:srgbClr val="C0C0C0"/>
              </a:solidFill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3000" name="Freeform 100"/>
              <p:cNvSpPr>
                <a:spLocks/>
              </p:cNvSpPr>
              <p:nvPr/>
            </p:nvSpPr>
            <p:spPr bwMode="auto">
              <a:xfrm>
                <a:off x="1713" y="3097"/>
                <a:ext cx="25" cy="17"/>
              </a:xfrm>
              <a:custGeom>
                <a:avLst/>
                <a:gdLst>
                  <a:gd name="T0" fmla="*/ 0 w 25"/>
                  <a:gd name="T1" fmla="*/ 0 h 17"/>
                  <a:gd name="T2" fmla="*/ 0 w 25"/>
                  <a:gd name="T3" fmla="*/ 16 h 17"/>
                  <a:gd name="T4" fmla="*/ 24 w 25"/>
                  <a:gd name="T5" fmla="*/ 16 h 17"/>
                  <a:gd name="T6" fmla="*/ 24 w 25"/>
                  <a:gd name="T7" fmla="*/ 0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5"/>
                  <a:gd name="T13" fmla="*/ 0 h 17"/>
                  <a:gd name="T14" fmla="*/ 25 w 25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5" h="17">
                    <a:moveTo>
                      <a:pt x="0" y="0"/>
                    </a:moveTo>
                    <a:lnTo>
                      <a:pt x="0" y="16"/>
                    </a:lnTo>
                    <a:lnTo>
                      <a:pt x="24" y="16"/>
                    </a:lnTo>
                    <a:lnTo>
                      <a:pt x="24" y="0"/>
                    </a:lnTo>
                  </a:path>
                </a:pathLst>
              </a:custGeom>
              <a:noFill/>
              <a:ln w="12700" cap="rnd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01" name="Freeform 101"/>
              <p:cNvSpPr>
                <a:spLocks/>
              </p:cNvSpPr>
              <p:nvPr/>
            </p:nvSpPr>
            <p:spPr bwMode="auto">
              <a:xfrm>
                <a:off x="1713" y="3081"/>
                <a:ext cx="25" cy="17"/>
              </a:xfrm>
              <a:custGeom>
                <a:avLst/>
                <a:gdLst>
                  <a:gd name="T0" fmla="*/ 0 w 25"/>
                  <a:gd name="T1" fmla="*/ 16 h 17"/>
                  <a:gd name="T2" fmla="*/ 0 w 25"/>
                  <a:gd name="T3" fmla="*/ 0 h 17"/>
                  <a:gd name="T4" fmla="*/ 24 w 25"/>
                  <a:gd name="T5" fmla="*/ 0 h 17"/>
                  <a:gd name="T6" fmla="*/ 24 w 25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5"/>
                  <a:gd name="T13" fmla="*/ 0 h 17"/>
                  <a:gd name="T14" fmla="*/ 25 w 25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5" h="17">
                    <a:moveTo>
                      <a:pt x="0" y="16"/>
                    </a:moveTo>
                    <a:lnTo>
                      <a:pt x="0" y="0"/>
                    </a:lnTo>
                    <a:lnTo>
                      <a:pt x="24" y="0"/>
                    </a:lnTo>
                    <a:lnTo>
                      <a:pt x="24" y="16"/>
                    </a:lnTo>
                  </a:path>
                </a:pathLst>
              </a:custGeom>
              <a:noFill/>
              <a:ln w="12700" cap="rnd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02" name="Rectangle 102"/>
              <p:cNvSpPr>
                <a:spLocks noChangeArrowheads="1"/>
              </p:cNvSpPr>
              <p:nvPr/>
            </p:nvSpPr>
            <p:spPr bwMode="auto">
              <a:xfrm flipV="1">
                <a:off x="1741" y="3102"/>
                <a:ext cx="1" cy="5"/>
              </a:xfrm>
              <a:prstGeom prst="rect">
                <a:avLst/>
              </a:prstGeom>
              <a:noFill/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3003" name="Rectangle 103"/>
              <p:cNvSpPr>
                <a:spLocks noChangeArrowheads="1"/>
              </p:cNvSpPr>
              <p:nvPr/>
            </p:nvSpPr>
            <p:spPr bwMode="auto">
              <a:xfrm flipH="1" flipV="1">
                <a:off x="1695" y="3099"/>
                <a:ext cx="5" cy="8"/>
              </a:xfrm>
              <a:prstGeom prst="rect">
                <a:avLst/>
              </a:prstGeom>
              <a:noFill/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3004" name="Line 104"/>
              <p:cNvSpPr>
                <a:spLocks noChangeShapeType="1"/>
              </p:cNvSpPr>
              <p:nvPr/>
            </p:nvSpPr>
            <p:spPr bwMode="auto">
              <a:xfrm>
                <a:off x="1683" y="3161"/>
                <a:ext cx="11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005" name="Line 105"/>
              <p:cNvSpPr>
                <a:spLocks noChangeShapeType="1"/>
              </p:cNvSpPr>
              <p:nvPr/>
            </p:nvSpPr>
            <p:spPr bwMode="auto">
              <a:xfrm>
                <a:off x="1698" y="3161"/>
                <a:ext cx="11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006" name="Line 106"/>
              <p:cNvSpPr>
                <a:spLocks noChangeShapeType="1"/>
              </p:cNvSpPr>
              <p:nvPr/>
            </p:nvSpPr>
            <p:spPr bwMode="auto">
              <a:xfrm>
                <a:off x="1710" y="3161"/>
                <a:ext cx="11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007" name="Rectangle 107"/>
              <p:cNvSpPr>
                <a:spLocks noChangeArrowheads="1"/>
              </p:cNvSpPr>
              <p:nvPr/>
            </p:nvSpPr>
            <p:spPr bwMode="auto">
              <a:xfrm flipH="1" flipV="1">
                <a:off x="1727" y="3161"/>
                <a:ext cx="4" cy="5"/>
              </a:xfrm>
              <a:prstGeom prst="rect">
                <a:avLst/>
              </a:prstGeom>
              <a:noFill/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3008" name="Freeform 108"/>
              <p:cNvSpPr>
                <a:spLocks/>
              </p:cNvSpPr>
              <p:nvPr/>
            </p:nvSpPr>
            <p:spPr bwMode="auto">
              <a:xfrm>
                <a:off x="1745" y="3161"/>
                <a:ext cx="17" cy="24"/>
              </a:xfrm>
              <a:custGeom>
                <a:avLst/>
                <a:gdLst>
                  <a:gd name="T0" fmla="*/ 16 w 17"/>
                  <a:gd name="T1" fmla="*/ 23 h 24"/>
                  <a:gd name="T2" fmla="*/ 16 w 17"/>
                  <a:gd name="T3" fmla="*/ 0 h 24"/>
                  <a:gd name="T4" fmla="*/ 0 w 17"/>
                  <a:gd name="T5" fmla="*/ 0 h 24"/>
                  <a:gd name="T6" fmla="*/ 0 w 17"/>
                  <a:gd name="T7" fmla="*/ 23 h 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24"/>
                  <a:gd name="T14" fmla="*/ 17 w 17"/>
                  <a:gd name="T15" fmla="*/ 24 h 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24">
                    <a:moveTo>
                      <a:pt x="16" y="23"/>
                    </a:moveTo>
                    <a:lnTo>
                      <a:pt x="16" y="0"/>
                    </a:lnTo>
                    <a:lnTo>
                      <a:pt x="0" y="0"/>
                    </a:lnTo>
                    <a:lnTo>
                      <a:pt x="0" y="23"/>
                    </a:lnTo>
                  </a:path>
                </a:pathLst>
              </a:custGeom>
              <a:noFill/>
              <a:ln w="12700" cap="rnd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09" name="Line 109"/>
              <p:cNvSpPr>
                <a:spLocks noChangeShapeType="1"/>
              </p:cNvSpPr>
              <p:nvPr/>
            </p:nvSpPr>
            <p:spPr bwMode="auto">
              <a:xfrm>
                <a:off x="1745" y="3184"/>
                <a:ext cx="9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010" name="Line 110"/>
              <p:cNvSpPr>
                <a:spLocks noChangeShapeType="1"/>
              </p:cNvSpPr>
              <p:nvPr/>
            </p:nvSpPr>
            <p:spPr bwMode="auto">
              <a:xfrm>
                <a:off x="1754" y="3184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011" name="Line 111"/>
              <p:cNvSpPr>
                <a:spLocks noChangeShapeType="1"/>
              </p:cNvSpPr>
              <p:nvPr/>
            </p:nvSpPr>
            <p:spPr bwMode="auto">
              <a:xfrm>
                <a:off x="1744" y="3184"/>
                <a:ext cx="1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012" name="Line 112"/>
              <p:cNvSpPr>
                <a:spLocks noChangeShapeType="1"/>
              </p:cNvSpPr>
              <p:nvPr/>
            </p:nvSpPr>
            <p:spPr bwMode="auto">
              <a:xfrm flipH="1">
                <a:off x="1744" y="3161"/>
                <a:ext cx="1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013" name="Line 113"/>
              <p:cNvSpPr>
                <a:spLocks noChangeShapeType="1"/>
              </p:cNvSpPr>
              <p:nvPr/>
            </p:nvSpPr>
            <p:spPr bwMode="auto">
              <a:xfrm>
                <a:off x="1754" y="316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014" name="Rectangle 114"/>
              <p:cNvSpPr>
                <a:spLocks noChangeArrowheads="1"/>
              </p:cNvSpPr>
              <p:nvPr/>
            </p:nvSpPr>
            <p:spPr bwMode="auto">
              <a:xfrm flipV="1">
                <a:off x="1745" y="3163"/>
                <a:ext cx="0" cy="7"/>
              </a:xfrm>
              <a:prstGeom prst="rect">
                <a:avLst/>
              </a:prstGeom>
              <a:noFill/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3015" name="Line 115"/>
              <p:cNvSpPr>
                <a:spLocks noChangeShapeType="1"/>
              </p:cNvSpPr>
              <p:nvPr/>
            </p:nvSpPr>
            <p:spPr bwMode="auto">
              <a:xfrm>
                <a:off x="1759" y="3165"/>
                <a:ext cx="0" cy="3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016" name="Oval 116"/>
              <p:cNvSpPr>
                <a:spLocks noChangeArrowheads="1"/>
              </p:cNvSpPr>
              <p:nvPr/>
            </p:nvSpPr>
            <p:spPr bwMode="auto">
              <a:xfrm flipH="1" flipV="1">
                <a:off x="1750" y="3175"/>
                <a:ext cx="6" cy="5"/>
              </a:xfrm>
              <a:prstGeom prst="ellipse">
                <a:avLst/>
              </a:prstGeom>
              <a:noFill/>
              <a:ln w="12700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3017" name="Line 117"/>
              <p:cNvSpPr>
                <a:spLocks noChangeShapeType="1"/>
              </p:cNvSpPr>
              <p:nvPr/>
            </p:nvSpPr>
            <p:spPr bwMode="auto">
              <a:xfrm>
                <a:off x="1698" y="3211"/>
                <a:ext cx="11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018" name="Freeform 118"/>
              <p:cNvSpPr>
                <a:spLocks/>
              </p:cNvSpPr>
              <p:nvPr/>
            </p:nvSpPr>
            <p:spPr bwMode="auto">
              <a:xfrm>
                <a:off x="1527" y="3499"/>
                <a:ext cx="249" cy="18"/>
              </a:xfrm>
              <a:custGeom>
                <a:avLst/>
                <a:gdLst>
                  <a:gd name="T0" fmla="*/ 248 w 249"/>
                  <a:gd name="T1" fmla="*/ 0 h 18"/>
                  <a:gd name="T2" fmla="*/ 248 w 249"/>
                  <a:gd name="T3" fmla="*/ 17 h 18"/>
                  <a:gd name="T4" fmla="*/ 0 w 249"/>
                  <a:gd name="T5" fmla="*/ 17 h 18"/>
                  <a:gd name="T6" fmla="*/ 0 w 249"/>
                  <a:gd name="T7" fmla="*/ 0 h 1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49"/>
                  <a:gd name="T13" fmla="*/ 0 h 18"/>
                  <a:gd name="T14" fmla="*/ 249 w 249"/>
                  <a:gd name="T15" fmla="*/ 18 h 1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49" h="18">
                    <a:moveTo>
                      <a:pt x="248" y="0"/>
                    </a:moveTo>
                    <a:lnTo>
                      <a:pt x="248" y="17"/>
                    </a:lnTo>
                    <a:lnTo>
                      <a:pt x="0" y="17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19" name="Oval 119"/>
              <p:cNvSpPr>
                <a:spLocks noChangeArrowheads="1"/>
              </p:cNvSpPr>
              <p:nvPr/>
            </p:nvSpPr>
            <p:spPr bwMode="auto">
              <a:xfrm>
                <a:off x="1564" y="3503"/>
                <a:ext cx="2" cy="6"/>
              </a:xfrm>
              <a:prstGeom prst="ellipse">
                <a:avLst/>
              </a:prstGeom>
              <a:noFill/>
              <a:ln w="12700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3020" name="Line 120"/>
              <p:cNvSpPr>
                <a:spLocks noChangeShapeType="1"/>
              </p:cNvSpPr>
              <p:nvPr/>
            </p:nvSpPr>
            <p:spPr bwMode="auto">
              <a:xfrm>
                <a:off x="1567" y="3502"/>
                <a:ext cx="4" cy="11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021" name="Oval 121"/>
              <p:cNvSpPr>
                <a:spLocks noChangeArrowheads="1"/>
              </p:cNvSpPr>
              <p:nvPr/>
            </p:nvSpPr>
            <p:spPr bwMode="auto">
              <a:xfrm>
                <a:off x="1729" y="3503"/>
                <a:ext cx="2" cy="6"/>
              </a:xfrm>
              <a:prstGeom prst="ellipse">
                <a:avLst/>
              </a:prstGeom>
              <a:noFill/>
              <a:ln w="12700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3022" name="Line 122"/>
              <p:cNvSpPr>
                <a:spLocks noChangeShapeType="1"/>
              </p:cNvSpPr>
              <p:nvPr/>
            </p:nvSpPr>
            <p:spPr bwMode="auto">
              <a:xfrm>
                <a:off x="1733" y="3502"/>
                <a:ext cx="4" cy="13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023" name="Freeform 123"/>
              <p:cNvSpPr>
                <a:spLocks/>
              </p:cNvSpPr>
              <p:nvPr/>
            </p:nvSpPr>
            <p:spPr bwMode="auto">
              <a:xfrm>
                <a:off x="1512" y="2967"/>
                <a:ext cx="277" cy="533"/>
              </a:xfrm>
              <a:custGeom>
                <a:avLst/>
                <a:gdLst>
                  <a:gd name="T0" fmla="*/ 276 w 277"/>
                  <a:gd name="T1" fmla="*/ 525 h 533"/>
                  <a:gd name="T2" fmla="*/ 276 w 277"/>
                  <a:gd name="T3" fmla="*/ 526 h 533"/>
                  <a:gd name="T4" fmla="*/ 276 w 277"/>
                  <a:gd name="T5" fmla="*/ 529 h 533"/>
                  <a:gd name="T6" fmla="*/ 273 w 277"/>
                  <a:gd name="T7" fmla="*/ 531 h 533"/>
                  <a:gd name="T8" fmla="*/ 272 w 277"/>
                  <a:gd name="T9" fmla="*/ 532 h 533"/>
                  <a:gd name="T10" fmla="*/ 269 w 277"/>
                  <a:gd name="T11" fmla="*/ 532 h 533"/>
                  <a:gd name="T12" fmla="*/ 6 w 277"/>
                  <a:gd name="T13" fmla="*/ 532 h 533"/>
                  <a:gd name="T14" fmla="*/ 4 w 277"/>
                  <a:gd name="T15" fmla="*/ 532 h 533"/>
                  <a:gd name="T16" fmla="*/ 1 w 277"/>
                  <a:gd name="T17" fmla="*/ 530 h 533"/>
                  <a:gd name="T18" fmla="*/ 0 w 277"/>
                  <a:gd name="T19" fmla="*/ 528 h 533"/>
                  <a:gd name="T20" fmla="*/ 0 w 277"/>
                  <a:gd name="T21" fmla="*/ 525 h 533"/>
                  <a:gd name="T22" fmla="*/ 0 w 277"/>
                  <a:gd name="T23" fmla="*/ 526 h 533"/>
                  <a:gd name="T24" fmla="*/ 0 w 277"/>
                  <a:gd name="T25" fmla="*/ 7 h 533"/>
                  <a:gd name="T26" fmla="*/ 0 w 277"/>
                  <a:gd name="T27" fmla="*/ 6 h 533"/>
                  <a:gd name="T28" fmla="*/ 0 w 277"/>
                  <a:gd name="T29" fmla="*/ 3 h 533"/>
                  <a:gd name="T30" fmla="*/ 1 w 277"/>
                  <a:gd name="T31" fmla="*/ 1 h 533"/>
                  <a:gd name="T32" fmla="*/ 4 w 277"/>
                  <a:gd name="T33" fmla="*/ 0 h 533"/>
                  <a:gd name="T34" fmla="*/ 6 w 277"/>
                  <a:gd name="T35" fmla="*/ 0 h 533"/>
                  <a:gd name="T36" fmla="*/ 269 w 277"/>
                  <a:gd name="T37" fmla="*/ 0 h 533"/>
                  <a:gd name="T38" fmla="*/ 272 w 277"/>
                  <a:gd name="T39" fmla="*/ 0 h 533"/>
                  <a:gd name="T40" fmla="*/ 273 w 277"/>
                  <a:gd name="T41" fmla="*/ 1 h 533"/>
                  <a:gd name="T42" fmla="*/ 276 w 277"/>
                  <a:gd name="T43" fmla="*/ 3 h 533"/>
                  <a:gd name="T44" fmla="*/ 276 w 277"/>
                  <a:gd name="T45" fmla="*/ 7 h 533"/>
                  <a:gd name="T46" fmla="*/ 276 w 277"/>
                  <a:gd name="T47" fmla="*/ 526 h 53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277"/>
                  <a:gd name="T73" fmla="*/ 0 h 533"/>
                  <a:gd name="T74" fmla="*/ 277 w 277"/>
                  <a:gd name="T75" fmla="*/ 533 h 533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277" h="533">
                    <a:moveTo>
                      <a:pt x="276" y="525"/>
                    </a:moveTo>
                    <a:lnTo>
                      <a:pt x="276" y="526"/>
                    </a:lnTo>
                    <a:lnTo>
                      <a:pt x="276" y="529"/>
                    </a:lnTo>
                    <a:lnTo>
                      <a:pt x="273" y="531"/>
                    </a:lnTo>
                    <a:lnTo>
                      <a:pt x="272" y="532"/>
                    </a:lnTo>
                    <a:lnTo>
                      <a:pt x="269" y="532"/>
                    </a:lnTo>
                    <a:lnTo>
                      <a:pt x="6" y="532"/>
                    </a:lnTo>
                    <a:lnTo>
                      <a:pt x="4" y="532"/>
                    </a:lnTo>
                    <a:lnTo>
                      <a:pt x="1" y="530"/>
                    </a:lnTo>
                    <a:lnTo>
                      <a:pt x="0" y="528"/>
                    </a:lnTo>
                    <a:lnTo>
                      <a:pt x="0" y="525"/>
                    </a:lnTo>
                    <a:lnTo>
                      <a:pt x="0" y="526"/>
                    </a:lnTo>
                    <a:lnTo>
                      <a:pt x="0" y="7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269" y="0"/>
                    </a:lnTo>
                    <a:lnTo>
                      <a:pt x="272" y="0"/>
                    </a:lnTo>
                    <a:lnTo>
                      <a:pt x="273" y="1"/>
                    </a:lnTo>
                    <a:lnTo>
                      <a:pt x="276" y="3"/>
                    </a:lnTo>
                    <a:lnTo>
                      <a:pt x="276" y="7"/>
                    </a:lnTo>
                    <a:lnTo>
                      <a:pt x="276" y="526"/>
                    </a:lnTo>
                  </a:path>
                </a:pathLst>
              </a:custGeom>
              <a:noFill/>
              <a:ln w="12700" cap="rnd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24" name="Freeform 124"/>
              <p:cNvSpPr>
                <a:spLocks/>
              </p:cNvSpPr>
              <p:nvPr/>
            </p:nvSpPr>
            <p:spPr bwMode="auto">
              <a:xfrm>
                <a:off x="1686" y="3424"/>
                <a:ext cx="29" cy="26"/>
              </a:xfrm>
              <a:custGeom>
                <a:avLst/>
                <a:gdLst>
                  <a:gd name="T0" fmla="*/ 20 w 29"/>
                  <a:gd name="T1" fmla="*/ 25 h 26"/>
                  <a:gd name="T2" fmla="*/ 25 w 29"/>
                  <a:gd name="T3" fmla="*/ 22 h 26"/>
                  <a:gd name="T4" fmla="*/ 28 w 29"/>
                  <a:gd name="T5" fmla="*/ 13 h 26"/>
                  <a:gd name="T6" fmla="*/ 26 w 29"/>
                  <a:gd name="T7" fmla="*/ 4 h 26"/>
                  <a:gd name="T8" fmla="*/ 20 w 29"/>
                  <a:gd name="T9" fmla="*/ 0 h 26"/>
                  <a:gd name="T10" fmla="*/ 9 w 29"/>
                  <a:gd name="T11" fmla="*/ 0 h 26"/>
                  <a:gd name="T12" fmla="*/ 4 w 29"/>
                  <a:gd name="T13" fmla="*/ 3 h 26"/>
                  <a:gd name="T14" fmla="*/ 0 w 29"/>
                  <a:gd name="T15" fmla="*/ 13 h 26"/>
                  <a:gd name="T16" fmla="*/ 3 w 29"/>
                  <a:gd name="T17" fmla="*/ 22 h 26"/>
                  <a:gd name="T18" fmla="*/ 9 w 29"/>
                  <a:gd name="T19" fmla="*/ 25 h 26"/>
                  <a:gd name="T20" fmla="*/ 20 w 29"/>
                  <a:gd name="T21" fmla="*/ 25 h 2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9"/>
                  <a:gd name="T34" fmla="*/ 0 h 26"/>
                  <a:gd name="T35" fmla="*/ 29 w 29"/>
                  <a:gd name="T36" fmla="*/ 26 h 2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9" h="26">
                    <a:moveTo>
                      <a:pt x="20" y="25"/>
                    </a:moveTo>
                    <a:lnTo>
                      <a:pt x="25" y="22"/>
                    </a:lnTo>
                    <a:lnTo>
                      <a:pt x="28" y="13"/>
                    </a:lnTo>
                    <a:lnTo>
                      <a:pt x="26" y="4"/>
                    </a:lnTo>
                    <a:lnTo>
                      <a:pt x="20" y="0"/>
                    </a:lnTo>
                    <a:lnTo>
                      <a:pt x="9" y="0"/>
                    </a:lnTo>
                    <a:lnTo>
                      <a:pt x="4" y="3"/>
                    </a:lnTo>
                    <a:lnTo>
                      <a:pt x="0" y="13"/>
                    </a:lnTo>
                    <a:lnTo>
                      <a:pt x="3" y="22"/>
                    </a:lnTo>
                    <a:lnTo>
                      <a:pt x="9" y="25"/>
                    </a:lnTo>
                    <a:lnTo>
                      <a:pt x="20" y="25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25" name="Line 125"/>
              <p:cNvSpPr>
                <a:spLocks noChangeShapeType="1"/>
              </p:cNvSpPr>
              <p:nvPr/>
            </p:nvSpPr>
            <p:spPr bwMode="auto">
              <a:xfrm flipV="1">
                <a:off x="1691" y="3438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026" name="Freeform 126"/>
              <p:cNvSpPr>
                <a:spLocks/>
              </p:cNvSpPr>
              <p:nvPr/>
            </p:nvSpPr>
            <p:spPr bwMode="auto">
              <a:xfrm>
                <a:off x="1691" y="3438"/>
                <a:ext cx="17" cy="17"/>
              </a:xfrm>
              <a:custGeom>
                <a:avLst/>
                <a:gdLst>
                  <a:gd name="T0" fmla="*/ 0 w 17"/>
                  <a:gd name="T1" fmla="*/ 12 h 17"/>
                  <a:gd name="T2" fmla="*/ 16 w 17"/>
                  <a:gd name="T3" fmla="*/ 0 h 17"/>
                  <a:gd name="T4" fmla="*/ 0 w 17"/>
                  <a:gd name="T5" fmla="*/ 16 h 17"/>
                  <a:gd name="T6" fmla="*/ 0 w 17"/>
                  <a:gd name="T7" fmla="*/ 12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2"/>
                    </a:moveTo>
                    <a:lnTo>
                      <a:pt x="16" y="0"/>
                    </a:lnTo>
                    <a:lnTo>
                      <a:pt x="0" y="16"/>
                    </a:lnTo>
                    <a:lnTo>
                      <a:pt x="0" y="12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27" name="Freeform 127"/>
              <p:cNvSpPr>
                <a:spLocks/>
              </p:cNvSpPr>
              <p:nvPr/>
            </p:nvSpPr>
            <p:spPr bwMode="auto">
              <a:xfrm>
                <a:off x="1693" y="3440"/>
                <a:ext cx="17" cy="17"/>
              </a:xfrm>
              <a:custGeom>
                <a:avLst/>
                <a:gdLst>
                  <a:gd name="T0" fmla="*/ 0 w 17"/>
                  <a:gd name="T1" fmla="*/ 8 h 17"/>
                  <a:gd name="T2" fmla="*/ 16 w 17"/>
                  <a:gd name="T3" fmla="*/ 0 h 17"/>
                  <a:gd name="T4" fmla="*/ 16 w 17"/>
                  <a:gd name="T5" fmla="*/ 16 h 17"/>
                  <a:gd name="T6" fmla="*/ 0 w 17"/>
                  <a:gd name="T7" fmla="*/ 8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8"/>
                    </a:moveTo>
                    <a:lnTo>
                      <a:pt x="16" y="0"/>
                    </a:lnTo>
                    <a:lnTo>
                      <a:pt x="16" y="16"/>
                    </a:lnTo>
                    <a:lnTo>
                      <a:pt x="0" y="8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28" name="Freeform 128"/>
              <p:cNvSpPr>
                <a:spLocks/>
              </p:cNvSpPr>
              <p:nvPr/>
            </p:nvSpPr>
            <p:spPr bwMode="auto">
              <a:xfrm>
                <a:off x="1694" y="3442"/>
                <a:ext cx="17" cy="17"/>
              </a:xfrm>
              <a:custGeom>
                <a:avLst/>
                <a:gdLst>
                  <a:gd name="T0" fmla="*/ 0 w 17"/>
                  <a:gd name="T1" fmla="*/ 10 h 17"/>
                  <a:gd name="T2" fmla="*/ 12 w 17"/>
                  <a:gd name="T3" fmla="*/ 0 h 17"/>
                  <a:gd name="T4" fmla="*/ 16 w 17"/>
                  <a:gd name="T5" fmla="*/ 5 h 17"/>
                  <a:gd name="T6" fmla="*/ 4 w 17"/>
                  <a:gd name="T7" fmla="*/ 16 h 17"/>
                  <a:gd name="T8" fmla="*/ 0 w 17"/>
                  <a:gd name="T9" fmla="*/ 1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10"/>
                    </a:moveTo>
                    <a:lnTo>
                      <a:pt x="12" y="0"/>
                    </a:lnTo>
                    <a:lnTo>
                      <a:pt x="16" y="5"/>
                    </a:lnTo>
                    <a:lnTo>
                      <a:pt x="4" y="16"/>
                    </a:lnTo>
                    <a:lnTo>
                      <a:pt x="0" y="10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29" name="Freeform 129"/>
              <p:cNvSpPr>
                <a:spLocks/>
              </p:cNvSpPr>
              <p:nvPr/>
            </p:nvSpPr>
            <p:spPr bwMode="auto">
              <a:xfrm>
                <a:off x="1695" y="3443"/>
                <a:ext cx="17" cy="17"/>
              </a:xfrm>
              <a:custGeom>
                <a:avLst/>
                <a:gdLst>
                  <a:gd name="T0" fmla="*/ 0 w 17"/>
                  <a:gd name="T1" fmla="*/ 10 h 17"/>
                  <a:gd name="T2" fmla="*/ 16 w 17"/>
                  <a:gd name="T3" fmla="*/ 0 h 17"/>
                  <a:gd name="T4" fmla="*/ 0 w 17"/>
                  <a:gd name="T5" fmla="*/ 16 h 17"/>
                  <a:gd name="T6" fmla="*/ 0 w 17"/>
                  <a:gd name="T7" fmla="*/ 10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0"/>
                    </a:moveTo>
                    <a:lnTo>
                      <a:pt x="16" y="0"/>
                    </a:lnTo>
                    <a:lnTo>
                      <a:pt x="0" y="16"/>
                    </a:lnTo>
                    <a:lnTo>
                      <a:pt x="0" y="10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30" name="Freeform 130"/>
              <p:cNvSpPr>
                <a:spLocks/>
              </p:cNvSpPr>
              <p:nvPr/>
            </p:nvSpPr>
            <p:spPr bwMode="auto">
              <a:xfrm>
                <a:off x="1694" y="3433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0 w 17"/>
                  <a:gd name="T3" fmla="*/ 16 h 17"/>
                  <a:gd name="T4" fmla="*/ 16 w 17"/>
                  <a:gd name="T5" fmla="*/ 0 h 17"/>
                  <a:gd name="T6" fmla="*/ 12 w 17"/>
                  <a:gd name="T7" fmla="*/ 0 h 17"/>
                  <a:gd name="T8" fmla="*/ 0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16"/>
                    </a:moveTo>
                    <a:lnTo>
                      <a:pt x="0" y="16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31" name="Freeform 131"/>
              <p:cNvSpPr>
                <a:spLocks/>
              </p:cNvSpPr>
              <p:nvPr/>
            </p:nvSpPr>
            <p:spPr bwMode="auto">
              <a:xfrm>
                <a:off x="1694" y="3433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3 w 17"/>
                  <a:gd name="T3" fmla="*/ 16 h 17"/>
                  <a:gd name="T4" fmla="*/ 16 w 17"/>
                  <a:gd name="T5" fmla="*/ 0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3" y="16"/>
                    </a:lnTo>
                    <a:lnTo>
                      <a:pt x="16" y="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32" name="Freeform 132"/>
              <p:cNvSpPr>
                <a:spLocks/>
              </p:cNvSpPr>
              <p:nvPr/>
            </p:nvSpPr>
            <p:spPr bwMode="auto">
              <a:xfrm>
                <a:off x="1695" y="3437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0 w 17"/>
                  <a:gd name="T3" fmla="*/ 16 h 17"/>
                  <a:gd name="T4" fmla="*/ 16 w 17"/>
                  <a:gd name="T5" fmla="*/ 0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0" y="16"/>
                    </a:lnTo>
                    <a:lnTo>
                      <a:pt x="16" y="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33" name="Freeform 133"/>
              <p:cNvSpPr>
                <a:spLocks/>
              </p:cNvSpPr>
              <p:nvPr/>
            </p:nvSpPr>
            <p:spPr bwMode="auto">
              <a:xfrm>
                <a:off x="1698" y="3433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0 h 17"/>
                  <a:gd name="T4" fmla="*/ 16 w 17"/>
                  <a:gd name="T5" fmla="*/ 5 h 17"/>
                  <a:gd name="T6" fmla="*/ 16 w 17"/>
                  <a:gd name="T7" fmla="*/ 10 h 17"/>
                  <a:gd name="T8" fmla="*/ 0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16"/>
                    </a:moveTo>
                    <a:lnTo>
                      <a:pt x="16" y="0"/>
                    </a:lnTo>
                    <a:lnTo>
                      <a:pt x="16" y="5"/>
                    </a:lnTo>
                    <a:lnTo>
                      <a:pt x="16" y="1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34" name="Freeform 134"/>
              <p:cNvSpPr>
                <a:spLocks/>
              </p:cNvSpPr>
              <p:nvPr/>
            </p:nvSpPr>
            <p:spPr bwMode="auto">
              <a:xfrm>
                <a:off x="1695" y="3436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8 w 17"/>
                  <a:gd name="T3" fmla="*/ 16 h 17"/>
                  <a:gd name="T4" fmla="*/ 16 w 17"/>
                  <a:gd name="T5" fmla="*/ 0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8" y="16"/>
                    </a:lnTo>
                    <a:lnTo>
                      <a:pt x="16" y="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35" name="Freeform 135"/>
              <p:cNvSpPr>
                <a:spLocks/>
              </p:cNvSpPr>
              <p:nvPr/>
            </p:nvSpPr>
            <p:spPr bwMode="auto">
              <a:xfrm>
                <a:off x="1697" y="3437"/>
                <a:ext cx="17" cy="17"/>
              </a:xfrm>
              <a:custGeom>
                <a:avLst/>
                <a:gdLst>
                  <a:gd name="T0" fmla="*/ 4 w 17"/>
                  <a:gd name="T1" fmla="*/ 16 h 17"/>
                  <a:gd name="T2" fmla="*/ 0 w 17"/>
                  <a:gd name="T3" fmla="*/ 10 h 17"/>
                  <a:gd name="T4" fmla="*/ 12 w 17"/>
                  <a:gd name="T5" fmla="*/ 0 h 17"/>
                  <a:gd name="T6" fmla="*/ 16 w 17"/>
                  <a:gd name="T7" fmla="*/ 0 h 17"/>
                  <a:gd name="T8" fmla="*/ 4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4" y="16"/>
                    </a:moveTo>
                    <a:lnTo>
                      <a:pt x="0" y="10"/>
                    </a:lnTo>
                    <a:lnTo>
                      <a:pt x="12" y="0"/>
                    </a:lnTo>
                    <a:lnTo>
                      <a:pt x="16" y="0"/>
                    </a:lnTo>
                    <a:lnTo>
                      <a:pt x="4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36" name="Freeform 136"/>
              <p:cNvSpPr>
                <a:spLocks/>
              </p:cNvSpPr>
              <p:nvPr/>
            </p:nvSpPr>
            <p:spPr bwMode="auto">
              <a:xfrm>
                <a:off x="1698" y="3438"/>
                <a:ext cx="17" cy="17"/>
              </a:xfrm>
              <a:custGeom>
                <a:avLst/>
                <a:gdLst>
                  <a:gd name="T0" fmla="*/ 5 w 17"/>
                  <a:gd name="T1" fmla="*/ 16 h 17"/>
                  <a:gd name="T2" fmla="*/ 0 w 17"/>
                  <a:gd name="T3" fmla="*/ 12 h 17"/>
                  <a:gd name="T4" fmla="*/ 16 w 17"/>
                  <a:gd name="T5" fmla="*/ 0 h 17"/>
                  <a:gd name="T6" fmla="*/ 16 w 17"/>
                  <a:gd name="T7" fmla="*/ 3 h 17"/>
                  <a:gd name="T8" fmla="*/ 10 w 17"/>
                  <a:gd name="T9" fmla="*/ 6 h 17"/>
                  <a:gd name="T10" fmla="*/ 5 w 17"/>
                  <a:gd name="T11" fmla="*/ 16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5" y="16"/>
                    </a:moveTo>
                    <a:lnTo>
                      <a:pt x="0" y="12"/>
                    </a:lnTo>
                    <a:lnTo>
                      <a:pt x="16" y="0"/>
                    </a:lnTo>
                    <a:lnTo>
                      <a:pt x="16" y="3"/>
                    </a:lnTo>
                    <a:lnTo>
                      <a:pt x="10" y="6"/>
                    </a:lnTo>
                    <a:lnTo>
                      <a:pt x="5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37" name="Freeform 137"/>
              <p:cNvSpPr>
                <a:spLocks/>
              </p:cNvSpPr>
              <p:nvPr/>
            </p:nvSpPr>
            <p:spPr bwMode="auto">
              <a:xfrm>
                <a:off x="1698" y="3438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0 h 17"/>
                  <a:gd name="T4" fmla="*/ 16 w 17"/>
                  <a:gd name="T5" fmla="*/ 4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16" y="0"/>
                    </a:lnTo>
                    <a:lnTo>
                      <a:pt x="16" y="4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38" name="Freeform 138"/>
              <p:cNvSpPr>
                <a:spLocks/>
              </p:cNvSpPr>
              <p:nvPr/>
            </p:nvSpPr>
            <p:spPr bwMode="auto">
              <a:xfrm>
                <a:off x="1698" y="3438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0 w 17"/>
                  <a:gd name="T3" fmla="*/ 16 h 17"/>
                  <a:gd name="T4" fmla="*/ 16 w 17"/>
                  <a:gd name="T5" fmla="*/ 0 h 17"/>
                  <a:gd name="T6" fmla="*/ 16 w 17"/>
                  <a:gd name="T7" fmla="*/ 16 h 17"/>
                  <a:gd name="T8" fmla="*/ 0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16"/>
                    </a:moveTo>
                    <a:lnTo>
                      <a:pt x="0" y="16"/>
                    </a:lnTo>
                    <a:lnTo>
                      <a:pt x="16" y="0"/>
                    </a:lnTo>
                    <a:lnTo>
                      <a:pt x="16" y="16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39" name="Freeform 139"/>
              <p:cNvSpPr>
                <a:spLocks/>
              </p:cNvSpPr>
              <p:nvPr/>
            </p:nvSpPr>
            <p:spPr bwMode="auto">
              <a:xfrm>
                <a:off x="1699" y="3437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0 h 17"/>
                  <a:gd name="T4" fmla="*/ 8 w 17"/>
                  <a:gd name="T5" fmla="*/ 0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16" y="0"/>
                    </a:lnTo>
                    <a:lnTo>
                      <a:pt x="8" y="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40" name="Freeform 140"/>
              <p:cNvSpPr>
                <a:spLocks/>
              </p:cNvSpPr>
              <p:nvPr/>
            </p:nvSpPr>
            <p:spPr bwMode="auto">
              <a:xfrm>
                <a:off x="1693" y="3440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8 w 17"/>
                  <a:gd name="T3" fmla="*/ 0 h 17"/>
                  <a:gd name="T4" fmla="*/ 16 w 17"/>
                  <a:gd name="T5" fmla="*/ 8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8" y="0"/>
                    </a:lnTo>
                    <a:lnTo>
                      <a:pt x="16" y="8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41" name="Freeform 141"/>
              <p:cNvSpPr>
                <a:spLocks/>
              </p:cNvSpPr>
              <p:nvPr/>
            </p:nvSpPr>
            <p:spPr bwMode="auto">
              <a:xfrm>
                <a:off x="1694" y="3442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16 w 17"/>
                  <a:gd name="T3" fmla="*/ 0 h 17"/>
                  <a:gd name="T4" fmla="*/ 0 w 17"/>
                  <a:gd name="T5" fmla="*/ 16 h 17"/>
                  <a:gd name="T6" fmla="*/ 0 w 17"/>
                  <a:gd name="T7" fmla="*/ 0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0"/>
                    </a:moveTo>
                    <a:lnTo>
                      <a:pt x="16" y="0"/>
                    </a:lnTo>
                    <a:lnTo>
                      <a:pt x="0" y="1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42" name="Freeform 142"/>
              <p:cNvSpPr>
                <a:spLocks/>
              </p:cNvSpPr>
              <p:nvPr/>
            </p:nvSpPr>
            <p:spPr bwMode="auto">
              <a:xfrm>
                <a:off x="1694" y="3442"/>
                <a:ext cx="17" cy="17"/>
              </a:xfrm>
              <a:custGeom>
                <a:avLst/>
                <a:gdLst>
                  <a:gd name="T0" fmla="*/ 0 w 17"/>
                  <a:gd name="T1" fmla="*/ 8 h 17"/>
                  <a:gd name="T2" fmla="*/ 16 w 17"/>
                  <a:gd name="T3" fmla="*/ 0 h 17"/>
                  <a:gd name="T4" fmla="*/ 16 w 17"/>
                  <a:gd name="T5" fmla="*/ 16 h 17"/>
                  <a:gd name="T6" fmla="*/ 0 w 17"/>
                  <a:gd name="T7" fmla="*/ 8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8"/>
                    </a:moveTo>
                    <a:lnTo>
                      <a:pt x="16" y="0"/>
                    </a:lnTo>
                    <a:lnTo>
                      <a:pt x="16" y="16"/>
                    </a:lnTo>
                    <a:lnTo>
                      <a:pt x="0" y="8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43" name="Freeform 143"/>
              <p:cNvSpPr>
                <a:spLocks/>
              </p:cNvSpPr>
              <p:nvPr/>
            </p:nvSpPr>
            <p:spPr bwMode="auto">
              <a:xfrm>
                <a:off x="1699" y="3429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8 h 17"/>
                  <a:gd name="T4" fmla="*/ 8 w 17"/>
                  <a:gd name="T5" fmla="*/ 0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16" y="8"/>
                    </a:lnTo>
                    <a:lnTo>
                      <a:pt x="8" y="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44" name="Freeform 144"/>
              <p:cNvSpPr>
                <a:spLocks/>
              </p:cNvSpPr>
              <p:nvPr/>
            </p:nvSpPr>
            <p:spPr bwMode="auto">
              <a:xfrm>
                <a:off x="1699" y="3430"/>
                <a:ext cx="17" cy="17"/>
              </a:xfrm>
              <a:custGeom>
                <a:avLst/>
                <a:gdLst>
                  <a:gd name="T0" fmla="*/ 0 w 17"/>
                  <a:gd name="T1" fmla="*/ 10 h 17"/>
                  <a:gd name="T2" fmla="*/ 0 w 17"/>
                  <a:gd name="T3" fmla="*/ 16 h 17"/>
                  <a:gd name="T4" fmla="*/ 16 w 17"/>
                  <a:gd name="T5" fmla="*/ 0 h 17"/>
                  <a:gd name="T6" fmla="*/ 0 w 17"/>
                  <a:gd name="T7" fmla="*/ 10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0"/>
                    </a:moveTo>
                    <a:lnTo>
                      <a:pt x="0" y="16"/>
                    </a:lnTo>
                    <a:lnTo>
                      <a:pt x="16" y="0"/>
                    </a:lnTo>
                    <a:lnTo>
                      <a:pt x="0" y="10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45" name="Freeform 145"/>
              <p:cNvSpPr>
                <a:spLocks/>
              </p:cNvSpPr>
              <p:nvPr/>
            </p:nvSpPr>
            <p:spPr bwMode="auto">
              <a:xfrm>
                <a:off x="1701" y="3431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0 h 17"/>
                  <a:gd name="T4" fmla="*/ 0 w 17"/>
                  <a:gd name="T5" fmla="*/ 8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16" y="0"/>
                    </a:lnTo>
                    <a:lnTo>
                      <a:pt x="0" y="8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46" name="Freeform 146"/>
              <p:cNvSpPr>
                <a:spLocks/>
              </p:cNvSpPr>
              <p:nvPr/>
            </p:nvSpPr>
            <p:spPr bwMode="auto">
              <a:xfrm>
                <a:off x="1701" y="3428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6 w 17"/>
                  <a:gd name="T3" fmla="*/ 9 h 17"/>
                  <a:gd name="T4" fmla="*/ 9 w 17"/>
                  <a:gd name="T5" fmla="*/ 9 h 17"/>
                  <a:gd name="T6" fmla="*/ 12 w 17"/>
                  <a:gd name="T7" fmla="*/ 0 h 17"/>
                  <a:gd name="T8" fmla="*/ 16 w 17"/>
                  <a:gd name="T9" fmla="*/ 3 h 17"/>
                  <a:gd name="T10" fmla="*/ 12 w 17"/>
                  <a:gd name="T11" fmla="*/ 9 h 17"/>
                  <a:gd name="T12" fmla="*/ 12 w 17"/>
                  <a:gd name="T13" fmla="*/ 6 h 17"/>
                  <a:gd name="T14" fmla="*/ 12 w 17"/>
                  <a:gd name="T15" fmla="*/ 9 h 17"/>
                  <a:gd name="T16" fmla="*/ 6 w 17"/>
                  <a:gd name="T17" fmla="*/ 9 h 17"/>
                  <a:gd name="T18" fmla="*/ 6 w 17"/>
                  <a:gd name="T19" fmla="*/ 9 h 17"/>
                  <a:gd name="T20" fmla="*/ 6 w 17"/>
                  <a:gd name="T21" fmla="*/ 9 h 17"/>
                  <a:gd name="T22" fmla="*/ 3 w 17"/>
                  <a:gd name="T23" fmla="*/ 16 h 17"/>
                  <a:gd name="T24" fmla="*/ 0 w 17"/>
                  <a:gd name="T25" fmla="*/ 16 h 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"/>
                  <a:gd name="T40" fmla="*/ 0 h 17"/>
                  <a:gd name="T41" fmla="*/ 17 w 17"/>
                  <a:gd name="T42" fmla="*/ 17 h 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" h="17">
                    <a:moveTo>
                      <a:pt x="0" y="16"/>
                    </a:moveTo>
                    <a:lnTo>
                      <a:pt x="6" y="9"/>
                    </a:lnTo>
                    <a:lnTo>
                      <a:pt x="9" y="9"/>
                    </a:lnTo>
                    <a:lnTo>
                      <a:pt x="12" y="0"/>
                    </a:lnTo>
                    <a:lnTo>
                      <a:pt x="16" y="3"/>
                    </a:lnTo>
                    <a:lnTo>
                      <a:pt x="12" y="9"/>
                    </a:lnTo>
                    <a:lnTo>
                      <a:pt x="12" y="6"/>
                    </a:lnTo>
                    <a:lnTo>
                      <a:pt x="12" y="9"/>
                    </a:lnTo>
                    <a:lnTo>
                      <a:pt x="6" y="9"/>
                    </a:lnTo>
                    <a:lnTo>
                      <a:pt x="3" y="16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47" name="Freeform 147"/>
              <p:cNvSpPr>
                <a:spLocks/>
              </p:cNvSpPr>
              <p:nvPr/>
            </p:nvSpPr>
            <p:spPr bwMode="auto">
              <a:xfrm>
                <a:off x="1701" y="3433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0 w 17"/>
                  <a:gd name="T3" fmla="*/ 8 h 17"/>
                  <a:gd name="T4" fmla="*/ 16 w 17"/>
                  <a:gd name="T5" fmla="*/ 0 h 17"/>
                  <a:gd name="T6" fmla="*/ 16 w 17"/>
                  <a:gd name="T7" fmla="*/ 8 h 17"/>
                  <a:gd name="T8" fmla="*/ 0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16"/>
                    </a:moveTo>
                    <a:lnTo>
                      <a:pt x="0" y="8"/>
                    </a:lnTo>
                    <a:lnTo>
                      <a:pt x="16" y="0"/>
                    </a:lnTo>
                    <a:lnTo>
                      <a:pt x="16" y="8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48" name="Freeform 148"/>
              <p:cNvSpPr>
                <a:spLocks/>
              </p:cNvSpPr>
              <p:nvPr/>
            </p:nvSpPr>
            <p:spPr bwMode="auto">
              <a:xfrm>
                <a:off x="1701" y="3433"/>
                <a:ext cx="17" cy="17"/>
              </a:xfrm>
              <a:custGeom>
                <a:avLst/>
                <a:gdLst>
                  <a:gd name="T0" fmla="*/ 8 w 17"/>
                  <a:gd name="T1" fmla="*/ 16 h 17"/>
                  <a:gd name="T2" fmla="*/ 0 w 17"/>
                  <a:gd name="T3" fmla="*/ 16 h 17"/>
                  <a:gd name="T4" fmla="*/ 16 w 17"/>
                  <a:gd name="T5" fmla="*/ 0 h 17"/>
                  <a:gd name="T6" fmla="*/ 8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8" y="16"/>
                    </a:moveTo>
                    <a:lnTo>
                      <a:pt x="0" y="16"/>
                    </a:lnTo>
                    <a:lnTo>
                      <a:pt x="16" y="0"/>
                    </a:lnTo>
                    <a:lnTo>
                      <a:pt x="8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49" name="Freeform 149"/>
              <p:cNvSpPr>
                <a:spLocks/>
              </p:cNvSpPr>
              <p:nvPr/>
            </p:nvSpPr>
            <p:spPr bwMode="auto">
              <a:xfrm>
                <a:off x="1701" y="3434"/>
                <a:ext cx="17" cy="17"/>
              </a:xfrm>
              <a:custGeom>
                <a:avLst/>
                <a:gdLst>
                  <a:gd name="T0" fmla="*/ 4 w 17"/>
                  <a:gd name="T1" fmla="*/ 16 h 17"/>
                  <a:gd name="T2" fmla="*/ 0 w 17"/>
                  <a:gd name="T3" fmla="*/ 16 h 17"/>
                  <a:gd name="T4" fmla="*/ 16 w 17"/>
                  <a:gd name="T5" fmla="*/ 0 h 17"/>
                  <a:gd name="T6" fmla="*/ 16 w 17"/>
                  <a:gd name="T7" fmla="*/ 5 h 17"/>
                  <a:gd name="T8" fmla="*/ 4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4" y="16"/>
                    </a:moveTo>
                    <a:lnTo>
                      <a:pt x="0" y="16"/>
                    </a:lnTo>
                    <a:lnTo>
                      <a:pt x="16" y="0"/>
                    </a:lnTo>
                    <a:lnTo>
                      <a:pt x="16" y="5"/>
                    </a:lnTo>
                    <a:lnTo>
                      <a:pt x="4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50" name="Freeform 150"/>
              <p:cNvSpPr>
                <a:spLocks/>
              </p:cNvSpPr>
              <p:nvPr/>
            </p:nvSpPr>
            <p:spPr bwMode="auto">
              <a:xfrm>
                <a:off x="1702" y="3436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0 w 17"/>
                  <a:gd name="T3" fmla="*/ 16 h 17"/>
                  <a:gd name="T4" fmla="*/ 16 w 17"/>
                  <a:gd name="T5" fmla="*/ 0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0" y="16"/>
                    </a:lnTo>
                    <a:lnTo>
                      <a:pt x="16" y="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51" name="Freeform 151"/>
              <p:cNvSpPr>
                <a:spLocks/>
              </p:cNvSpPr>
              <p:nvPr/>
            </p:nvSpPr>
            <p:spPr bwMode="auto">
              <a:xfrm>
                <a:off x="1705" y="3429"/>
                <a:ext cx="17" cy="17"/>
              </a:xfrm>
              <a:custGeom>
                <a:avLst/>
                <a:gdLst>
                  <a:gd name="T0" fmla="*/ 16 w 17"/>
                  <a:gd name="T1" fmla="*/ 8 h 17"/>
                  <a:gd name="T2" fmla="*/ 16 w 17"/>
                  <a:gd name="T3" fmla="*/ 0 h 17"/>
                  <a:gd name="T4" fmla="*/ 0 w 17"/>
                  <a:gd name="T5" fmla="*/ 16 h 17"/>
                  <a:gd name="T6" fmla="*/ 16 w 17"/>
                  <a:gd name="T7" fmla="*/ 8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16" y="8"/>
                    </a:moveTo>
                    <a:lnTo>
                      <a:pt x="16" y="0"/>
                    </a:lnTo>
                    <a:lnTo>
                      <a:pt x="0" y="16"/>
                    </a:lnTo>
                    <a:lnTo>
                      <a:pt x="16" y="8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52" name="Freeform 152"/>
              <p:cNvSpPr>
                <a:spLocks/>
              </p:cNvSpPr>
              <p:nvPr/>
            </p:nvSpPr>
            <p:spPr bwMode="auto">
              <a:xfrm>
                <a:off x="1705" y="3430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16 w 17"/>
                  <a:gd name="T3" fmla="*/ 0 h 17"/>
                  <a:gd name="T4" fmla="*/ 0 w 17"/>
                  <a:gd name="T5" fmla="*/ 16 h 17"/>
                  <a:gd name="T6" fmla="*/ 8 w 17"/>
                  <a:gd name="T7" fmla="*/ 16 h 17"/>
                  <a:gd name="T8" fmla="*/ 16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16"/>
                    </a:moveTo>
                    <a:lnTo>
                      <a:pt x="16" y="0"/>
                    </a:lnTo>
                    <a:lnTo>
                      <a:pt x="0" y="16"/>
                    </a:lnTo>
                    <a:lnTo>
                      <a:pt x="8" y="16"/>
                    </a:lnTo>
                    <a:lnTo>
                      <a:pt x="16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53" name="Freeform 153"/>
              <p:cNvSpPr>
                <a:spLocks/>
              </p:cNvSpPr>
              <p:nvPr/>
            </p:nvSpPr>
            <p:spPr bwMode="auto">
              <a:xfrm>
                <a:off x="1706" y="3431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16 w 17"/>
                  <a:gd name="T3" fmla="*/ 0 h 17"/>
                  <a:gd name="T4" fmla="*/ 0 w 17"/>
                  <a:gd name="T5" fmla="*/ 8 h 17"/>
                  <a:gd name="T6" fmla="*/ 0 w 17"/>
                  <a:gd name="T7" fmla="*/ 16 h 17"/>
                  <a:gd name="T8" fmla="*/ 16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0"/>
                    </a:moveTo>
                    <a:lnTo>
                      <a:pt x="16" y="0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54" name="Line 154"/>
              <p:cNvSpPr>
                <a:spLocks noChangeShapeType="1"/>
              </p:cNvSpPr>
              <p:nvPr/>
            </p:nvSpPr>
            <p:spPr bwMode="auto">
              <a:xfrm flipH="1">
                <a:off x="1707" y="3431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055" name="Freeform 155"/>
              <p:cNvSpPr>
                <a:spLocks/>
              </p:cNvSpPr>
              <p:nvPr/>
            </p:nvSpPr>
            <p:spPr bwMode="auto">
              <a:xfrm>
                <a:off x="1702" y="3425"/>
                <a:ext cx="17" cy="17"/>
              </a:xfrm>
              <a:custGeom>
                <a:avLst/>
                <a:gdLst>
                  <a:gd name="T0" fmla="*/ 16 w 17"/>
                  <a:gd name="T1" fmla="*/ 5 h 17"/>
                  <a:gd name="T2" fmla="*/ 0 w 17"/>
                  <a:gd name="T3" fmla="*/ 16 h 17"/>
                  <a:gd name="T4" fmla="*/ 0 w 17"/>
                  <a:gd name="T5" fmla="*/ 10 h 17"/>
                  <a:gd name="T6" fmla="*/ 16 w 17"/>
                  <a:gd name="T7" fmla="*/ 0 h 17"/>
                  <a:gd name="T8" fmla="*/ 16 w 17"/>
                  <a:gd name="T9" fmla="*/ 5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5"/>
                    </a:moveTo>
                    <a:lnTo>
                      <a:pt x="0" y="16"/>
                    </a:lnTo>
                    <a:lnTo>
                      <a:pt x="0" y="10"/>
                    </a:lnTo>
                    <a:lnTo>
                      <a:pt x="16" y="0"/>
                    </a:lnTo>
                    <a:lnTo>
                      <a:pt x="16" y="5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56" name="Line 156"/>
              <p:cNvSpPr>
                <a:spLocks noChangeShapeType="1"/>
              </p:cNvSpPr>
              <p:nvPr/>
            </p:nvSpPr>
            <p:spPr bwMode="auto">
              <a:xfrm flipH="1">
                <a:off x="1702" y="3426"/>
                <a:ext cx="3" cy="3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057" name="Freeform 157"/>
              <p:cNvSpPr>
                <a:spLocks/>
              </p:cNvSpPr>
              <p:nvPr/>
            </p:nvSpPr>
            <p:spPr bwMode="auto">
              <a:xfrm>
                <a:off x="1702" y="3427"/>
                <a:ext cx="17" cy="17"/>
              </a:xfrm>
              <a:custGeom>
                <a:avLst/>
                <a:gdLst>
                  <a:gd name="T0" fmla="*/ 16 w 17"/>
                  <a:gd name="T1" fmla="*/ 4 h 17"/>
                  <a:gd name="T2" fmla="*/ 0 w 17"/>
                  <a:gd name="T3" fmla="*/ 16 h 17"/>
                  <a:gd name="T4" fmla="*/ 0 w 17"/>
                  <a:gd name="T5" fmla="*/ 12 h 17"/>
                  <a:gd name="T6" fmla="*/ 16 w 17"/>
                  <a:gd name="T7" fmla="*/ 0 h 17"/>
                  <a:gd name="T8" fmla="*/ 16 w 17"/>
                  <a:gd name="T9" fmla="*/ 4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4"/>
                    </a:moveTo>
                    <a:lnTo>
                      <a:pt x="0" y="16"/>
                    </a:lnTo>
                    <a:lnTo>
                      <a:pt x="0" y="12"/>
                    </a:lnTo>
                    <a:lnTo>
                      <a:pt x="16" y="0"/>
                    </a:lnTo>
                    <a:lnTo>
                      <a:pt x="16" y="4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58" name="Freeform 158"/>
              <p:cNvSpPr>
                <a:spLocks/>
              </p:cNvSpPr>
              <p:nvPr/>
            </p:nvSpPr>
            <p:spPr bwMode="auto">
              <a:xfrm>
                <a:off x="1702" y="3431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0 h 17"/>
                  <a:gd name="T4" fmla="*/ 5 w 17"/>
                  <a:gd name="T5" fmla="*/ 16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16" y="0"/>
                    </a:lnTo>
                    <a:lnTo>
                      <a:pt x="5" y="16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59" name="Freeform 159"/>
              <p:cNvSpPr>
                <a:spLocks/>
              </p:cNvSpPr>
              <p:nvPr/>
            </p:nvSpPr>
            <p:spPr bwMode="auto">
              <a:xfrm>
                <a:off x="1705" y="3431"/>
                <a:ext cx="1" cy="17"/>
              </a:xfrm>
              <a:custGeom>
                <a:avLst/>
                <a:gdLst>
                  <a:gd name="T0" fmla="*/ 0 w 1"/>
                  <a:gd name="T1" fmla="*/ 0 h 17"/>
                  <a:gd name="T2" fmla="*/ 0 w 1"/>
                  <a:gd name="T3" fmla="*/ 8 h 17"/>
                  <a:gd name="T4" fmla="*/ 0 w 1"/>
                  <a:gd name="T5" fmla="*/ 16 h 17"/>
                  <a:gd name="T6" fmla="*/ 0 w 1"/>
                  <a:gd name="T7" fmla="*/ 8 h 17"/>
                  <a:gd name="T8" fmla="*/ 0 w 1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17"/>
                  <a:gd name="T17" fmla="*/ 1 w 1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17">
                    <a:moveTo>
                      <a:pt x="0" y="0"/>
                    </a:moveTo>
                    <a:lnTo>
                      <a:pt x="0" y="8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60" name="Line 160"/>
              <p:cNvSpPr>
                <a:spLocks noChangeShapeType="1"/>
              </p:cNvSpPr>
              <p:nvPr/>
            </p:nvSpPr>
            <p:spPr bwMode="auto">
              <a:xfrm>
                <a:off x="1705" y="3433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061" name="Freeform 161"/>
              <p:cNvSpPr>
                <a:spLocks/>
              </p:cNvSpPr>
              <p:nvPr/>
            </p:nvSpPr>
            <p:spPr bwMode="auto">
              <a:xfrm>
                <a:off x="1705" y="3434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16 w 17"/>
                  <a:gd name="T3" fmla="*/ 16 h 17"/>
                  <a:gd name="T4" fmla="*/ 0 w 17"/>
                  <a:gd name="T5" fmla="*/ 0 h 17"/>
                  <a:gd name="T6" fmla="*/ 16 w 17"/>
                  <a:gd name="T7" fmla="*/ 0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16" y="0"/>
                    </a:moveTo>
                    <a:lnTo>
                      <a:pt x="16" y="16"/>
                    </a:lnTo>
                    <a:lnTo>
                      <a:pt x="0" y="0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62" name="Rectangle 162"/>
              <p:cNvSpPr>
                <a:spLocks noChangeArrowheads="1"/>
              </p:cNvSpPr>
              <p:nvPr/>
            </p:nvSpPr>
            <p:spPr bwMode="auto">
              <a:xfrm>
                <a:off x="1701" y="3003"/>
                <a:ext cx="44" cy="6"/>
              </a:xfrm>
              <a:prstGeom prst="rect">
                <a:avLst/>
              </a:prstGeom>
              <a:solidFill>
                <a:srgbClr val="C0C0C0"/>
              </a:solidFill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3063" name="Rectangle 163"/>
              <p:cNvSpPr>
                <a:spLocks noChangeArrowheads="1"/>
              </p:cNvSpPr>
              <p:nvPr/>
            </p:nvSpPr>
            <p:spPr bwMode="auto">
              <a:xfrm flipH="1" flipV="1">
                <a:off x="1686" y="3000"/>
                <a:ext cx="1" cy="3"/>
              </a:xfrm>
              <a:prstGeom prst="rect">
                <a:avLst/>
              </a:prstGeom>
              <a:solidFill>
                <a:srgbClr val="C0C0C0"/>
              </a:solidFill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3064" name="Line 164"/>
              <p:cNvSpPr>
                <a:spLocks noChangeShapeType="1"/>
              </p:cNvSpPr>
              <p:nvPr/>
            </p:nvSpPr>
            <p:spPr bwMode="auto">
              <a:xfrm flipH="1">
                <a:off x="1743" y="3049"/>
                <a:ext cx="1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065" name="Line 165"/>
              <p:cNvSpPr>
                <a:spLocks noChangeShapeType="1"/>
              </p:cNvSpPr>
              <p:nvPr/>
            </p:nvSpPr>
            <p:spPr bwMode="auto">
              <a:xfrm flipH="1">
                <a:off x="1753" y="3049"/>
                <a:ext cx="1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066" name="Rectangle 166"/>
              <p:cNvSpPr>
                <a:spLocks noChangeArrowheads="1"/>
              </p:cNvSpPr>
              <p:nvPr/>
            </p:nvSpPr>
            <p:spPr bwMode="auto">
              <a:xfrm flipV="1">
                <a:off x="1684" y="3048"/>
                <a:ext cx="71" cy="2"/>
              </a:xfrm>
              <a:prstGeom prst="rect">
                <a:avLst/>
              </a:prstGeom>
              <a:solidFill>
                <a:srgbClr val="C0C0C0"/>
              </a:solidFill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3067" name="Freeform 167"/>
              <p:cNvSpPr>
                <a:spLocks/>
              </p:cNvSpPr>
              <p:nvPr/>
            </p:nvSpPr>
            <p:spPr bwMode="auto">
              <a:xfrm>
                <a:off x="1711" y="3045"/>
                <a:ext cx="25" cy="17"/>
              </a:xfrm>
              <a:custGeom>
                <a:avLst/>
                <a:gdLst>
                  <a:gd name="T0" fmla="*/ 0 w 25"/>
                  <a:gd name="T1" fmla="*/ 16 h 17"/>
                  <a:gd name="T2" fmla="*/ 0 w 25"/>
                  <a:gd name="T3" fmla="*/ 0 h 17"/>
                  <a:gd name="T4" fmla="*/ 24 w 25"/>
                  <a:gd name="T5" fmla="*/ 0 h 17"/>
                  <a:gd name="T6" fmla="*/ 24 w 25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5"/>
                  <a:gd name="T13" fmla="*/ 0 h 17"/>
                  <a:gd name="T14" fmla="*/ 25 w 25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5" h="17">
                    <a:moveTo>
                      <a:pt x="0" y="16"/>
                    </a:moveTo>
                    <a:lnTo>
                      <a:pt x="0" y="0"/>
                    </a:lnTo>
                    <a:lnTo>
                      <a:pt x="24" y="0"/>
                    </a:lnTo>
                    <a:lnTo>
                      <a:pt x="24" y="16"/>
                    </a:lnTo>
                  </a:path>
                </a:pathLst>
              </a:custGeom>
              <a:noFill/>
              <a:ln w="12700" cap="rnd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68" name="Freeform 168"/>
              <p:cNvSpPr>
                <a:spLocks/>
              </p:cNvSpPr>
              <p:nvPr/>
            </p:nvSpPr>
            <p:spPr bwMode="auto">
              <a:xfrm>
                <a:off x="1711" y="3055"/>
                <a:ext cx="25" cy="17"/>
              </a:xfrm>
              <a:custGeom>
                <a:avLst/>
                <a:gdLst>
                  <a:gd name="T0" fmla="*/ 0 w 25"/>
                  <a:gd name="T1" fmla="*/ 0 h 17"/>
                  <a:gd name="T2" fmla="*/ 0 w 25"/>
                  <a:gd name="T3" fmla="*/ 16 h 17"/>
                  <a:gd name="T4" fmla="*/ 24 w 25"/>
                  <a:gd name="T5" fmla="*/ 16 h 17"/>
                  <a:gd name="T6" fmla="*/ 24 w 25"/>
                  <a:gd name="T7" fmla="*/ 0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5"/>
                  <a:gd name="T13" fmla="*/ 0 h 17"/>
                  <a:gd name="T14" fmla="*/ 25 w 25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5" h="17">
                    <a:moveTo>
                      <a:pt x="0" y="0"/>
                    </a:moveTo>
                    <a:lnTo>
                      <a:pt x="0" y="16"/>
                    </a:lnTo>
                    <a:lnTo>
                      <a:pt x="24" y="16"/>
                    </a:lnTo>
                    <a:lnTo>
                      <a:pt x="24" y="0"/>
                    </a:lnTo>
                  </a:path>
                </a:pathLst>
              </a:custGeom>
              <a:noFill/>
              <a:ln w="12700" cap="rnd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69" name="Rectangle 169"/>
              <p:cNvSpPr>
                <a:spLocks noChangeArrowheads="1"/>
              </p:cNvSpPr>
              <p:nvPr/>
            </p:nvSpPr>
            <p:spPr bwMode="auto">
              <a:xfrm flipV="1">
                <a:off x="1745" y="3041"/>
                <a:ext cx="4" cy="5"/>
              </a:xfrm>
              <a:prstGeom prst="rect">
                <a:avLst/>
              </a:prstGeom>
              <a:noFill/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3070" name="Oval 170"/>
              <p:cNvSpPr>
                <a:spLocks noChangeArrowheads="1"/>
              </p:cNvSpPr>
              <p:nvPr/>
            </p:nvSpPr>
            <p:spPr bwMode="auto">
              <a:xfrm flipH="1" flipV="1">
                <a:off x="1736" y="3058"/>
                <a:ext cx="5" cy="4"/>
              </a:xfrm>
              <a:prstGeom prst="ellipse">
                <a:avLst/>
              </a:prstGeom>
              <a:noFill/>
              <a:ln w="12700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grpSp>
          <p:nvGrpSpPr>
            <p:cNvPr id="12316" name="Group 171"/>
            <p:cNvGrpSpPr>
              <a:grpSpLocks/>
            </p:cNvGrpSpPr>
            <p:nvPr/>
          </p:nvGrpSpPr>
          <p:grpSpPr bwMode="auto">
            <a:xfrm>
              <a:off x="3822" y="8211"/>
              <a:ext cx="662" cy="518"/>
              <a:chOff x="1512" y="2967"/>
              <a:chExt cx="277" cy="550"/>
            </a:xfrm>
          </p:grpSpPr>
          <p:sp>
            <p:nvSpPr>
              <p:cNvPr id="12821" name="Freeform 172"/>
              <p:cNvSpPr>
                <a:spLocks/>
              </p:cNvSpPr>
              <p:nvPr/>
            </p:nvSpPr>
            <p:spPr bwMode="auto">
              <a:xfrm>
                <a:off x="1512" y="2967"/>
                <a:ext cx="272" cy="528"/>
              </a:xfrm>
              <a:custGeom>
                <a:avLst/>
                <a:gdLst>
                  <a:gd name="T0" fmla="*/ 1 w 272"/>
                  <a:gd name="T1" fmla="*/ 0 h 528"/>
                  <a:gd name="T2" fmla="*/ 266 w 272"/>
                  <a:gd name="T3" fmla="*/ 1 h 528"/>
                  <a:gd name="T4" fmla="*/ 271 w 272"/>
                  <a:gd name="T5" fmla="*/ 4 h 528"/>
                  <a:gd name="T6" fmla="*/ 270 w 272"/>
                  <a:gd name="T7" fmla="*/ 524 h 528"/>
                  <a:gd name="T8" fmla="*/ 268 w 272"/>
                  <a:gd name="T9" fmla="*/ 527 h 528"/>
                  <a:gd name="T10" fmla="*/ 3 w 272"/>
                  <a:gd name="T11" fmla="*/ 527 h 528"/>
                  <a:gd name="T12" fmla="*/ 0 w 272"/>
                  <a:gd name="T13" fmla="*/ 524 h 528"/>
                  <a:gd name="T14" fmla="*/ 1 w 272"/>
                  <a:gd name="T15" fmla="*/ 0 h 528"/>
                  <a:gd name="T16" fmla="*/ 0 w 272"/>
                  <a:gd name="T17" fmla="*/ 0 h 528"/>
                  <a:gd name="T18" fmla="*/ 1 w 272"/>
                  <a:gd name="T19" fmla="*/ 0 h 52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72"/>
                  <a:gd name="T31" fmla="*/ 0 h 528"/>
                  <a:gd name="T32" fmla="*/ 272 w 272"/>
                  <a:gd name="T33" fmla="*/ 528 h 52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72" h="528">
                    <a:moveTo>
                      <a:pt x="1" y="0"/>
                    </a:moveTo>
                    <a:lnTo>
                      <a:pt x="266" y="1"/>
                    </a:lnTo>
                    <a:lnTo>
                      <a:pt x="271" y="4"/>
                    </a:lnTo>
                    <a:lnTo>
                      <a:pt x="270" y="524"/>
                    </a:lnTo>
                    <a:lnTo>
                      <a:pt x="268" y="527"/>
                    </a:lnTo>
                    <a:lnTo>
                      <a:pt x="3" y="527"/>
                    </a:lnTo>
                    <a:lnTo>
                      <a:pt x="0" y="524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22" name="Rectangle 173"/>
              <p:cNvSpPr>
                <a:spLocks noChangeArrowheads="1"/>
              </p:cNvSpPr>
              <p:nvPr/>
            </p:nvSpPr>
            <p:spPr bwMode="auto">
              <a:xfrm>
                <a:off x="1527" y="3499"/>
                <a:ext cx="243" cy="13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823" name="Rectangle 174"/>
              <p:cNvSpPr>
                <a:spLocks noChangeArrowheads="1"/>
              </p:cNvSpPr>
              <p:nvPr/>
            </p:nvSpPr>
            <p:spPr bwMode="auto">
              <a:xfrm>
                <a:off x="1676" y="2989"/>
                <a:ext cx="87" cy="458"/>
              </a:xfrm>
              <a:prstGeom prst="rect">
                <a:avLst/>
              </a:prstGeom>
              <a:noFill/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824" name="Rectangle 175"/>
              <p:cNvSpPr>
                <a:spLocks noChangeArrowheads="1"/>
              </p:cNvSpPr>
              <p:nvPr/>
            </p:nvSpPr>
            <p:spPr bwMode="auto">
              <a:xfrm>
                <a:off x="1679" y="2995"/>
                <a:ext cx="81" cy="417"/>
              </a:xfrm>
              <a:prstGeom prst="rect">
                <a:avLst/>
              </a:prstGeom>
              <a:noFill/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825" name="Line 176"/>
              <p:cNvSpPr>
                <a:spLocks noChangeShapeType="1"/>
              </p:cNvSpPr>
              <p:nvPr/>
            </p:nvSpPr>
            <p:spPr bwMode="auto">
              <a:xfrm flipV="1">
                <a:off x="1677" y="3420"/>
                <a:ext cx="1" cy="32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26" name="Line 177"/>
              <p:cNvSpPr>
                <a:spLocks noChangeShapeType="1"/>
              </p:cNvSpPr>
              <p:nvPr/>
            </p:nvSpPr>
            <p:spPr bwMode="auto">
              <a:xfrm>
                <a:off x="1765" y="3417"/>
                <a:ext cx="4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27" name="Line 178"/>
              <p:cNvSpPr>
                <a:spLocks noChangeShapeType="1"/>
              </p:cNvSpPr>
              <p:nvPr/>
            </p:nvSpPr>
            <p:spPr bwMode="auto">
              <a:xfrm flipV="1">
                <a:off x="1767" y="2984"/>
                <a:ext cx="2" cy="9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28" name="Line 179"/>
              <p:cNvSpPr>
                <a:spLocks noChangeShapeType="1"/>
              </p:cNvSpPr>
              <p:nvPr/>
            </p:nvSpPr>
            <p:spPr bwMode="auto">
              <a:xfrm>
                <a:off x="1675" y="2984"/>
                <a:ext cx="3" cy="9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29" name="Line 180"/>
              <p:cNvSpPr>
                <a:spLocks noChangeShapeType="1"/>
              </p:cNvSpPr>
              <p:nvPr/>
            </p:nvSpPr>
            <p:spPr bwMode="auto">
              <a:xfrm>
                <a:off x="1531" y="3023"/>
                <a:ext cx="0" cy="34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30" name="Line 181"/>
              <p:cNvSpPr>
                <a:spLocks noChangeShapeType="1"/>
              </p:cNvSpPr>
              <p:nvPr/>
            </p:nvSpPr>
            <p:spPr bwMode="auto">
              <a:xfrm>
                <a:off x="1601" y="3023"/>
                <a:ext cx="0" cy="34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31" name="Line 182"/>
              <p:cNvSpPr>
                <a:spLocks noChangeShapeType="1"/>
              </p:cNvSpPr>
              <p:nvPr/>
            </p:nvSpPr>
            <p:spPr bwMode="auto">
              <a:xfrm>
                <a:off x="1541" y="3023"/>
                <a:ext cx="0" cy="34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32" name="Line 183"/>
              <p:cNvSpPr>
                <a:spLocks noChangeShapeType="1"/>
              </p:cNvSpPr>
              <p:nvPr/>
            </p:nvSpPr>
            <p:spPr bwMode="auto">
              <a:xfrm>
                <a:off x="1551" y="3023"/>
                <a:ext cx="0" cy="34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33" name="Line 184"/>
              <p:cNvSpPr>
                <a:spLocks noChangeShapeType="1"/>
              </p:cNvSpPr>
              <p:nvPr/>
            </p:nvSpPr>
            <p:spPr bwMode="auto">
              <a:xfrm>
                <a:off x="1561" y="3023"/>
                <a:ext cx="0" cy="34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34" name="Line 185"/>
              <p:cNvSpPr>
                <a:spLocks noChangeShapeType="1"/>
              </p:cNvSpPr>
              <p:nvPr/>
            </p:nvSpPr>
            <p:spPr bwMode="auto">
              <a:xfrm>
                <a:off x="1571" y="3023"/>
                <a:ext cx="0" cy="34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35" name="Line 186"/>
              <p:cNvSpPr>
                <a:spLocks noChangeShapeType="1"/>
              </p:cNvSpPr>
              <p:nvPr/>
            </p:nvSpPr>
            <p:spPr bwMode="auto">
              <a:xfrm>
                <a:off x="1582" y="3023"/>
                <a:ext cx="0" cy="34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36" name="Line 187"/>
              <p:cNvSpPr>
                <a:spLocks noChangeShapeType="1"/>
              </p:cNvSpPr>
              <p:nvPr/>
            </p:nvSpPr>
            <p:spPr bwMode="auto">
              <a:xfrm>
                <a:off x="1591" y="3023"/>
                <a:ext cx="0" cy="34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37" name="Line 188"/>
              <p:cNvSpPr>
                <a:spLocks noChangeShapeType="1"/>
              </p:cNvSpPr>
              <p:nvPr/>
            </p:nvSpPr>
            <p:spPr bwMode="auto">
              <a:xfrm>
                <a:off x="1531" y="3066"/>
                <a:ext cx="0" cy="36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38" name="Line 189"/>
              <p:cNvSpPr>
                <a:spLocks noChangeShapeType="1"/>
              </p:cNvSpPr>
              <p:nvPr/>
            </p:nvSpPr>
            <p:spPr bwMode="auto">
              <a:xfrm>
                <a:off x="1601" y="3066"/>
                <a:ext cx="0" cy="36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39" name="Line 190"/>
              <p:cNvSpPr>
                <a:spLocks noChangeShapeType="1"/>
              </p:cNvSpPr>
              <p:nvPr/>
            </p:nvSpPr>
            <p:spPr bwMode="auto">
              <a:xfrm>
                <a:off x="1541" y="3066"/>
                <a:ext cx="0" cy="36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40" name="Line 191"/>
              <p:cNvSpPr>
                <a:spLocks noChangeShapeType="1"/>
              </p:cNvSpPr>
              <p:nvPr/>
            </p:nvSpPr>
            <p:spPr bwMode="auto">
              <a:xfrm>
                <a:off x="1551" y="3066"/>
                <a:ext cx="0" cy="36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41" name="Line 192"/>
              <p:cNvSpPr>
                <a:spLocks noChangeShapeType="1"/>
              </p:cNvSpPr>
              <p:nvPr/>
            </p:nvSpPr>
            <p:spPr bwMode="auto">
              <a:xfrm>
                <a:off x="1561" y="3066"/>
                <a:ext cx="0" cy="36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42" name="Line 193"/>
              <p:cNvSpPr>
                <a:spLocks noChangeShapeType="1"/>
              </p:cNvSpPr>
              <p:nvPr/>
            </p:nvSpPr>
            <p:spPr bwMode="auto">
              <a:xfrm>
                <a:off x="1571" y="3066"/>
                <a:ext cx="0" cy="36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43" name="Line 194"/>
              <p:cNvSpPr>
                <a:spLocks noChangeShapeType="1"/>
              </p:cNvSpPr>
              <p:nvPr/>
            </p:nvSpPr>
            <p:spPr bwMode="auto">
              <a:xfrm>
                <a:off x="1582" y="3066"/>
                <a:ext cx="0" cy="36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44" name="Line 195"/>
              <p:cNvSpPr>
                <a:spLocks noChangeShapeType="1"/>
              </p:cNvSpPr>
              <p:nvPr/>
            </p:nvSpPr>
            <p:spPr bwMode="auto">
              <a:xfrm>
                <a:off x="1591" y="3066"/>
                <a:ext cx="0" cy="36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45" name="Line 196"/>
              <p:cNvSpPr>
                <a:spLocks noChangeShapeType="1"/>
              </p:cNvSpPr>
              <p:nvPr/>
            </p:nvSpPr>
            <p:spPr bwMode="auto">
              <a:xfrm>
                <a:off x="1531" y="3111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46" name="Line 197"/>
              <p:cNvSpPr>
                <a:spLocks noChangeShapeType="1"/>
              </p:cNvSpPr>
              <p:nvPr/>
            </p:nvSpPr>
            <p:spPr bwMode="auto">
              <a:xfrm>
                <a:off x="1601" y="3111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47" name="Line 198"/>
              <p:cNvSpPr>
                <a:spLocks noChangeShapeType="1"/>
              </p:cNvSpPr>
              <p:nvPr/>
            </p:nvSpPr>
            <p:spPr bwMode="auto">
              <a:xfrm>
                <a:off x="1541" y="3111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48" name="Line 199"/>
              <p:cNvSpPr>
                <a:spLocks noChangeShapeType="1"/>
              </p:cNvSpPr>
              <p:nvPr/>
            </p:nvSpPr>
            <p:spPr bwMode="auto">
              <a:xfrm>
                <a:off x="1551" y="3111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49" name="Line 200"/>
              <p:cNvSpPr>
                <a:spLocks noChangeShapeType="1"/>
              </p:cNvSpPr>
              <p:nvPr/>
            </p:nvSpPr>
            <p:spPr bwMode="auto">
              <a:xfrm>
                <a:off x="1561" y="3111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50" name="Line 201"/>
              <p:cNvSpPr>
                <a:spLocks noChangeShapeType="1"/>
              </p:cNvSpPr>
              <p:nvPr/>
            </p:nvSpPr>
            <p:spPr bwMode="auto">
              <a:xfrm>
                <a:off x="1571" y="3111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51" name="Line 202"/>
              <p:cNvSpPr>
                <a:spLocks noChangeShapeType="1"/>
              </p:cNvSpPr>
              <p:nvPr/>
            </p:nvSpPr>
            <p:spPr bwMode="auto">
              <a:xfrm>
                <a:off x="1582" y="3111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52" name="Line 203"/>
              <p:cNvSpPr>
                <a:spLocks noChangeShapeType="1"/>
              </p:cNvSpPr>
              <p:nvPr/>
            </p:nvSpPr>
            <p:spPr bwMode="auto">
              <a:xfrm>
                <a:off x="1591" y="3111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53" name="Line 204"/>
              <p:cNvSpPr>
                <a:spLocks noChangeShapeType="1"/>
              </p:cNvSpPr>
              <p:nvPr/>
            </p:nvSpPr>
            <p:spPr bwMode="auto">
              <a:xfrm>
                <a:off x="1531" y="3157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54" name="Line 205"/>
              <p:cNvSpPr>
                <a:spLocks noChangeShapeType="1"/>
              </p:cNvSpPr>
              <p:nvPr/>
            </p:nvSpPr>
            <p:spPr bwMode="auto">
              <a:xfrm>
                <a:off x="1601" y="3157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55" name="Line 206"/>
              <p:cNvSpPr>
                <a:spLocks noChangeShapeType="1"/>
              </p:cNvSpPr>
              <p:nvPr/>
            </p:nvSpPr>
            <p:spPr bwMode="auto">
              <a:xfrm>
                <a:off x="1541" y="3157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56" name="Line 207"/>
              <p:cNvSpPr>
                <a:spLocks noChangeShapeType="1"/>
              </p:cNvSpPr>
              <p:nvPr/>
            </p:nvSpPr>
            <p:spPr bwMode="auto">
              <a:xfrm>
                <a:off x="1551" y="3157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57" name="Line 208"/>
              <p:cNvSpPr>
                <a:spLocks noChangeShapeType="1"/>
              </p:cNvSpPr>
              <p:nvPr/>
            </p:nvSpPr>
            <p:spPr bwMode="auto">
              <a:xfrm>
                <a:off x="1561" y="3157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58" name="Line 209"/>
              <p:cNvSpPr>
                <a:spLocks noChangeShapeType="1"/>
              </p:cNvSpPr>
              <p:nvPr/>
            </p:nvSpPr>
            <p:spPr bwMode="auto">
              <a:xfrm>
                <a:off x="1571" y="3157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59" name="Line 210"/>
              <p:cNvSpPr>
                <a:spLocks noChangeShapeType="1"/>
              </p:cNvSpPr>
              <p:nvPr/>
            </p:nvSpPr>
            <p:spPr bwMode="auto">
              <a:xfrm>
                <a:off x="1582" y="3157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60" name="Line 211"/>
              <p:cNvSpPr>
                <a:spLocks noChangeShapeType="1"/>
              </p:cNvSpPr>
              <p:nvPr/>
            </p:nvSpPr>
            <p:spPr bwMode="auto">
              <a:xfrm>
                <a:off x="1591" y="3157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61" name="Line 212"/>
              <p:cNvSpPr>
                <a:spLocks noChangeShapeType="1"/>
              </p:cNvSpPr>
              <p:nvPr/>
            </p:nvSpPr>
            <p:spPr bwMode="auto">
              <a:xfrm>
                <a:off x="1681" y="3034"/>
                <a:ext cx="86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62" name="Line 213"/>
              <p:cNvSpPr>
                <a:spLocks noChangeShapeType="1"/>
              </p:cNvSpPr>
              <p:nvPr/>
            </p:nvSpPr>
            <p:spPr bwMode="auto">
              <a:xfrm>
                <a:off x="1681" y="3073"/>
                <a:ext cx="86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63" name="Line 214"/>
              <p:cNvSpPr>
                <a:spLocks noChangeShapeType="1"/>
              </p:cNvSpPr>
              <p:nvPr/>
            </p:nvSpPr>
            <p:spPr bwMode="auto">
              <a:xfrm>
                <a:off x="1681" y="3113"/>
                <a:ext cx="86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64" name="Line 215"/>
              <p:cNvSpPr>
                <a:spLocks noChangeShapeType="1"/>
              </p:cNvSpPr>
              <p:nvPr/>
            </p:nvSpPr>
            <p:spPr bwMode="auto">
              <a:xfrm>
                <a:off x="1681" y="3156"/>
                <a:ext cx="86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65" name="Line 216"/>
              <p:cNvSpPr>
                <a:spLocks noChangeShapeType="1"/>
              </p:cNvSpPr>
              <p:nvPr/>
            </p:nvSpPr>
            <p:spPr bwMode="auto">
              <a:xfrm>
                <a:off x="1681" y="3207"/>
                <a:ext cx="86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66" name="Line 217"/>
              <p:cNvSpPr>
                <a:spLocks noChangeShapeType="1"/>
              </p:cNvSpPr>
              <p:nvPr/>
            </p:nvSpPr>
            <p:spPr bwMode="auto">
              <a:xfrm>
                <a:off x="1681" y="3261"/>
                <a:ext cx="86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67" name="Line 218"/>
              <p:cNvSpPr>
                <a:spLocks noChangeShapeType="1"/>
              </p:cNvSpPr>
              <p:nvPr/>
            </p:nvSpPr>
            <p:spPr bwMode="auto">
              <a:xfrm>
                <a:off x="1724" y="3156"/>
                <a:ext cx="0" cy="51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68" name="Rectangle 219"/>
              <p:cNvSpPr>
                <a:spLocks noChangeArrowheads="1"/>
              </p:cNvSpPr>
              <p:nvPr/>
            </p:nvSpPr>
            <p:spPr bwMode="auto">
              <a:xfrm>
                <a:off x="1739" y="3220"/>
                <a:ext cx="10" cy="6"/>
              </a:xfrm>
              <a:prstGeom prst="rect">
                <a:avLst/>
              </a:prstGeom>
              <a:noFill/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869" name="Freeform 220"/>
              <p:cNvSpPr>
                <a:spLocks/>
              </p:cNvSpPr>
              <p:nvPr/>
            </p:nvSpPr>
            <p:spPr bwMode="auto">
              <a:xfrm>
                <a:off x="1681" y="3217"/>
                <a:ext cx="89" cy="24"/>
              </a:xfrm>
              <a:custGeom>
                <a:avLst/>
                <a:gdLst>
                  <a:gd name="T0" fmla="*/ 88 w 89"/>
                  <a:gd name="T1" fmla="*/ 23 h 24"/>
                  <a:gd name="T2" fmla="*/ 29 w 89"/>
                  <a:gd name="T3" fmla="*/ 23 h 24"/>
                  <a:gd name="T4" fmla="*/ 29 w 89"/>
                  <a:gd name="T5" fmla="*/ 9 h 24"/>
                  <a:gd name="T6" fmla="*/ 28 w 89"/>
                  <a:gd name="T7" fmla="*/ 5 h 24"/>
                  <a:gd name="T8" fmla="*/ 28 w 89"/>
                  <a:gd name="T9" fmla="*/ 1 h 24"/>
                  <a:gd name="T10" fmla="*/ 24 w 89"/>
                  <a:gd name="T11" fmla="*/ 0 h 24"/>
                  <a:gd name="T12" fmla="*/ 20 w 89"/>
                  <a:gd name="T13" fmla="*/ 0 h 24"/>
                  <a:gd name="T14" fmla="*/ 18 w 89"/>
                  <a:gd name="T15" fmla="*/ 0 h 24"/>
                  <a:gd name="T16" fmla="*/ 14 w 89"/>
                  <a:gd name="T17" fmla="*/ 3 h 24"/>
                  <a:gd name="T18" fmla="*/ 13 w 89"/>
                  <a:gd name="T19" fmla="*/ 7 h 24"/>
                  <a:gd name="T20" fmla="*/ 13 w 89"/>
                  <a:gd name="T21" fmla="*/ 9 h 24"/>
                  <a:gd name="T22" fmla="*/ 13 w 89"/>
                  <a:gd name="T23" fmla="*/ 23 h 24"/>
                  <a:gd name="T24" fmla="*/ 12 w 89"/>
                  <a:gd name="T25" fmla="*/ 23 h 24"/>
                  <a:gd name="T26" fmla="*/ 0 w 89"/>
                  <a:gd name="T27" fmla="*/ 23 h 2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89"/>
                  <a:gd name="T43" fmla="*/ 0 h 24"/>
                  <a:gd name="T44" fmla="*/ 89 w 89"/>
                  <a:gd name="T45" fmla="*/ 24 h 2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89" h="24">
                    <a:moveTo>
                      <a:pt x="88" y="23"/>
                    </a:moveTo>
                    <a:lnTo>
                      <a:pt x="29" y="23"/>
                    </a:lnTo>
                    <a:lnTo>
                      <a:pt x="29" y="9"/>
                    </a:lnTo>
                    <a:lnTo>
                      <a:pt x="28" y="5"/>
                    </a:lnTo>
                    <a:lnTo>
                      <a:pt x="28" y="1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4" y="3"/>
                    </a:lnTo>
                    <a:lnTo>
                      <a:pt x="13" y="7"/>
                    </a:lnTo>
                    <a:lnTo>
                      <a:pt x="13" y="9"/>
                    </a:lnTo>
                    <a:lnTo>
                      <a:pt x="13" y="23"/>
                    </a:lnTo>
                    <a:lnTo>
                      <a:pt x="12" y="23"/>
                    </a:lnTo>
                    <a:lnTo>
                      <a:pt x="0" y="23"/>
                    </a:lnTo>
                  </a:path>
                </a:pathLst>
              </a:custGeom>
              <a:noFill/>
              <a:ln w="12700" cap="rnd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70" name="Oval 221"/>
              <p:cNvSpPr>
                <a:spLocks noChangeArrowheads="1"/>
              </p:cNvSpPr>
              <p:nvPr/>
            </p:nvSpPr>
            <p:spPr bwMode="auto">
              <a:xfrm>
                <a:off x="1697" y="3226"/>
                <a:ext cx="5" cy="10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871" name="Freeform 222"/>
              <p:cNvSpPr>
                <a:spLocks/>
              </p:cNvSpPr>
              <p:nvPr/>
            </p:nvSpPr>
            <p:spPr bwMode="auto">
              <a:xfrm>
                <a:off x="1681" y="3161"/>
                <a:ext cx="89" cy="24"/>
              </a:xfrm>
              <a:custGeom>
                <a:avLst/>
                <a:gdLst>
                  <a:gd name="T0" fmla="*/ 0 w 89"/>
                  <a:gd name="T1" fmla="*/ 23 h 24"/>
                  <a:gd name="T2" fmla="*/ 10 w 89"/>
                  <a:gd name="T3" fmla="*/ 23 h 24"/>
                  <a:gd name="T4" fmla="*/ 11 w 89"/>
                  <a:gd name="T5" fmla="*/ 23 h 24"/>
                  <a:gd name="T6" fmla="*/ 11 w 89"/>
                  <a:gd name="T7" fmla="*/ 15 h 24"/>
                  <a:gd name="T8" fmla="*/ 12 w 89"/>
                  <a:gd name="T9" fmla="*/ 12 h 24"/>
                  <a:gd name="T10" fmla="*/ 13 w 89"/>
                  <a:gd name="T11" fmla="*/ 7 h 24"/>
                  <a:gd name="T12" fmla="*/ 15 w 89"/>
                  <a:gd name="T13" fmla="*/ 4 h 24"/>
                  <a:gd name="T14" fmla="*/ 20 w 89"/>
                  <a:gd name="T15" fmla="*/ 2 h 24"/>
                  <a:gd name="T16" fmla="*/ 22 w 89"/>
                  <a:gd name="T17" fmla="*/ 2 h 24"/>
                  <a:gd name="T18" fmla="*/ 26 w 89"/>
                  <a:gd name="T19" fmla="*/ 4 h 24"/>
                  <a:gd name="T20" fmla="*/ 28 w 89"/>
                  <a:gd name="T21" fmla="*/ 7 h 24"/>
                  <a:gd name="T22" fmla="*/ 29 w 89"/>
                  <a:gd name="T23" fmla="*/ 11 h 24"/>
                  <a:gd name="T24" fmla="*/ 32 w 89"/>
                  <a:gd name="T25" fmla="*/ 15 h 24"/>
                  <a:gd name="T26" fmla="*/ 32 w 89"/>
                  <a:gd name="T27" fmla="*/ 23 h 24"/>
                  <a:gd name="T28" fmla="*/ 43 w 89"/>
                  <a:gd name="T29" fmla="*/ 23 h 24"/>
                  <a:gd name="T30" fmla="*/ 63 w 89"/>
                  <a:gd name="T31" fmla="*/ 23 h 24"/>
                  <a:gd name="T32" fmla="*/ 63 w 89"/>
                  <a:gd name="T33" fmla="*/ 0 h 24"/>
                  <a:gd name="T34" fmla="*/ 73 w 89"/>
                  <a:gd name="T35" fmla="*/ 0 h 24"/>
                  <a:gd name="T36" fmla="*/ 73 w 89"/>
                  <a:gd name="T37" fmla="*/ 23 h 24"/>
                  <a:gd name="T38" fmla="*/ 88 w 89"/>
                  <a:gd name="T39" fmla="*/ 23 h 24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89"/>
                  <a:gd name="T61" fmla="*/ 0 h 24"/>
                  <a:gd name="T62" fmla="*/ 89 w 89"/>
                  <a:gd name="T63" fmla="*/ 24 h 24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89" h="24">
                    <a:moveTo>
                      <a:pt x="0" y="23"/>
                    </a:moveTo>
                    <a:lnTo>
                      <a:pt x="10" y="23"/>
                    </a:lnTo>
                    <a:lnTo>
                      <a:pt x="11" y="23"/>
                    </a:lnTo>
                    <a:lnTo>
                      <a:pt x="11" y="15"/>
                    </a:lnTo>
                    <a:lnTo>
                      <a:pt x="12" y="12"/>
                    </a:lnTo>
                    <a:lnTo>
                      <a:pt x="13" y="7"/>
                    </a:lnTo>
                    <a:lnTo>
                      <a:pt x="15" y="4"/>
                    </a:lnTo>
                    <a:lnTo>
                      <a:pt x="20" y="2"/>
                    </a:lnTo>
                    <a:lnTo>
                      <a:pt x="22" y="2"/>
                    </a:lnTo>
                    <a:lnTo>
                      <a:pt x="26" y="4"/>
                    </a:lnTo>
                    <a:lnTo>
                      <a:pt x="28" y="7"/>
                    </a:lnTo>
                    <a:lnTo>
                      <a:pt x="29" y="11"/>
                    </a:lnTo>
                    <a:lnTo>
                      <a:pt x="32" y="15"/>
                    </a:lnTo>
                    <a:lnTo>
                      <a:pt x="32" y="23"/>
                    </a:lnTo>
                    <a:lnTo>
                      <a:pt x="43" y="23"/>
                    </a:lnTo>
                    <a:lnTo>
                      <a:pt x="63" y="23"/>
                    </a:lnTo>
                    <a:lnTo>
                      <a:pt x="63" y="0"/>
                    </a:lnTo>
                    <a:lnTo>
                      <a:pt x="73" y="0"/>
                    </a:lnTo>
                    <a:lnTo>
                      <a:pt x="73" y="23"/>
                    </a:lnTo>
                    <a:lnTo>
                      <a:pt x="88" y="23"/>
                    </a:lnTo>
                  </a:path>
                </a:pathLst>
              </a:custGeom>
              <a:noFill/>
              <a:ln w="12700" cap="rnd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72" name="Oval 223"/>
              <p:cNvSpPr>
                <a:spLocks noChangeArrowheads="1"/>
              </p:cNvSpPr>
              <p:nvPr/>
            </p:nvSpPr>
            <p:spPr bwMode="auto">
              <a:xfrm>
                <a:off x="1695" y="3170"/>
                <a:ext cx="8" cy="1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873" name="Freeform 224"/>
              <p:cNvSpPr>
                <a:spLocks/>
              </p:cNvSpPr>
              <p:nvPr/>
            </p:nvSpPr>
            <p:spPr bwMode="auto">
              <a:xfrm>
                <a:off x="1702" y="3177"/>
                <a:ext cx="17" cy="17"/>
              </a:xfrm>
              <a:custGeom>
                <a:avLst/>
                <a:gdLst>
                  <a:gd name="T0" fmla="*/ 11 w 17"/>
                  <a:gd name="T1" fmla="*/ 16 h 17"/>
                  <a:gd name="T2" fmla="*/ 0 w 17"/>
                  <a:gd name="T3" fmla="*/ 1 h 17"/>
                  <a:gd name="T4" fmla="*/ 2 w 17"/>
                  <a:gd name="T5" fmla="*/ 0 h 17"/>
                  <a:gd name="T6" fmla="*/ 16 w 17"/>
                  <a:gd name="T7" fmla="*/ 13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11" y="16"/>
                    </a:moveTo>
                    <a:lnTo>
                      <a:pt x="0" y="1"/>
                    </a:lnTo>
                    <a:lnTo>
                      <a:pt x="2" y="0"/>
                    </a:lnTo>
                    <a:lnTo>
                      <a:pt x="16" y="13"/>
                    </a:lnTo>
                  </a:path>
                </a:pathLst>
              </a:custGeom>
              <a:noFill/>
              <a:ln w="12700" cap="rnd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74" name="Rectangle 225"/>
              <p:cNvSpPr>
                <a:spLocks noChangeArrowheads="1"/>
              </p:cNvSpPr>
              <p:nvPr/>
            </p:nvSpPr>
            <p:spPr bwMode="auto">
              <a:xfrm>
                <a:off x="1697" y="3089"/>
                <a:ext cx="48" cy="0"/>
              </a:xfrm>
              <a:prstGeom prst="rect">
                <a:avLst/>
              </a:prstGeom>
              <a:solidFill>
                <a:srgbClr val="C0C0C0"/>
              </a:solidFill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875" name="Freeform 226"/>
              <p:cNvSpPr>
                <a:spLocks/>
              </p:cNvSpPr>
              <p:nvPr/>
            </p:nvSpPr>
            <p:spPr bwMode="auto">
              <a:xfrm>
                <a:off x="1713" y="3097"/>
                <a:ext cx="25" cy="17"/>
              </a:xfrm>
              <a:custGeom>
                <a:avLst/>
                <a:gdLst>
                  <a:gd name="T0" fmla="*/ 0 w 25"/>
                  <a:gd name="T1" fmla="*/ 0 h 17"/>
                  <a:gd name="T2" fmla="*/ 0 w 25"/>
                  <a:gd name="T3" fmla="*/ 16 h 17"/>
                  <a:gd name="T4" fmla="*/ 24 w 25"/>
                  <a:gd name="T5" fmla="*/ 16 h 17"/>
                  <a:gd name="T6" fmla="*/ 24 w 25"/>
                  <a:gd name="T7" fmla="*/ 0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5"/>
                  <a:gd name="T13" fmla="*/ 0 h 17"/>
                  <a:gd name="T14" fmla="*/ 25 w 25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5" h="17">
                    <a:moveTo>
                      <a:pt x="0" y="0"/>
                    </a:moveTo>
                    <a:lnTo>
                      <a:pt x="0" y="16"/>
                    </a:lnTo>
                    <a:lnTo>
                      <a:pt x="24" y="16"/>
                    </a:lnTo>
                    <a:lnTo>
                      <a:pt x="24" y="0"/>
                    </a:lnTo>
                  </a:path>
                </a:pathLst>
              </a:custGeom>
              <a:noFill/>
              <a:ln w="12700" cap="rnd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76" name="Freeform 227"/>
              <p:cNvSpPr>
                <a:spLocks/>
              </p:cNvSpPr>
              <p:nvPr/>
            </p:nvSpPr>
            <p:spPr bwMode="auto">
              <a:xfrm>
                <a:off x="1713" y="3081"/>
                <a:ext cx="25" cy="17"/>
              </a:xfrm>
              <a:custGeom>
                <a:avLst/>
                <a:gdLst>
                  <a:gd name="T0" fmla="*/ 0 w 25"/>
                  <a:gd name="T1" fmla="*/ 16 h 17"/>
                  <a:gd name="T2" fmla="*/ 0 w 25"/>
                  <a:gd name="T3" fmla="*/ 0 h 17"/>
                  <a:gd name="T4" fmla="*/ 24 w 25"/>
                  <a:gd name="T5" fmla="*/ 0 h 17"/>
                  <a:gd name="T6" fmla="*/ 24 w 25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5"/>
                  <a:gd name="T13" fmla="*/ 0 h 17"/>
                  <a:gd name="T14" fmla="*/ 25 w 25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5" h="17">
                    <a:moveTo>
                      <a:pt x="0" y="16"/>
                    </a:moveTo>
                    <a:lnTo>
                      <a:pt x="0" y="0"/>
                    </a:lnTo>
                    <a:lnTo>
                      <a:pt x="24" y="0"/>
                    </a:lnTo>
                    <a:lnTo>
                      <a:pt x="24" y="16"/>
                    </a:lnTo>
                  </a:path>
                </a:pathLst>
              </a:custGeom>
              <a:noFill/>
              <a:ln w="12700" cap="rnd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77" name="Rectangle 228"/>
              <p:cNvSpPr>
                <a:spLocks noChangeArrowheads="1"/>
              </p:cNvSpPr>
              <p:nvPr/>
            </p:nvSpPr>
            <p:spPr bwMode="auto">
              <a:xfrm flipV="1">
                <a:off x="1741" y="3102"/>
                <a:ext cx="1" cy="5"/>
              </a:xfrm>
              <a:prstGeom prst="rect">
                <a:avLst/>
              </a:prstGeom>
              <a:noFill/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878" name="Rectangle 229"/>
              <p:cNvSpPr>
                <a:spLocks noChangeArrowheads="1"/>
              </p:cNvSpPr>
              <p:nvPr/>
            </p:nvSpPr>
            <p:spPr bwMode="auto">
              <a:xfrm flipH="1" flipV="1">
                <a:off x="1695" y="3099"/>
                <a:ext cx="5" cy="8"/>
              </a:xfrm>
              <a:prstGeom prst="rect">
                <a:avLst/>
              </a:prstGeom>
              <a:noFill/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879" name="Line 230"/>
              <p:cNvSpPr>
                <a:spLocks noChangeShapeType="1"/>
              </p:cNvSpPr>
              <p:nvPr/>
            </p:nvSpPr>
            <p:spPr bwMode="auto">
              <a:xfrm>
                <a:off x="1683" y="3161"/>
                <a:ext cx="11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80" name="Line 231"/>
              <p:cNvSpPr>
                <a:spLocks noChangeShapeType="1"/>
              </p:cNvSpPr>
              <p:nvPr/>
            </p:nvSpPr>
            <p:spPr bwMode="auto">
              <a:xfrm>
                <a:off x="1698" y="3161"/>
                <a:ext cx="11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81" name="Line 232"/>
              <p:cNvSpPr>
                <a:spLocks noChangeShapeType="1"/>
              </p:cNvSpPr>
              <p:nvPr/>
            </p:nvSpPr>
            <p:spPr bwMode="auto">
              <a:xfrm>
                <a:off x="1710" y="3161"/>
                <a:ext cx="11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82" name="Rectangle 233"/>
              <p:cNvSpPr>
                <a:spLocks noChangeArrowheads="1"/>
              </p:cNvSpPr>
              <p:nvPr/>
            </p:nvSpPr>
            <p:spPr bwMode="auto">
              <a:xfrm flipH="1" flipV="1">
                <a:off x="1727" y="3161"/>
                <a:ext cx="4" cy="5"/>
              </a:xfrm>
              <a:prstGeom prst="rect">
                <a:avLst/>
              </a:prstGeom>
              <a:noFill/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883" name="Freeform 234"/>
              <p:cNvSpPr>
                <a:spLocks/>
              </p:cNvSpPr>
              <p:nvPr/>
            </p:nvSpPr>
            <p:spPr bwMode="auto">
              <a:xfrm>
                <a:off x="1745" y="3161"/>
                <a:ext cx="17" cy="24"/>
              </a:xfrm>
              <a:custGeom>
                <a:avLst/>
                <a:gdLst>
                  <a:gd name="T0" fmla="*/ 16 w 17"/>
                  <a:gd name="T1" fmla="*/ 23 h 24"/>
                  <a:gd name="T2" fmla="*/ 16 w 17"/>
                  <a:gd name="T3" fmla="*/ 0 h 24"/>
                  <a:gd name="T4" fmla="*/ 0 w 17"/>
                  <a:gd name="T5" fmla="*/ 0 h 24"/>
                  <a:gd name="T6" fmla="*/ 0 w 17"/>
                  <a:gd name="T7" fmla="*/ 23 h 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24"/>
                  <a:gd name="T14" fmla="*/ 17 w 17"/>
                  <a:gd name="T15" fmla="*/ 24 h 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24">
                    <a:moveTo>
                      <a:pt x="16" y="23"/>
                    </a:moveTo>
                    <a:lnTo>
                      <a:pt x="16" y="0"/>
                    </a:lnTo>
                    <a:lnTo>
                      <a:pt x="0" y="0"/>
                    </a:lnTo>
                    <a:lnTo>
                      <a:pt x="0" y="23"/>
                    </a:lnTo>
                  </a:path>
                </a:pathLst>
              </a:custGeom>
              <a:noFill/>
              <a:ln w="12700" cap="rnd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84" name="Line 235"/>
              <p:cNvSpPr>
                <a:spLocks noChangeShapeType="1"/>
              </p:cNvSpPr>
              <p:nvPr/>
            </p:nvSpPr>
            <p:spPr bwMode="auto">
              <a:xfrm>
                <a:off x="1745" y="3184"/>
                <a:ext cx="9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85" name="Line 236"/>
              <p:cNvSpPr>
                <a:spLocks noChangeShapeType="1"/>
              </p:cNvSpPr>
              <p:nvPr/>
            </p:nvSpPr>
            <p:spPr bwMode="auto">
              <a:xfrm>
                <a:off x="1754" y="3184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86" name="Line 237"/>
              <p:cNvSpPr>
                <a:spLocks noChangeShapeType="1"/>
              </p:cNvSpPr>
              <p:nvPr/>
            </p:nvSpPr>
            <p:spPr bwMode="auto">
              <a:xfrm>
                <a:off x="1744" y="3184"/>
                <a:ext cx="1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87" name="Line 238"/>
              <p:cNvSpPr>
                <a:spLocks noChangeShapeType="1"/>
              </p:cNvSpPr>
              <p:nvPr/>
            </p:nvSpPr>
            <p:spPr bwMode="auto">
              <a:xfrm flipH="1">
                <a:off x="1744" y="3161"/>
                <a:ext cx="1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88" name="Line 239"/>
              <p:cNvSpPr>
                <a:spLocks noChangeShapeType="1"/>
              </p:cNvSpPr>
              <p:nvPr/>
            </p:nvSpPr>
            <p:spPr bwMode="auto">
              <a:xfrm>
                <a:off x="1754" y="316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89" name="Rectangle 240"/>
              <p:cNvSpPr>
                <a:spLocks noChangeArrowheads="1"/>
              </p:cNvSpPr>
              <p:nvPr/>
            </p:nvSpPr>
            <p:spPr bwMode="auto">
              <a:xfrm flipV="1">
                <a:off x="1745" y="3163"/>
                <a:ext cx="0" cy="7"/>
              </a:xfrm>
              <a:prstGeom prst="rect">
                <a:avLst/>
              </a:prstGeom>
              <a:noFill/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890" name="Line 241"/>
              <p:cNvSpPr>
                <a:spLocks noChangeShapeType="1"/>
              </p:cNvSpPr>
              <p:nvPr/>
            </p:nvSpPr>
            <p:spPr bwMode="auto">
              <a:xfrm>
                <a:off x="1759" y="3165"/>
                <a:ext cx="0" cy="3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91" name="Oval 242"/>
              <p:cNvSpPr>
                <a:spLocks noChangeArrowheads="1"/>
              </p:cNvSpPr>
              <p:nvPr/>
            </p:nvSpPr>
            <p:spPr bwMode="auto">
              <a:xfrm flipH="1" flipV="1">
                <a:off x="1750" y="3175"/>
                <a:ext cx="6" cy="5"/>
              </a:xfrm>
              <a:prstGeom prst="ellipse">
                <a:avLst/>
              </a:prstGeom>
              <a:noFill/>
              <a:ln w="12700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892" name="Line 243"/>
              <p:cNvSpPr>
                <a:spLocks noChangeShapeType="1"/>
              </p:cNvSpPr>
              <p:nvPr/>
            </p:nvSpPr>
            <p:spPr bwMode="auto">
              <a:xfrm>
                <a:off x="1698" y="3211"/>
                <a:ext cx="11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93" name="Freeform 244"/>
              <p:cNvSpPr>
                <a:spLocks/>
              </p:cNvSpPr>
              <p:nvPr/>
            </p:nvSpPr>
            <p:spPr bwMode="auto">
              <a:xfrm>
                <a:off x="1527" y="3499"/>
                <a:ext cx="249" cy="18"/>
              </a:xfrm>
              <a:custGeom>
                <a:avLst/>
                <a:gdLst>
                  <a:gd name="T0" fmla="*/ 248 w 249"/>
                  <a:gd name="T1" fmla="*/ 0 h 18"/>
                  <a:gd name="T2" fmla="*/ 248 w 249"/>
                  <a:gd name="T3" fmla="*/ 17 h 18"/>
                  <a:gd name="T4" fmla="*/ 0 w 249"/>
                  <a:gd name="T5" fmla="*/ 17 h 18"/>
                  <a:gd name="T6" fmla="*/ 0 w 249"/>
                  <a:gd name="T7" fmla="*/ 0 h 1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49"/>
                  <a:gd name="T13" fmla="*/ 0 h 18"/>
                  <a:gd name="T14" fmla="*/ 249 w 249"/>
                  <a:gd name="T15" fmla="*/ 18 h 1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49" h="18">
                    <a:moveTo>
                      <a:pt x="248" y="0"/>
                    </a:moveTo>
                    <a:lnTo>
                      <a:pt x="248" y="17"/>
                    </a:lnTo>
                    <a:lnTo>
                      <a:pt x="0" y="17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94" name="Oval 245"/>
              <p:cNvSpPr>
                <a:spLocks noChangeArrowheads="1"/>
              </p:cNvSpPr>
              <p:nvPr/>
            </p:nvSpPr>
            <p:spPr bwMode="auto">
              <a:xfrm>
                <a:off x="1564" y="3503"/>
                <a:ext cx="2" cy="6"/>
              </a:xfrm>
              <a:prstGeom prst="ellipse">
                <a:avLst/>
              </a:prstGeom>
              <a:noFill/>
              <a:ln w="12700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895" name="Line 246"/>
              <p:cNvSpPr>
                <a:spLocks noChangeShapeType="1"/>
              </p:cNvSpPr>
              <p:nvPr/>
            </p:nvSpPr>
            <p:spPr bwMode="auto">
              <a:xfrm>
                <a:off x="1567" y="3502"/>
                <a:ext cx="4" cy="11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96" name="Oval 247"/>
              <p:cNvSpPr>
                <a:spLocks noChangeArrowheads="1"/>
              </p:cNvSpPr>
              <p:nvPr/>
            </p:nvSpPr>
            <p:spPr bwMode="auto">
              <a:xfrm>
                <a:off x="1729" y="3503"/>
                <a:ext cx="2" cy="6"/>
              </a:xfrm>
              <a:prstGeom prst="ellipse">
                <a:avLst/>
              </a:prstGeom>
              <a:noFill/>
              <a:ln w="12700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897" name="Line 248"/>
              <p:cNvSpPr>
                <a:spLocks noChangeShapeType="1"/>
              </p:cNvSpPr>
              <p:nvPr/>
            </p:nvSpPr>
            <p:spPr bwMode="auto">
              <a:xfrm>
                <a:off x="1733" y="3502"/>
                <a:ext cx="4" cy="13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98" name="Freeform 249"/>
              <p:cNvSpPr>
                <a:spLocks/>
              </p:cNvSpPr>
              <p:nvPr/>
            </p:nvSpPr>
            <p:spPr bwMode="auto">
              <a:xfrm>
                <a:off x="1512" y="2967"/>
                <a:ext cx="277" cy="533"/>
              </a:xfrm>
              <a:custGeom>
                <a:avLst/>
                <a:gdLst>
                  <a:gd name="T0" fmla="*/ 276 w 277"/>
                  <a:gd name="T1" fmla="*/ 525 h 533"/>
                  <a:gd name="T2" fmla="*/ 276 w 277"/>
                  <a:gd name="T3" fmla="*/ 526 h 533"/>
                  <a:gd name="T4" fmla="*/ 276 w 277"/>
                  <a:gd name="T5" fmla="*/ 529 h 533"/>
                  <a:gd name="T6" fmla="*/ 273 w 277"/>
                  <a:gd name="T7" fmla="*/ 531 h 533"/>
                  <a:gd name="T8" fmla="*/ 272 w 277"/>
                  <a:gd name="T9" fmla="*/ 532 h 533"/>
                  <a:gd name="T10" fmla="*/ 269 w 277"/>
                  <a:gd name="T11" fmla="*/ 532 h 533"/>
                  <a:gd name="T12" fmla="*/ 6 w 277"/>
                  <a:gd name="T13" fmla="*/ 532 h 533"/>
                  <a:gd name="T14" fmla="*/ 4 w 277"/>
                  <a:gd name="T15" fmla="*/ 532 h 533"/>
                  <a:gd name="T16" fmla="*/ 1 w 277"/>
                  <a:gd name="T17" fmla="*/ 530 h 533"/>
                  <a:gd name="T18" fmla="*/ 0 w 277"/>
                  <a:gd name="T19" fmla="*/ 528 h 533"/>
                  <a:gd name="T20" fmla="*/ 0 w 277"/>
                  <a:gd name="T21" fmla="*/ 525 h 533"/>
                  <a:gd name="T22" fmla="*/ 0 w 277"/>
                  <a:gd name="T23" fmla="*/ 526 h 533"/>
                  <a:gd name="T24" fmla="*/ 0 w 277"/>
                  <a:gd name="T25" fmla="*/ 7 h 533"/>
                  <a:gd name="T26" fmla="*/ 0 w 277"/>
                  <a:gd name="T27" fmla="*/ 6 h 533"/>
                  <a:gd name="T28" fmla="*/ 0 w 277"/>
                  <a:gd name="T29" fmla="*/ 3 h 533"/>
                  <a:gd name="T30" fmla="*/ 1 w 277"/>
                  <a:gd name="T31" fmla="*/ 1 h 533"/>
                  <a:gd name="T32" fmla="*/ 4 w 277"/>
                  <a:gd name="T33" fmla="*/ 0 h 533"/>
                  <a:gd name="T34" fmla="*/ 6 w 277"/>
                  <a:gd name="T35" fmla="*/ 0 h 533"/>
                  <a:gd name="T36" fmla="*/ 269 w 277"/>
                  <a:gd name="T37" fmla="*/ 0 h 533"/>
                  <a:gd name="T38" fmla="*/ 272 w 277"/>
                  <a:gd name="T39" fmla="*/ 0 h 533"/>
                  <a:gd name="T40" fmla="*/ 273 w 277"/>
                  <a:gd name="T41" fmla="*/ 1 h 533"/>
                  <a:gd name="T42" fmla="*/ 276 w 277"/>
                  <a:gd name="T43" fmla="*/ 3 h 533"/>
                  <a:gd name="T44" fmla="*/ 276 w 277"/>
                  <a:gd name="T45" fmla="*/ 7 h 533"/>
                  <a:gd name="T46" fmla="*/ 276 w 277"/>
                  <a:gd name="T47" fmla="*/ 526 h 53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277"/>
                  <a:gd name="T73" fmla="*/ 0 h 533"/>
                  <a:gd name="T74" fmla="*/ 277 w 277"/>
                  <a:gd name="T75" fmla="*/ 533 h 533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277" h="533">
                    <a:moveTo>
                      <a:pt x="276" y="525"/>
                    </a:moveTo>
                    <a:lnTo>
                      <a:pt x="276" y="526"/>
                    </a:lnTo>
                    <a:lnTo>
                      <a:pt x="276" y="529"/>
                    </a:lnTo>
                    <a:lnTo>
                      <a:pt x="273" y="531"/>
                    </a:lnTo>
                    <a:lnTo>
                      <a:pt x="272" y="532"/>
                    </a:lnTo>
                    <a:lnTo>
                      <a:pt x="269" y="532"/>
                    </a:lnTo>
                    <a:lnTo>
                      <a:pt x="6" y="532"/>
                    </a:lnTo>
                    <a:lnTo>
                      <a:pt x="4" y="532"/>
                    </a:lnTo>
                    <a:lnTo>
                      <a:pt x="1" y="530"/>
                    </a:lnTo>
                    <a:lnTo>
                      <a:pt x="0" y="528"/>
                    </a:lnTo>
                    <a:lnTo>
                      <a:pt x="0" y="525"/>
                    </a:lnTo>
                    <a:lnTo>
                      <a:pt x="0" y="526"/>
                    </a:lnTo>
                    <a:lnTo>
                      <a:pt x="0" y="7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269" y="0"/>
                    </a:lnTo>
                    <a:lnTo>
                      <a:pt x="272" y="0"/>
                    </a:lnTo>
                    <a:lnTo>
                      <a:pt x="273" y="1"/>
                    </a:lnTo>
                    <a:lnTo>
                      <a:pt x="276" y="3"/>
                    </a:lnTo>
                    <a:lnTo>
                      <a:pt x="276" y="7"/>
                    </a:lnTo>
                    <a:lnTo>
                      <a:pt x="276" y="526"/>
                    </a:lnTo>
                  </a:path>
                </a:pathLst>
              </a:custGeom>
              <a:noFill/>
              <a:ln w="12700" cap="rnd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99" name="Freeform 250"/>
              <p:cNvSpPr>
                <a:spLocks/>
              </p:cNvSpPr>
              <p:nvPr/>
            </p:nvSpPr>
            <p:spPr bwMode="auto">
              <a:xfrm>
                <a:off x="1686" y="3424"/>
                <a:ext cx="29" cy="26"/>
              </a:xfrm>
              <a:custGeom>
                <a:avLst/>
                <a:gdLst>
                  <a:gd name="T0" fmla="*/ 20 w 29"/>
                  <a:gd name="T1" fmla="*/ 25 h 26"/>
                  <a:gd name="T2" fmla="*/ 25 w 29"/>
                  <a:gd name="T3" fmla="*/ 22 h 26"/>
                  <a:gd name="T4" fmla="*/ 28 w 29"/>
                  <a:gd name="T5" fmla="*/ 13 h 26"/>
                  <a:gd name="T6" fmla="*/ 26 w 29"/>
                  <a:gd name="T7" fmla="*/ 4 h 26"/>
                  <a:gd name="T8" fmla="*/ 20 w 29"/>
                  <a:gd name="T9" fmla="*/ 0 h 26"/>
                  <a:gd name="T10" fmla="*/ 9 w 29"/>
                  <a:gd name="T11" fmla="*/ 0 h 26"/>
                  <a:gd name="T12" fmla="*/ 4 w 29"/>
                  <a:gd name="T13" fmla="*/ 3 h 26"/>
                  <a:gd name="T14" fmla="*/ 0 w 29"/>
                  <a:gd name="T15" fmla="*/ 13 h 26"/>
                  <a:gd name="T16" fmla="*/ 3 w 29"/>
                  <a:gd name="T17" fmla="*/ 22 h 26"/>
                  <a:gd name="T18" fmla="*/ 9 w 29"/>
                  <a:gd name="T19" fmla="*/ 25 h 26"/>
                  <a:gd name="T20" fmla="*/ 20 w 29"/>
                  <a:gd name="T21" fmla="*/ 25 h 2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9"/>
                  <a:gd name="T34" fmla="*/ 0 h 26"/>
                  <a:gd name="T35" fmla="*/ 29 w 29"/>
                  <a:gd name="T36" fmla="*/ 26 h 2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9" h="26">
                    <a:moveTo>
                      <a:pt x="20" y="25"/>
                    </a:moveTo>
                    <a:lnTo>
                      <a:pt x="25" y="22"/>
                    </a:lnTo>
                    <a:lnTo>
                      <a:pt x="28" y="13"/>
                    </a:lnTo>
                    <a:lnTo>
                      <a:pt x="26" y="4"/>
                    </a:lnTo>
                    <a:lnTo>
                      <a:pt x="20" y="0"/>
                    </a:lnTo>
                    <a:lnTo>
                      <a:pt x="9" y="0"/>
                    </a:lnTo>
                    <a:lnTo>
                      <a:pt x="4" y="3"/>
                    </a:lnTo>
                    <a:lnTo>
                      <a:pt x="0" y="13"/>
                    </a:lnTo>
                    <a:lnTo>
                      <a:pt x="3" y="22"/>
                    </a:lnTo>
                    <a:lnTo>
                      <a:pt x="9" y="25"/>
                    </a:lnTo>
                    <a:lnTo>
                      <a:pt x="20" y="25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00" name="Line 251"/>
              <p:cNvSpPr>
                <a:spLocks noChangeShapeType="1"/>
              </p:cNvSpPr>
              <p:nvPr/>
            </p:nvSpPr>
            <p:spPr bwMode="auto">
              <a:xfrm flipV="1">
                <a:off x="1691" y="3438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01" name="Freeform 252"/>
              <p:cNvSpPr>
                <a:spLocks/>
              </p:cNvSpPr>
              <p:nvPr/>
            </p:nvSpPr>
            <p:spPr bwMode="auto">
              <a:xfrm>
                <a:off x="1691" y="3438"/>
                <a:ext cx="17" cy="17"/>
              </a:xfrm>
              <a:custGeom>
                <a:avLst/>
                <a:gdLst>
                  <a:gd name="T0" fmla="*/ 0 w 17"/>
                  <a:gd name="T1" fmla="*/ 12 h 17"/>
                  <a:gd name="T2" fmla="*/ 16 w 17"/>
                  <a:gd name="T3" fmla="*/ 0 h 17"/>
                  <a:gd name="T4" fmla="*/ 0 w 17"/>
                  <a:gd name="T5" fmla="*/ 16 h 17"/>
                  <a:gd name="T6" fmla="*/ 0 w 17"/>
                  <a:gd name="T7" fmla="*/ 12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2"/>
                    </a:moveTo>
                    <a:lnTo>
                      <a:pt x="16" y="0"/>
                    </a:lnTo>
                    <a:lnTo>
                      <a:pt x="0" y="16"/>
                    </a:lnTo>
                    <a:lnTo>
                      <a:pt x="0" y="12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02" name="Freeform 253"/>
              <p:cNvSpPr>
                <a:spLocks/>
              </p:cNvSpPr>
              <p:nvPr/>
            </p:nvSpPr>
            <p:spPr bwMode="auto">
              <a:xfrm>
                <a:off x="1693" y="3440"/>
                <a:ext cx="17" cy="17"/>
              </a:xfrm>
              <a:custGeom>
                <a:avLst/>
                <a:gdLst>
                  <a:gd name="T0" fmla="*/ 0 w 17"/>
                  <a:gd name="T1" fmla="*/ 8 h 17"/>
                  <a:gd name="T2" fmla="*/ 16 w 17"/>
                  <a:gd name="T3" fmla="*/ 0 h 17"/>
                  <a:gd name="T4" fmla="*/ 16 w 17"/>
                  <a:gd name="T5" fmla="*/ 16 h 17"/>
                  <a:gd name="T6" fmla="*/ 0 w 17"/>
                  <a:gd name="T7" fmla="*/ 8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8"/>
                    </a:moveTo>
                    <a:lnTo>
                      <a:pt x="16" y="0"/>
                    </a:lnTo>
                    <a:lnTo>
                      <a:pt x="16" y="16"/>
                    </a:lnTo>
                    <a:lnTo>
                      <a:pt x="0" y="8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03" name="Freeform 254"/>
              <p:cNvSpPr>
                <a:spLocks/>
              </p:cNvSpPr>
              <p:nvPr/>
            </p:nvSpPr>
            <p:spPr bwMode="auto">
              <a:xfrm>
                <a:off x="1694" y="3442"/>
                <a:ext cx="17" cy="17"/>
              </a:xfrm>
              <a:custGeom>
                <a:avLst/>
                <a:gdLst>
                  <a:gd name="T0" fmla="*/ 0 w 17"/>
                  <a:gd name="T1" fmla="*/ 10 h 17"/>
                  <a:gd name="T2" fmla="*/ 12 w 17"/>
                  <a:gd name="T3" fmla="*/ 0 h 17"/>
                  <a:gd name="T4" fmla="*/ 16 w 17"/>
                  <a:gd name="T5" fmla="*/ 5 h 17"/>
                  <a:gd name="T6" fmla="*/ 4 w 17"/>
                  <a:gd name="T7" fmla="*/ 16 h 17"/>
                  <a:gd name="T8" fmla="*/ 0 w 17"/>
                  <a:gd name="T9" fmla="*/ 1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10"/>
                    </a:moveTo>
                    <a:lnTo>
                      <a:pt x="12" y="0"/>
                    </a:lnTo>
                    <a:lnTo>
                      <a:pt x="16" y="5"/>
                    </a:lnTo>
                    <a:lnTo>
                      <a:pt x="4" y="16"/>
                    </a:lnTo>
                    <a:lnTo>
                      <a:pt x="0" y="10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04" name="Freeform 255"/>
              <p:cNvSpPr>
                <a:spLocks/>
              </p:cNvSpPr>
              <p:nvPr/>
            </p:nvSpPr>
            <p:spPr bwMode="auto">
              <a:xfrm>
                <a:off x="1695" y="3443"/>
                <a:ext cx="17" cy="17"/>
              </a:xfrm>
              <a:custGeom>
                <a:avLst/>
                <a:gdLst>
                  <a:gd name="T0" fmla="*/ 0 w 17"/>
                  <a:gd name="T1" fmla="*/ 10 h 17"/>
                  <a:gd name="T2" fmla="*/ 16 w 17"/>
                  <a:gd name="T3" fmla="*/ 0 h 17"/>
                  <a:gd name="T4" fmla="*/ 0 w 17"/>
                  <a:gd name="T5" fmla="*/ 16 h 17"/>
                  <a:gd name="T6" fmla="*/ 0 w 17"/>
                  <a:gd name="T7" fmla="*/ 10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0"/>
                    </a:moveTo>
                    <a:lnTo>
                      <a:pt x="16" y="0"/>
                    </a:lnTo>
                    <a:lnTo>
                      <a:pt x="0" y="16"/>
                    </a:lnTo>
                    <a:lnTo>
                      <a:pt x="0" y="10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05" name="Freeform 256"/>
              <p:cNvSpPr>
                <a:spLocks/>
              </p:cNvSpPr>
              <p:nvPr/>
            </p:nvSpPr>
            <p:spPr bwMode="auto">
              <a:xfrm>
                <a:off x="1694" y="3433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0 w 17"/>
                  <a:gd name="T3" fmla="*/ 16 h 17"/>
                  <a:gd name="T4" fmla="*/ 16 w 17"/>
                  <a:gd name="T5" fmla="*/ 0 h 17"/>
                  <a:gd name="T6" fmla="*/ 12 w 17"/>
                  <a:gd name="T7" fmla="*/ 0 h 17"/>
                  <a:gd name="T8" fmla="*/ 0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16"/>
                    </a:moveTo>
                    <a:lnTo>
                      <a:pt x="0" y="16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06" name="Freeform 257"/>
              <p:cNvSpPr>
                <a:spLocks/>
              </p:cNvSpPr>
              <p:nvPr/>
            </p:nvSpPr>
            <p:spPr bwMode="auto">
              <a:xfrm>
                <a:off x="1694" y="3433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3 w 17"/>
                  <a:gd name="T3" fmla="*/ 16 h 17"/>
                  <a:gd name="T4" fmla="*/ 16 w 17"/>
                  <a:gd name="T5" fmla="*/ 0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3" y="16"/>
                    </a:lnTo>
                    <a:lnTo>
                      <a:pt x="16" y="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07" name="Freeform 258"/>
              <p:cNvSpPr>
                <a:spLocks/>
              </p:cNvSpPr>
              <p:nvPr/>
            </p:nvSpPr>
            <p:spPr bwMode="auto">
              <a:xfrm>
                <a:off x="1695" y="3437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0 w 17"/>
                  <a:gd name="T3" fmla="*/ 16 h 17"/>
                  <a:gd name="T4" fmla="*/ 16 w 17"/>
                  <a:gd name="T5" fmla="*/ 0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0" y="16"/>
                    </a:lnTo>
                    <a:lnTo>
                      <a:pt x="16" y="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08" name="Freeform 259"/>
              <p:cNvSpPr>
                <a:spLocks/>
              </p:cNvSpPr>
              <p:nvPr/>
            </p:nvSpPr>
            <p:spPr bwMode="auto">
              <a:xfrm>
                <a:off x="1698" y="3433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0 h 17"/>
                  <a:gd name="T4" fmla="*/ 16 w 17"/>
                  <a:gd name="T5" fmla="*/ 5 h 17"/>
                  <a:gd name="T6" fmla="*/ 16 w 17"/>
                  <a:gd name="T7" fmla="*/ 10 h 17"/>
                  <a:gd name="T8" fmla="*/ 0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16"/>
                    </a:moveTo>
                    <a:lnTo>
                      <a:pt x="16" y="0"/>
                    </a:lnTo>
                    <a:lnTo>
                      <a:pt x="16" y="5"/>
                    </a:lnTo>
                    <a:lnTo>
                      <a:pt x="16" y="1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09" name="Freeform 260"/>
              <p:cNvSpPr>
                <a:spLocks/>
              </p:cNvSpPr>
              <p:nvPr/>
            </p:nvSpPr>
            <p:spPr bwMode="auto">
              <a:xfrm>
                <a:off x="1695" y="3436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8 w 17"/>
                  <a:gd name="T3" fmla="*/ 16 h 17"/>
                  <a:gd name="T4" fmla="*/ 16 w 17"/>
                  <a:gd name="T5" fmla="*/ 0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8" y="16"/>
                    </a:lnTo>
                    <a:lnTo>
                      <a:pt x="16" y="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10" name="Freeform 261"/>
              <p:cNvSpPr>
                <a:spLocks/>
              </p:cNvSpPr>
              <p:nvPr/>
            </p:nvSpPr>
            <p:spPr bwMode="auto">
              <a:xfrm>
                <a:off x="1697" y="3437"/>
                <a:ext cx="17" cy="17"/>
              </a:xfrm>
              <a:custGeom>
                <a:avLst/>
                <a:gdLst>
                  <a:gd name="T0" fmla="*/ 4 w 17"/>
                  <a:gd name="T1" fmla="*/ 16 h 17"/>
                  <a:gd name="T2" fmla="*/ 0 w 17"/>
                  <a:gd name="T3" fmla="*/ 10 h 17"/>
                  <a:gd name="T4" fmla="*/ 12 w 17"/>
                  <a:gd name="T5" fmla="*/ 0 h 17"/>
                  <a:gd name="T6" fmla="*/ 16 w 17"/>
                  <a:gd name="T7" fmla="*/ 0 h 17"/>
                  <a:gd name="T8" fmla="*/ 4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4" y="16"/>
                    </a:moveTo>
                    <a:lnTo>
                      <a:pt x="0" y="10"/>
                    </a:lnTo>
                    <a:lnTo>
                      <a:pt x="12" y="0"/>
                    </a:lnTo>
                    <a:lnTo>
                      <a:pt x="16" y="0"/>
                    </a:lnTo>
                    <a:lnTo>
                      <a:pt x="4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11" name="Freeform 262"/>
              <p:cNvSpPr>
                <a:spLocks/>
              </p:cNvSpPr>
              <p:nvPr/>
            </p:nvSpPr>
            <p:spPr bwMode="auto">
              <a:xfrm>
                <a:off x="1698" y="3438"/>
                <a:ext cx="17" cy="17"/>
              </a:xfrm>
              <a:custGeom>
                <a:avLst/>
                <a:gdLst>
                  <a:gd name="T0" fmla="*/ 5 w 17"/>
                  <a:gd name="T1" fmla="*/ 16 h 17"/>
                  <a:gd name="T2" fmla="*/ 0 w 17"/>
                  <a:gd name="T3" fmla="*/ 12 h 17"/>
                  <a:gd name="T4" fmla="*/ 16 w 17"/>
                  <a:gd name="T5" fmla="*/ 0 h 17"/>
                  <a:gd name="T6" fmla="*/ 16 w 17"/>
                  <a:gd name="T7" fmla="*/ 3 h 17"/>
                  <a:gd name="T8" fmla="*/ 10 w 17"/>
                  <a:gd name="T9" fmla="*/ 6 h 17"/>
                  <a:gd name="T10" fmla="*/ 5 w 17"/>
                  <a:gd name="T11" fmla="*/ 16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5" y="16"/>
                    </a:moveTo>
                    <a:lnTo>
                      <a:pt x="0" y="12"/>
                    </a:lnTo>
                    <a:lnTo>
                      <a:pt x="16" y="0"/>
                    </a:lnTo>
                    <a:lnTo>
                      <a:pt x="16" y="3"/>
                    </a:lnTo>
                    <a:lnTo>
                      <a:pt x="10" y="6"/>
                    </a:lnTo>
                    <a:lnTo>
                      <a:pt x="5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12" name="Freeform 263"/>
              <p:cNvSpPr>
                <a:spLocks/>
              </p:cNvSpPr>
              <p:nvPr/>
            </p:nvSpPr>
            <p:spPr bwMode="auto">
              <a:xfrm>
                <a:off x="1698" y="3438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0 h 17"/>
                  <a:gd name="T4" fmla="*/ 16 w 17"/>
                  <a:gd name="T5" fmla="*/ 4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16" y="0"/>
                    </a:lnTo>
                    <a:lnTo>
                      <a:pt x="16" y="4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13" name="Freeform 264"/>
              <p:cNvSpPr>
                <a:spLocks/>
              </p:cNvSpPr>
              <p:nvPr/>
            </p:nvSpPr>
            <p:spPr bwMode="auto">
              <a:xfrm>
                <a:off x="1698" y="3438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0 w 17"/>
                  <a:gd name="T3" fmla="*/ 16 h 17"/>
                  <a:gd name="T4" fmla="*/ 16 w 17"/>
                  <a:gd name="T5" fmla="*/ 0 h 17"/>
                  <a:gd name="T6" fmla="*/ 16 w 17"/>
                  <a:gd name="T7" fmla="*/ 16 h 17"/>
                  <a:gd name="T8" fmla="*/ 0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16"/>
                    </a:moveTo>
                    <a:lnTo>
                      <a:pt x="0" y="16"/>
                    </a:lnTo>
                    <a:lnTo>
                      <a:pt x="16" y="0"/>
                    </a:lnTo>
                    <a:lnTo>
                      <a:pt x="16" y="16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14" name="Freeform 265"/>
              <p:cNvSpPr>
                <a:spLocks/>
              </p:cNvSpPr>
              <p:nvPr/>
            </p:nvSpPr>
            <p:spPr bwMode="auto">
              <a:xfrm>
                <a:off x="1699" y="3437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0 h 17"/>
                  <a:gd name="T4" fmla="*/ 8 w 17"/>
                  <a:gd name="T5" fmla="*/ 0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16" y="0"/>
                    </a:lnTo>
                    <a:lnTo>
                      <a:pt x="8" y="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15" name="Freeform 266"/>
              <p:cNvSpPr>
                <a:spLocks/>
              </p:cNvSpPr>
              <p:nvPr/>
            </p:nvSpPr>
            <p:spPr bwMode="auto">
              <a:xfrm>
                <a:off x="1693" y="3440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8 w 17"/>
                  <a:gd name="T3" fmla="*/ 0 h 17"/>
                  <a:gd name="T4" fmla="*/ 16 w 17"/>
                  <a:gd name="T5" fmla="*/ 8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8" y="0"/>
                    </a:lnTo>
                    <a:lnTo>
                      <a:pt x="16" y="8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16" name="Freeform 267"/>
              <p:cNvSpPr>
                <a:spLocks/>
              </p:cNvSpPr>
              <p:nvPr/>
            </p:nvSpPr>
            <p:spPr bwMode="auto">
              <a:xfrm>
                <a:off x="1694" y="3442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16 w 17"/>
                  <a:gd name="T3" fmla="*/ 0 h 17"/>
                  <a:gd name="T4" fmla="*/ 0 w 17"/>
                  <a:gd name="T5" fmla="*/ 16 h 17"/>
                  <a:gd name="T6" fmla="*/ 0 w 17"/>
                  <a:gd name="T7" fmla="*/ 0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0"/>
                    </a:moveTo>
                    <a:lnTo>
                      <a:pt x="16" y="0"/>
                    </a:lnTo>
                    <a:lnTo>
                      <a:pt x="0" y="1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17" name="Freeform 268"/>
              <p:cNvSpPr>
                <a:spLocks/>
              </p:cNvSpPr>
              <p:nvPr/>
            </p:nvSpPr>
            <p:spPr bwMode="auto">
              <a:xfrm>
                <a:off x="1694" y="3442"/>
                <a:ext cx="17" cy="17"/>
              </a:xfrm>
              <a:custGeom>
                <a:avLst/>
                <a:gdLst>
                  <a:gd name="T0" fmla="*/ 0 w 17"/>
                  <a:gd name="T1" fmla="*/ 8 h 17"/>
                  <a:gd name="T2" fmla="*/ 16 w 17"/>
                  <a:gd name="T3" fmla="*/ 0 h 17"/>
                  <a:gd name="T4" fmla="*/ 16 w 17"/>
                  <a:gd name="T5" fmla="*/ 16 h 17"/>
                  <a:gd name="T6" fmla="*/ 0 w 17"/>
                  <a:gd name="T7" fmla="*/ 8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8"/>
                    </a:moveTo>
                    <a:lnTo>
                      <a:pt x="16" y="0"/>
                    </a:lnTo>
                    <a:lnTo>
                      <a:pt x="16" y="16"/>
                    </a:lnTo>
                    <a:lnTo>
                      <a:pt x="0" y="8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18" name="Freeform 269"/>
              <p:cNvSpPr>
                <a:spLocks/>
              </p:cNvSpPr>
              <p:nvPr/>
            </p:nvSpPr>
            <p:spPr bwMode="auto">
              <a:xfrm>
                <a:off x="1699" y="3429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8 h 17"/>
                  <a:gd name="T4" fmla="*/ 8 w 17"/>
                  <a:gd name="T5" fmla="*/ 0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16" y="8"/>
                    </a:lnTo>
                    <a:lnTo>
                      <a:pt x="8" y="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19" name="Freeform 270"/>
              <p:cNvSpPr>
                <a:spLocks/>
              </p:cNvSpPr>
              <p:nvPr/>
            </p:nvSpPr>
            <p:spPr bwMode="auto">
              <a:xfrm>
                <a:off x="1699" y="3430"/>
                <a:ext cx="17" cy="17"/>
              </a:xfrm>
              <a:custGeom>
                <a:avLst/>
                <a:gdLst>
                  <a:gd name="T0" fmla="*/ 0 w 17"/>
                  <a:gd name="T1" fmla="*/ 10 h 17"/>
                  <a:gd name="T2" fmla="*/ 0 w 17"/>
                  <a:gd name="T3" fmla="*/ 16 h 17"/>
                  <a:gd name="T4" fmla="*/ 16 w 17"/>
                  <a:gd name="T5" fmla="*/ 0 h 17"/>
                  <a:gd name="T6" fmla="*/ 0 w 17"/>
                  <a:gd name="T7" fmla="*/ 10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0"/>
                    </a:moveTo>
                    <a:lnTo>
                      <a:pt x="0" y="16"/>
                    </a:lnTo>
                    <a:lnTo>
                      <a:pt x="16" y="0"/>
                    </a:lnTo>
                    <a:lnTo>
                      <a:pt x="0" y="10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20" name="Freeform 271"/>
              <p:cNvSpPr>
                <a:spLocks/>
              </p:cNvSpPr>
              <p:nvPr/>
            </p:nvSpPr>
            <p:spPr bwMode="auto">
              <a:xfrm>
                <a:off x="1701" y="3431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0 h 17"/>
                  <a:gd name="T4" fmla="*/ 0 w 17"/>
                  <a:gd name="T5" fmla="*/ 8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16" y="0"/>
                    </a:lnTo>
                    <a:lnTo>
                      <a:pt x="0" y="8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21" name="Freeform 272"/>
              <p:cNvSpPr>
                <a:spLocks/>
              </p:cNvSpPr>
              <p:nvPr/>
            </p:nvSpPr>
            <p:spPr bwMode="auto">
              <a:xfrm>
                <a:off x="1701" y="3428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6 w 17"/>
                  <a:gd name="T3" fmla="*/ 9 h 17"/>
                  <a:gd name="T4" fmla="*/ 9 w 17"/>
                  <a:gd name="T5" fmla="*/ 9 h 17"/>
                  <a:gd name="T6" fmla="*/ 12 w 17"/>
                  <a:gd name="T7" fmla="*/ 0 h 17"/>
                  <a:gd name="T8" fmla="*/ 16 w 17"/>
                  <a:gd name="T9" fmla="*/ 3 h 17"/>
                  <a:gd name="T10" fmla="*/ 12 w 17"/>
                  <a:gd name="T11" fmla="*/ 9 h 17"/>
                  <a:gd name="T12" fmla="*/ 12 w 17"/>
                  <a:gd name="T13" fmla="*/ 6 h 17"/>
                  <a:gd name="T14" fmla="*/ 12 w 17"/>
                  <a:gd name="T15" fmla="*/ 9 h 17"/>
                  <a:gd name="T16" fmla="*/ 6 w 17"/>
                  <a:gd name="T17" fmla="*/ 9 h 17"/>
                  <a:gd name="T18" fmla="*/ 6 w 17"/>
                  <a:gd name="T19" fmla="*/ 9 h 17"/>
                  <a:gd name="T20" fmla="*/ 6 w 17"/>
                  <a:gd name="T21" fmla="*/ 9 h 17"/>
                  <a:gd name="T22" fmla="*/ 3 w 17"/>
                  <a:gd name="T23" fmla="*/ 16 h 17"/>
                  <a:gd name="T24" fmla="*/ 0 w 17"/>
                  <a:gd name="T25" fmla="*/ 16 h 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"/>
                  <a:gd name="T40" fmla="*/ 0 h 17"/>
                  <a:gd name="T41" fmla="*/ 17 w 17"/>
                  <a:gd name="T42" fmla="*/ 17 h 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" h="17">
                    <a:moveTo>
                      <a:pt x="0" y="16"/>
                    </a:moveTo>
                    <a:lnTo>
                      <a:pt x="6" y="9"/>
                    </a:lnTo>
                    <a:lnTo>
                      <a:pt x="9" y="9"/>
                    </a:lnTo>
                    <a:lnTo>
                      <a:pt x="12" y="0"/>
                    </a:lnTo>
                    <a:lnTo>
                      <a:pt x="16" y="3"/>
                    </a:lnTo>
                    <a:lnTo>
                      <a:pt x="12" y="9"/>
                    </a:lnTo>
                    <a:lnTo>
                      <a:pt x="12" y="6"/>
                    </a:lnTo>
                    <a:lnTo>
                      <a:pt x="12" y="9"/>
                    </a:lnTo>
                    <a:lnTo>
                      <a:pt x="6" y="9"/>
                    </a:lnTo>
                    <a:lnTo>
                      <a:pt x="3" y="16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22" name="Freeform 273"/>
              <p:cNvSpPr>
                <a:spLocks/>
              </p:cNvSpPr>
              <p:nvPr/>
            </p:nvSpPr>
            <p:spPr bwMode="auto">
              <a:xfrm>
                <a:off x="1701" y="3433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0 w 17"/>
                  <a:gd name="T3" fmla="*/ 8 h 17"/>
                  <a:gd name="T4" fmla="*/ 16 w 17"/>
                  <a:gd name="T5" fmla="*/ 0 h 17"/>
                  <a:gd name="T6" fmla="*/ 16 w 17"/>
                  <a:gd name="T7" fmla="*/ 8 h 17"/>
                  <a:gd name="T8" fmla="*/ 0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16"/>
                    </a:moveTo>
                    <a:lnTo>
                      <a:pt x="0" y="8"/>
                    </a:lnTo>
                    <a:lnTo>
                      <a:pt x="16" y="0"/>
                    </a:lnTo>
                    <a:lnTo>
                      <a:pt x="16" y="8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23" name="Freeform 274"/>
              <p:cNvSpPr>
                <a:spLocks/>
              </p:cNvSpPr>
              <p:nvPr/>
            </p:nvSpPr>
            <p:spPr bwMode="auto">
              <a:xfrm>
                <a:off x="1701" y="3433"/>
                <a:ext cx="17" cy="17"/>
              </a:xfrm>
              <a:custGeom>
                <a:avLst/>
                <a:gdLst>
                  <a:gd name="T0" fmla="*/ 8 w 17"/>
                  <a:gd name="T1" fmla="*/ 16 h 17"/>
                  <a:gd name="T2" fmla="*/ 0 w 17"/>
                  <a:gd name="T3" fmla="*/ 16 h 17"/>
                  <a:gd name="T4" fmla="*/ 16 w 17"/>
                  <a:gd name="T5" fmla="*/ 0 h 17"/>
                  <a:gd name="T6" fmla="*/ 8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8" y="16"/>
                    </a:moveTo>
                    <a:lnTo>
                      <a:pt x="0" y="16"/>
                    </a:lnTo>
                    <a:lnTo>
                      <a:pt x="16" y="0"/>
                    </a:lnTo>
                    <a:lnTo>
                      <a:pt x="8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24" name="Freeform 275"/>
              <p:cNvSpPr>
                <a:spLocks/>
              </p:cNvSpPr>
              <p:nvPr/>
            </p:nvSpPr>
            <p:spPr bwMode="auto">
              <a:xfrm>
                <a:off x="1701" y="3434"/>
                <a:ext cx="17" cy="17"/>
              </a:xfrm>
              <a:custGeom>
                <a:avLst/>
                <a:gdLst>
                  <a:gd name="T0" fmla="*/ 4 w 17"/>
                  <a:gd name="T1" fmla="*/ 16 h 17"/>
                  <a:gd name="T2" fmla="*/ 0 w 17"/>
                  <a:gd name="T3" fmla="*/ 16 h 17"/>
                  <a:gd name="T4" fmla="*/ 16 w 17"/>
                  <a:gd name="T5" fmla="*/ 0 h 17"/>
                  <a:gd name="T6" fmla="*/ 16 w 17"/>
                  <a:gd name="T7" fmla="*/ 5 h 17"/>
                  <a:gd name="T8" fmla="*/ 4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4" y="16"/>
                    </a:moveTo>
                    <a:lnTo>
                      <a:pt x="0" y="16"/>
                    </a:lnTo>
                    <a:lnTo>
                      <a:pt x="16" y="0"/>
                    </a:lnTo>
                    <a:lnTo>
                      <a:pt x="16" y="5"/>
                    </a:lnTo>
                    <a:lnTo>
                      <a:pt x="4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25" name="Freeform 276"/>
              <p:cNvSpPr>
                <a:spLocks/>
              </p:cNvSpPr>
              <p:nvPr/>
            </p:nvSpPr>
            <p:spPr bwMode="auto">
              <a:xfrm>
                <a:off x="1702" y="3436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0 w 17"/>
                  <a:gd name="T3" fmla="*/ 16 h 17"/>
                  <a:gd name="T4" fmla="*/ 16 w 17"/>
                  <a:gd name="T5" fmla="*/ 0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0" y="16"/>
                    </a:lnTo>
                    <a:lnTo>
                      <a:pt x="16" y="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26" name="Freeform 277"/>
              <p:cNvSpPr>
                <a:spLocks/>
              </p:cNvSpPr>
              <p:nvPr/>
            </p:nvSpPr>
            <p:spPr bwMode="auto">
              <a:xfrm>
                <a:off x="1705" y="3429"/>
                <a:ext cx="17" cy="17"/>
              </a:xfrm>
              <a:custGeom>
                <a:avLst/>
                <a:gdLst>
                  <a:gd name="T0" fmla="*/ 16 w 17"/>
                  <a:gd name="T1" fmla="*/ 8 h 17"/>
                  <a:gd name="T2" fmla="*/ 16 w 17"/>
                  <a:gd name="T3" fmla="*/ 0 h 17"/>
                  <a:gd name="T4" fmla="*/ 0 w 17"/>
                  <a:gd name="T5" fmla="*/ 16 h 17"/>
                  <a:gd name="T6" fmla="*/ 16 w 17"/>
                  <a:gd name="T7" fmla="*/ 8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16" y="8"/>
                    </a:moveTo>
                    <a:lnTo>
                      <a:pt x="16" y="0"/>
                    </a:lnTo>
                    <a:lnTo>
                      <a:pt x="0" y="16"/>
                    </a:lnTo>
                    <a:lnTo>
                      <a:pt x="16" y="8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27" name="Freeform 278"/>
              <p:cNvSpPr>
                <a:spLocks/>
              </p:cNvSpPr>
              <p:nvPr/>
            </p:nvSpPr>
            <p:spPr bwMode="auto">
              <a:xfrm>
                <a:off x="1705" y="3430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16 w 17"/>
                  <a:gd name="T3" fmla="*/ 0 h 17"/>
                  <a:gd name="T4" fmla="*/ 0 w 17"/>
                  <a:gd name="T5" fmla="*/ 16 h 17"/>
                  <a:gd name="T6" fmla="*/ 8 w 17"/>
                  <a:gd name="T7" fmla="*/ 16 h 17"/>
                  <a:gd name="T8" fmla="*/ 16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16"/>
                    </a:moveTo>
                    <a:lnTo>
                      <a:pt x="16" y="0"/>
                    </a:lnTo>
                    <a:lnTo>
                      <a:pt x="0" y="16"/>
                    </a:lnTo>
                    <a:lnTo>
                      <a:pt x="8" y="16"/>
                    </a:lnTo>
                    <a:lnTo>
                      <a:pt x="16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28" name="Freeform 279"/>
              <p:cNvSpPr>
                <a:spLocks/>
              </p:cNvSpPr>
              <p:nvPr/>
            </p:nvSpPr>
            <p:spPr bwMode="auto">
              <a:xfrm>
                <a:off x="1706" y="3431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16 w 17"/>
                  <a:gd name="T3" fmla="*/ 0 h 17"/>
                  <a:gd name="T4" fmla="*/ 0 w 17"/>
                  <a:gd name="T5" fmla="*/ 8 h 17"/>
                  <a:gd name="T6" fmla="*/ 0 w 17"/>
                  <a:gd name="T7" fmla="*/ 16 h 17"/>
                  <a:gd name="T8" fmla="*/ 16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0"/>
                    </a:moveTo>
                    <a:lnTo>
                      <a:pt x="16" y="0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29" name="Line 280"/>
              <p:cNvSpPr>
                <a:spLocks noChangeShapeType="1"/>
              </p:cNvSpPr>
              <p:nvPr/>
            </p:nvSpPr>
            <p:spPr bwMode="auto">
              <a:xfrm flipH="1">
                <a:off x="1707" y="3431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30" name="Freeform 281"/>
              <p:cNvSpPr>
                <a:spLocks/>
              </p:cNvSpPr>
              <p:nvPr/>
            </p:nvSpPr>
            <p:spPr bwMode="auto">
              <a:xfrm>
                <a:off x="1702" y="3425"/>
                <a:ext cx="17" cy="17"/>
              </a:xfrm>
              <a:custGeom>
                <a:avLst/>
                <a:gdLst>
                  <a:gd name="T0" fmla="*/ 16 w 17"/>
                  <a:gd name="T1" fmla="*/ 5 h 17"/>
                  <a:gd name="T2" fmla="*/ 0 w 17"/>
                  <a:gd name="T3" fmla="*/ 16 h 17"/>
                  <a:gd name="T4" fmla="*/ 0 w 17"/>
                  <a:gd name="T5" fmla="*/ 10 h 17"/>
                  <a:gd name="T6" fmla="*/ 16 w 17"/>
                  <a:gd name="T7" fmla="*/ 0 h 17"/>
                  <a:gd name="T8" fmla="*/ 16 w 17"/>
                  <a:gd name="T9" fmla="*/ 5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5"/>
                    </a:moveTo>
                    <a:lnTo>
                      <a:pt x="0" y="16"/>
                    </a:lnTo>
                    <a:lnTo>
                      <a:pt x="0" y="10"/>
                    </a:lnTo>
                    <a:lnTo>
                      <a:pt x="16" y="0"/>
                    </a:lnTo>
                    <a:lnTo>
                      <a:pt x="16" y="5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31" name="Line 282"/>
              <p:cNvSpPr>
                <a:spLocks noChangeShapeType="1"/>
              </p:cNvSpPr>
              <p:nvPr/>
            </p:nvSpPr>
            <p:spPr bwMode="auto">
              <a:xfrm flipH="1">
                <a:off x="1702" y="3426"/>
                <a:ext cx="3" cy="3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32" name="Freeform 283"/>
              <p:cNvSpPr>
                <a:spLocks/>
              </p:cNvSpPr>
              <p:nvPr/>
            </p:nvSpPr>
            <p:spPr bwMode="auto">
              <a:xfrm>
                <a:off x="1702" y="3427"/>
                <a:ext cx="17" cy="17"/>
              </a:xfrm>
              <a:custGeom>
                <a:avLst/>
                <a:gdLst>
                  <a:gd name="T0" fmla="*/ 16 w 17"/>
                  <a:gd name="T1" fmla="*/ 4 h 17"/>
                  <a:gd name="T2" fmla="*/ 0 w 17"/>
                  <a:gd name="T3" fmla="*/ 16 h 17"/>
                  <a:gd name="T4" fmla="*/ 0 w 17"/>
                  <a:gd name="T5" fmla="*/ 12 h 17"/>
                  <a:gd name="T6" fmla="*/ 16 w 17"/>
                  <a:gd name="T7" fmla="*/ 0 h 17"/>
                  <a:gd name="T8" fmla="*/ 16 w 17"/>
                  <a:gd name="T9" fmla="*/ 4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4"/>
                    </a:moveTo>
                    <a:lnTo>
                      <a:pt x="0" y="16"/>
                    </a:lnTo>
                    <a:lnTo>
                      <a:pt x="0" y="12"/>
                    </a:lnTo>
                    <a:lnTo>
                      <a:pt x="16" y="0"/>
                    </a:lnTo>
                    <a:lnTo>
                      <a:pt x="16" y="4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33" name="Freeform 284"/>
              <p:cNvSpPr>
                <a:spLocks/>
              </p:cNvSpPr>
              <p:nvPr/>
            </p:nvSpPr>
            <p:spPr bwMode="auto">
              <a:xfrm>
                <a:off x="1702" y="3431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0 h 17"/>
                  <a:gd name="T4" fmla="*/ 5 w 17"/>
                  <a:gd name="T5" fmla="*/ 16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16" y="0"/>
                    </a:lnTo>
                    <a:lnTo>
                      <a:pt x="5" y="16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34" name="Freeform 285"/>
              <p:cNvSpPr>
                <a:spLocks/>
              </p:cNvSpPr>
              <p:nvPr/>
            </p:nvSpPr>
            <p:spPr bwMode="auto">
              <a:xfrm>
                <a:off x="1705" y="3431"/>
                <a:ext cx="1" cy="17"/>
              </a:xfrm>
              <a:custGeom>
                <a:avLst/>
                <a:gdLst>
                  <a:gd name="T0" fmla="*/ 0 w 1"/>
                  <a:gd name="T1" fmla="*/ 0 h 17"/>
                  <a:gd name="T2" fmla="*/ 0 w 1"/>
                  <a:gd name="T3" fmla="*/ 8 h 17"/>
                  <a:gd name="T4" fmla="*/ 0 w 1"/>
                  <a:gd name="T5" fmla="*/ 16 h 17"/>
                  <a:gd name="T6" fmla="*/ 0 w 1"/>
                  <a:gd name="T7" fmla="*/ 8 h 17"/>
                  <a:gd name="T8" fmla="*/ 0 w 1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17"/>
                  <a:gd name="T17" fmla="*/ 1 w 1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17">
                    <a:moveTo>
                      <a:pt x="0" y="0"/>
                    </a:moveTo>
                    <a:lnTo>
                      <a:pt x="0" y="8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35" name="Line 286"/>
              <p:cNvSpPr>
                <a:spLocks noChangeShapeType="1"/>
              </p:cNvSpPr>
              <p:nvPr/>
            </p:nvSpPr>
            <p:spPr bwMode="auto">
              <a:xfrm>
                <a:off x="1705" y="3433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36" name="Freeform 287"/>
              <p:cNvSpPr>
                <a:spLocks/>
              </p:cNvSpPr>
              <p:nvPr/>
            </p:nvSpPr>
            <p:spPr bwMode="auto">
              <a:xfrm>
                <a:off x="1705" y="3434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16 w 17"/>
                  <a:gd name="T3" fmla="*/ 16 h 17"/>
                  <a:gd name="T4" fmla="*/ 0 w 17"/>
                  <a:gd name="T5" fmla="*/ 0 h 17"/>
                  <a:gd name="T6" fmla="*/ 16 w 17"/>
                  <a:gd name="T7" fmla="*/ 0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16" y="0"/>
                    </a:moveTo>
                    <a:lnTo>
                      <a:pt x="16" y="16"/>
                    </a:lnTo>
                    <a:lnTo>
                      <a:pt x="0" y="0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37" name="Rectangle 288"/>
              <p:cNvSpPr>
                <a:spLocks noChangeArrowheads="1"/>
              </p:cNvSpPr>
              <p:nvPr/>
            </p:nvSpPr>
            <p:spPr bwMode="auto">
              <a:xfrm>
                <a:off x="1701" y="3003"/>
                <a:ext cx="44" cy="6"/>
              </a:xfrm>
              <a:prstGeom prst="rect">
                <a:avLst/>
              </a:prstGeom>
              <a:solidFill>
                <a:srgbClr val="C0C0C0"/>
              </a:solidFill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938" name="Rectangle 289"/>
              <p:cNvSpPr>
                <a:spLocks noChangeArrowheads="1"/>
              </p:cNvSpPr>
              <p:nvPr/>
            </p:nvSpPr>
            <p:spPr bwMode="auto">
              <a:xfrm flipH="1" flipV="1">
                <a:off x="1686" y="3000"/>
                <a:ext cx="1" cy="3"/>
              </a:xfrm>
              <a:prstGeom prst="rect">
                <a:avLst/>
              </a:prstGeom>
              <a:solidFill>
                <a:srgbClr val="C0C0C0"/>
              </a:solidFill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939" name="Line 290"/>
              <p:cNvSpPr>
                <a:spLocks noChangeShapeType="1"/>
              </p:cNvSpPr>
              <p:nvPr/>
            </p:nvSpPr>
            <p:spPr bwMode="auto">
              <a:xfrm flipH="1">
                <a:off x="1743" y="3049"/>
                <a:ext cx="1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40" name="Line 291"/>
              <p:cNvSpPr>
                <a:spLocks noChangeShapeType="1"/>
              </p:cNvSpPr>
              <p:nvPr/>
            </p:nvSpPr>
            <p:spPr bwMode="auto">
              <a:xfrm flipH="1">
                <a:off x="1753" y="3049"/>
                <a:ext cx="1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941" name="Rectangle 292"/>
              <p:cNvSpPr>
                <a:spLocks noChangeArrowheads="1"/>
              </p:cNvSpPr>
              <p:nvPr/>
            </p:nvSpPr>
            <p:spPr bwMode="auto">
              <a:xfrm flipV="1">
                <a:off x="1684" y="3048"/>
                <a:ext cx="71" cy="2"/>
              </a:xfrm>
              <a:prstGeom prst="rect">
                <a:avLst/>
              </a:prstGeom>
              <a:solidFill>
                <a:srgbClr val="C0C0C0"/>
              </a:solidFill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942" name="Freeform 293"/>
              <p:cNvSpPr>
                <a:spLocks/>
              </p:cNvSpPr>
              <p:nvPr/>
            </p:nvSpPr>
            <p:spPr bwMode="auto">
              <a:xfrm>
                <a:off x="1711" y="3045"/>
                <a:ext cx="25" cy="17"/>
              </a:xfrm>
              <a:custGeom>
                <a:avLst/>
                <a:gdLst>
                  <a:gd name="T0" fmla="*/ 0 w 25"/>
                  <a:gd name="T1" fmla="*/ 16 h 17"/>
                  <a:gd name="T2" fmla="*/ 0 w 25"/>
                  <a:gd name="T3" fmla="*/ 0 h 17"/>
                  <a:gd name="T4" fmla="*/ 24 w 25"/>
                  <a:gd name="T5" fmla="*/ 0 h 17"/>
                  <a:gd name="T6" fmla="*/ 24 w 25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5"/>
                  <a:gd name="T13" fmla="*/ 0 h 17"/>
                  <a:gd name="T14" fmla="*/ 25 w 25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5" h="17">
                    <a:moveTo>
                      <a:pt x="0" y="16"/>
                    </a:moveTo>
                    <a:lnTo>
                      <a:pt x="0" y="0"/>
                    </a:lnTo>
                    <a:lnTo>
                      <a:pt x="24" y="0"/>
                    </a:lnTo>
                    <a:lnTo>
                      <a:pt x="24" y="16"/>
                    </a:lnTo>
                  </a:path>
                </a:pathLst>
              </a:custGeom>
              <a:noFill/>
              <a:ln w="12700" cap="rnd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43" name="Freeform 294"/>
              <p:cNvSpPr>
                <a:spLocks/>
              </p:cNvSpPr>
              <p:nvPr/>
            </p:nvSpPr>
            <p:spPr bwMode="auto">
              <a:xfrm>
                <a:off x="1711" y="3055"/>
                <a:ext cx="25" cy="17"/>
              </a:xfrm>
              <a:custGeom>
                <a:avLst/>
                <a:gdLst>
                  <a:gd name="T0" fmla="*/ 0 w 25"/>
                  <a:gd name="T1" fmla="*/ 0 h 17"/>
                  <a:gd name="T2" fmla="*/ 0 w 25"/>
                  <a:gd name="T3" fmla="*/ 16 h 17"/>
                  <a:gd name="T4" fmla="*/ 24 w 25"/>
                  <a:gd name="T5" fmla="*/ 16 h 17"/>
                  <a:gd name="T6" fmla="*/ 24 w 25"/>
                  <a:gd name="T7" fmla="*/ 0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5"/>
                  <a:gd name="T13" fmla="*/ 0 h 17"/>
                  <a:gd name="T14" fmla="*/ 25 w 25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5" h="17">
                    <a:moveTo>
                      <a:pt x="0" y="0"/>
                    </a:moveTo>
                    <a:lnTo>
                      <a:pt x="0" y="16"/>
                    </a:lnTo>
                    <a:lnTo>
                      <a:pt x="24" y="16"/>
                    </a:lnTo>
                    <a:lnTo>
                      <a:pt x="24" y="0"/>
                    </a:lnTo>
                  </a:path>
                </a:pathLst>
              </a:custGeom>
              <a:noFill/>
              <a:ln w="12700" cap="rnd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44" name="Rectangle 295"/>
              <p:cNvSpPr>
                <a:spLocks noChangeArrowheads="1"/>
              </p:cNvSpPr>
              <p:nvPr/>
            </p:nvSpPr>
            <p:spPr bwMode="auto">
              <a:xfrm flipV="1">
                <a:off x="1745" y="3041"/>
                <a:ext cx="4" cy="5"/>
              </a:xfrm>
              <a:prstGeom prst="rect">
                <a:avLst/>
              </a:prstGeom>
              <a:noFill/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945" name="Oval 296"/>
              <p:cNvSpPr>
                <a:spLocks noChangeArrowheads="1"/>
              </p:cNvSpPr>
              <p:nvPr/>
            </p:nvSpPr>
            <p:spPr bwMode="auto">
              <a:xfrm flipH="1" flipV="1">
                <a:off x="1736" y="3058"/>
                <a:ext cx="5" cy="4"/>
              </a:xfrm>
              <a:prstGeom prst="ellipse">
                <a:avLst/>
              </a:prstGeom>
              <a:noFill/>
              <a:ln w="12700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grpSp>
          <p:nvGrpSpPr>
            <p:cNvPr id="12317" name="Group 297"/>
            <p:cNvGrpSpPr>
              <a:grpSpLocks/>
            </p:cNvGrpSpPr>
            <p:nvPr/>
          </p:nvGrpSpPr>
          <p:grpSpPr bwMode="auto">
            <a:xfrm>
              <a:off x="4599" y="8211"/>
              <a:ext cx="663" cy="518"/>
              <a:chOff x="1512" y="2967"/>
              <a:chExt cx="277" cy="550"/>
            </a:xfrm>
          </p:grpSpPr>
          <p:sp>
            <p:nvSpPr>
              <p:cNvPr id="12696" name="Freeform 298"/>
              <p:cNvSpPr>
                <a:spLocks/>
              </p:cNvSpPr>
              <p:nvPr/>
            </p:nvSpPr>
            <p:spPr bwMode="auto">
              <a:xfrm>
                <a:off x="1512" y="2967"/>
                <a:ext cx="272" cy="528"/>
              </a:xfrm>
              <a:custGeom>
                <a:avLst/>
                <a:gdLst>
                  <a:gd name="T0" fmla="*/ 1 w 272"/>
                  <a:gd name="T1" fmla="*/ 0 h 528"/>
                  <a:gd name="T2" fmla="*/ 266 w 272"/>
                  <a:gd name="T3" fmla="*/ 1 h 528"/>
                  <a:gd name="T4" fmla="*/ 271 w 272"/>
                  <a:gd name="T5" fmla="*/ 4 h 528"/>
                  <a:gd name="T6" fmla="*/ 270 w 272"/>
                  <a:gd name="T7" fmla="*/ 524 h 528"/>
                  <a:gd name="T8" fmla="*/ 268 w 272"/>
                  <a:gd name="T9" fmla="*/ 527 h 528"/>
                  <a:gd name="T10" fmla="*/ 3 w 272"/>
                  <a:gd name="T11" fmla="*/ 527 h 528"/>
                  <a:gd name="T12" fmla="*/ 0 w 272"/>
                  <a:gd name="T13" fmla="*/ 524 h 528"/>
                  <a:gd name="T14" fmla="*/ 1 w 272"/>
                  <a:gd name="T15" fmla="*/ 0 h 528"/>
                  <a:gd name="T16" fmla="*/ 0 w 272"/>
                  <a:gd name="T17" fmla="*/ 0 h 528"/>
                  <a:gd name="T18" fmla="*/ 1 w 272"/>
                  <a:gd name="T19" fmla="*/ 0 h 52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72"/>
                  <a:gd name="T31" fmla="*/ 0 h 528"/>
                  <a:gd name="T32" fmla="*/ 272 w 272"/>
                  <a:gd name="T33" fmla="*/ 528 h 52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72" h="528">
                    <a:moveTo>
                      <a:pt x="1" y="0"/>
                    </a:moveTo>
                    <a:lnTo>
                      <a:pt x="266" y="1"/>
                    </a:lnTo>
                    <a:lnTo>
                      <a:pt x="271" y="4"/>
                    </a:lnTo>
                    <a:lnTo>
                      <a:pt x="270" y="524"/>
                    </a:lnTo>
                    <a:lnTo>
                      <a:pt x="268" y="527"/>
                    </a:lnTo>
                    <a:lnTo>
                      <a:pt x="3" y="527"/>
                    </a:lnTo>
                    <a:lnTo>
                      <a:pt x="0" y="524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97" name="Rectangle 299"/>
              <p:cNvSpPr>
                <a:spLocks noChangeArrowheads="1"/>
              </p:cNvSpPr>
              <p:nvPr/>
            </p:nvSpPr>
            <p:spPr bwMode="auto">
              <a:xfrm>
                <a:off x="1527" y="3499"/>
                <a:ext cx="243" cy="13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698" name="Rectangle 300"/>
              <p:cNvSpPr>
                <a:spLocks noChangeArrowheads="1"/>
              </p:cNvSpPr>
              <p:nvPr/>
            </p:nvSpPr>
            <p:spPr bwMode="auto">
              <a:xfrm>
                <a:off x="1676" y="2989"/>
                <a:ext cx="87" cy="458"/>
              </a:xfrm>
              <a:prstGeom prst="rect">
                <a:avLst/>
              </a:prstGeom>
              <a:noFill/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699" name="Rectangle 301"/>
              <p:cNvSpPr>
                <a:spLocks noChangeArrowheads="1"/>
              </p:cNvSpPr>
              <p:nvPr/>
            </p:nvSpPr>
            <p:spPr bwMode="auto">
              <a:xfrm>
                <a:off x="1679" y="2995"/>
                <a:ext cx="81" cy="417"/>
              </a:xfrm>
              <a:prstGeom prst="rect">
                <a:avLst/>
              </a:prstGeom>
              <a:noFill/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700" name="Line 302"/>
              <p:cNvSpPr>
                <a:spLocks noChangeShapeType="1"/>
              </p:cNvSpPr>
              <p:nvPr/>
            </p:nvSpPr>
            <p:spPr bwMode="auto">
              <a:xfrm flipV="1">
                <a:off x="1677" y="3420"/>
                <a:ext cx="1" cy="32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01" name="Line 303"/>
              <p:cNvSpPr>
                <a:spLocks noChangeShapeType="1"/>
              </p:cNvSpPr>
              <p:nvPr/>
            </p:nvSpPr>
            <p:spPr bwMode="auto">
              <a:xfrm>
                <a:off x="1765" y="3417"/>
                <a:ext cx="4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02" name="Line 304"/>
              <p:cNvSpPr>
                <a:spLocks noChangeShapeType="1"/>
              </p:cNvSpPr>
              <p:nvPr/>
            </p:nvSpPr>
            <p:spPr bwMode="auto">
              <a:xfrm flipV="1">
                <a:off x="1767" y="2984"/>
                <a:ext cx="2" cy="9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03" name="Line 305"/>
              <p:cNvSpPr>
                <a:spLocks noChangeShapeType="1"/>
              </p:cNvSpPr>
              <p:nvPr/>
            </p:nvSpPr>
            <p:spPr bwMode="auto">
              <a:xfrm>
                <a:off x="1675" y="2984"/>
                <a:ext cx="3" cy="9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04" name="Line 306"/>
              <p:cNvSpPr>
                <a:spLocks noChangeShapeType="1"/>
              </p:cNvSpPr>
              <p:nvPr/>
            </p:nvSpPr>
            <p:spPr bwMode="auto">
              <a:xfrm>
                <a:off x="1531" y="3023"/>
                <a:ext cx="0" cy="34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05" name="Line 307"/>
              <p:cNvSpPr>
                <a:spLocks noChangeShapeType="1"/>
              </p:cNvSpPr>
              <p:nvPr/>
            </p:nvSpPr>
            <p:spPr bwMode="auto">
              <a:xfrm>
                <a:off x="1601" y="3023"/>
                <a:ext cx="0" cy="34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06" name="Line 308"/>
              <p:cNvSpPr>
                <a:spLocks noChangeShapeType="1"/>
              </p:cNvSpPr>
              <p:nvPr/>
            </p:nvSpPr>
            <p:spPr bwMode="auto">
              <a:xfrm>
                <a:off x="1541" y="3023"/>
                <a:ext cx="0" cy="34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07" name="Line 309"/>
              <p:cNvSpPr>
                <a:spLocks noChangeShapeType="1"/>
              </p:cNvSpPr>
              <p:nvPr/>
            </p:nvSpPr>
            <p:spPr bwMode="auto">
              <a:xfrm>
                <a:off x="1551" y="3023"/>
                <a:ext cx="0" cy="34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08" name="Line 310"/>
              <p:cNvSpPr>
                <a:spLocks noChangeShapeType="1"/>
              </p:cNvSpPr>
              <p:nvPr/>
            </p:nvSpPr>
            <p:spPr bwMode="auto">
              <a:xfrm>
                <a:off x="1561" y="3023"/>
                <a:ext cx="0" cy="34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09" name="Line 311"/>
              <p:cNvSpPr>
                <a:spLocks noChangeShapeType="1"/>
              </p:cNvSpPr>
              <p:nvPr/>
            </p:nvSpPr>
            <p:spPr bwMode="auto">
              <a:xfrm>
                <a:off x="1571" y="3023"/>
                <a:ext cx="0" cy="34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10" name="Line 312"/>
              <p:cNvSpPr>
                <a:spLocks noChangeShapeType="1"/>
              </p:cNvSpPr>
              <p:nvPr/>
            </p:nvSpPr>
            <p:spPr bwMode="auto">
              <a:xfrm>
                <a:off x="1582" y="3023"/>
                <a:ext cx="0" cy="34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11" name="Line 313"/>
              <p:cNvSpPr>
                <a:spLocks noChangeShapeType="1"/>
              </p:cNvSpPr>
              <p:nvPr/>
            </p:nvSpPr>
            <p:spPr bwMode="auto">
              <a:xfrm>
                <a:off x="1591" y="3023"/>
                <a:ext cx="0" cy="34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12" name="Line 314"/>
              <p:cNvSpPr>
                <a:spLocks noChangeShapeType="1"/>
              </p:cNvSpPr>
              <p:nvPr/>
            </p:nvSpPr>
            <p:spPr bwMode="auto">
              <a:xfrm>
                <a:off x="1531" y="3066"/>
                <a:ext cx="0" cy="36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13" name="Line 315"/>
              <p:cNvSpPr>
                <a:spLocks noChangeShapeType="1"/>
              </p:cNvSpPr>
              <p:nvPr/>
            </p:nvSpPr>
            <p:spPr bwMode="auto">
              <a:xfrm>
                <a:off x="1601" y="3066"/>
                <a:ext cx="0" cy="36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14" name="Line 316"/>
              <p:cNvSpPr>
                <a:spLocks noChangeShapeType="1"/>
              </p:cNvSpPr>
              <p:nvPr/>
            </p:nvSpPr>
            <p:spPr bwMode="auto">
              <a:xfrm>
                <a:off x="1541" y="3066"/>
                <a:ext cx="0" cy="36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15" name="Line 317"/>
              <p:cNvSpPr>
                <a:spLocks noChangeShapeType="1"/>
              </p:cNvSpPr>
              <p:nvPr/>
            </p:nvSpPr>
            <p:spPr bwMode="auto">
              <a:xfrm>
                <a:off x="1551" y="3066"/>
                <a:ext cx="0" cy="36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16" name="Line 318"/>
              <p:cNvSpPr>
                <a:spLocks noChangeShapeType="1"/>
              </p:cNvSpPr>
              <p:nvPr/>
            </p:nvSpPr>
            <p:spPr bwMode="auto">
              <a:xfrm>
                <a:off x="1561" y="3066"/>
                <a:ext cx="0" cy="36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17" name="Line 319"/>
              <p:cNvSpPr>
                <a:spLocks noChangeShapeType="1"/>
              </p:cNvSpPr>
              <p:nvPr/>
            </p:nvSpPr>
            <p:spPr bwMode="auto">
              <a:xfrm>
                <a:off x="1571" y="3066"/>
                <a:ext cx="0" cy="36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18" name="Line 320"/>
              <p:cNvSpPr>
                <a:spLocks noChangeShapeType="1"/>
              </p:cNvSpPr>
              <p:nvPr/>
            </p:nvSpPr>
            <p:spPr bwMode="auto">
              <a:xfrm>
                <a:off x="1582" y="3066"/>
                <a:ext cx="0" cy="36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19" name="Line 321"/>
              <p:cNvSpPr>
                <a:spLocks noChangeShapeType="1"/>
              </p:cNvSpPr>
              <p:nvPr/>
            </p:nvSpPr>
            <p:spPr bwMode="auto">
              <a:xfrm>
                <a:off x="1591" y="3066"/>
                <a:ext cx="0" cy="36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20" name="Line 322"/>
              <p:cNvSpPr>
                <a:spLocks noChangeShapeType="1"/>
              </p:cNvSpPr>
              <p:nvPr/>
            </p:nvSpPr>
            <p:spPr bwMode="auto">
              <a:xfrm>
                <a:off x="1531" y="3111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21" name="Line 323"/>
              <p:cNvSpPr>
                <a:spLocks noChangeShapeType="1"/>
              </p:cNvSpPr>
              <p:nvPr/>
            </p:nvSpPr>
            <p:spPr bwMode="auto">
              <a:xfrm>
                <a:off x="1601" y="3111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22" name="Line 324"/>
              <p:cNvSpPr>
                <a:spLocks noChangeShapeType="1"/>
              </p:cNvSpPr>
              <p:nvPr/>
            </p:nvSpPr>
            <p:spPr bwMode="auto">
              <a:xfrm>
                <a:off x="1541" y="3111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23" name="Line 325"/>
              <p:cNvSpPr>
                <a:spLocks noChangeShapeType="1"/>
              </p:cNvSpPr>
              <p:nvPr/>
            </p:nvSpPr>
            <p:spPr bwMode="auto">
              <a:xfrm>
                <a:off x="1551" y="3111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24" name="Line 326"/>
              <p:cNvSpPr>
                <a:spLocks noChangeShapeType="1"/>
              </p:cNvSpPr>
              <p:nvPr/>
            </p:nvSpPr>
            <p:spPr bwMode="auto">
              <a:xfrm>
                <a:off x="1561" y="3111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25" name="Line 327"/>
              <p:cNvSpPr>
                <a:spLocks noChangeShapeType="1"/>
              </p:cNvSpPr>
              <p:nvPr/>
            </p:nvSpPr>
            <p:spPr bwMode="auto">
              <a:xfrm>
                <a:off x="1571" y="3111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26" name="Line 328"/>
              <p:cNvSpPr>
                <a:spLocks noChangeShapeType="1"/>
              </p:cNvSpPr>
              <p:nvPr/>
            </p:nvSpPr>
            <p:spPr bwMode="auto">
              <a:xfrm>
                <a:off x="1582" y="3111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27" name="Line 329"/>
              <p:cNvSpPr>
                <a:spLocks noChangeShapeType="1"/>
              </p:cNvSpPr>
              <p:nvPr/>
            </p:nvSpPr>
            <p:spPr bwMode="auto">
              <a:xfrm>
                <a:off x="1591" y="3111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28" name="Line 330"/>
              <p:cNvSpPr>
                <a:spLocks noChangeShapeType="1"/>
              </p:cNvSpPr>
              <p:nvPr/>
            </p:nvSpPr>
            <p:spPr bwMode="auto">
              <a:xfrm>
                <a:off x="1531" y="3157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29" name="Line 331"/>
              <p:cNvSpPr>
                <a:spLocks noChangeShapeType="1"/>
              </p:cNvSpPr>
              <p:nvPr/>
            </p:nvSpPr>
            <p:spPr bwMode="auto">
              <a:xfrm>
                <a:off x="1601" y="3157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30" name="Line 332"/>
              <p:cNvSpPr>
                <a:spLocks noChangeShapeType="1"/>
              </p:cNvSpPr>
              <p:nvPr/>
            </p:nvSpPr>
            <p:spPr bwMode="auto">
              <a:xfrm>
                <a:off x="1541" y="3157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31" name="Line 333"/>
              <p:cNvSpPr>
                <a:spLocks noChangeShapeType="1"/>
              </p:cNvSpPr>
              <p:nvPr/>
            </p:nvSpPr>
            <p:spPr bwMode="auto">
              <a:xfrm>
                <a:off x="1551" y="3157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32" name="Line 334"/>
              <p:cNvSpPr>
                <a:spLocks noChangeShapeType="1"/>
              </p:cNvSpPr>
              <p:nvPr/>
            </p:nvSpPr>
            <p:spPr bwMode="auto">
              <a:xfrm>
                <a:off x="1561" y="3157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33" name="Line 335"/>
              <p:cNvSpPr>
                <a:spLocks noChangeShapeType="1"/>
              </p:cNvSpPr>
              <p:nvPr/>
            </p:nvSpPr>
            <p:spPr bwMode="auto">
              <a:xfrm>
                <a:off x="1571" y="3157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34" name="Line 336"/>
              <p:cNvSpPr>
                <a:spLocks noChangeShapeType="1"/>
              </p:cNvSpPr>
              <p:nvPr/>
            </p:nvSpPr>
            <p:spPr bwMode="auto">
              <a:xfrm>
                <a:off x="1582" y="3157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35" name="Line 337"/>
              <p:cNvSpPr>
                <a:spLocks noChangeShapeType="1"/>
              </p:cNvSpPr>
              <p:nvPr/>
            </p:nvSpPr>
            <p:spPr bwMode="auto">
              <a:xfrm>
                <a:off x="1591" y="3157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36" name="Line 338"/>
              <p:cNvSpPr>
                <a:spLocks noChangeShapeType="1"/>
              </p:cNvSpPr>
              <p:nvPr/>
            </p:nvSpPr>
            <p:spPr bwMode="auto">
              <a:xfrm>
                <a:off x="1681" y="3034"/>
                <a:ext cx="86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37" name="Line 339"/>
              <p:cNvSpPr>
                <a:spLocks noChangeShapeType="1"/>
              </p:cNvSpPr>
              <p:nvPr/>
            </p:nvSpPr>
            <p:spPr bwMode="auto">
              <a:xfrm>
                <a:off x="1681" y="3073"/>
                <a:ext cx="86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38" name="Line 340"/>
              <p:cNvSpPr>
                <a:spLocks noChangeShapeType="1"/>
              </p:cNvSpPr>
              <p:nvPr/>
            </p:nvSpPr>
            <p:spPr bwMode="auto">
              <a:xfrm>
                <a:off x="1681" y="3113"/>
                <a:ext cx="86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39" name="Line 341"/>
              <p:cNvSpPr>
                <a:spLocks noChangeShapeType="1"/>
              </p:cNvSpPr>
              <p:nvPr/>
            </p:nvSpPr>
            <p:spPr bwMode="auto">
              <a:xfrm>
                <a:off x="1681" y="3156"/>
                <a:ext cx="86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40" name="Line 342"/>
              <p:cNvSpPr>
                <a:spLocks noChangeShapeType="1"/>
              </p:cNvSpPr>
              <p:nvPr/>
            </p:nvSpPr>
            <p:spPr bwMode="auto">
              <a:xfrm>
                <a:off x="1681" y="3207"/>
                <a:ext cx="86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41" name="Line 343"/>
              <p:cNvSpPr>
                <a:spLocks noChangeShapeType="1"/>
              </p:cNvSpPr>
              <p:nvPr/>
            </p:nvSpPr>
            <p:spPr bwMode="auto">
              <a:xfrm>
                <a:off x="1681" y="3261"/>
                <a:ext cx="86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42" name="Line 344"/>
              <p:cNvSpPr>
                <a:spLocks noChangeShapeType="1"/>
              </p:cNvSpPr>
              <p:nvPr/>
            </p:nvSpPr>
            <p:spPr bwMode="auto">
              <a:xfrm>
                <a:off x="1724" y="3156"/>
                <a:ext cx="0" cy="51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43" name="Rectangle 345"/>
              <p:cNvSpPr>
                <a:spLocks noChangeArrowheads="1"/>
              </p:cNvSpPr>
              <p:nvPr/>
            </p:nvSpPr>
            <p:spPr bwMode="auto">
              <a:xfrm>
                <a:off x="1739" y="3220"/>
                <a:ext cx="10" cy="6"/>
              </a:xfrm>
              <a:prstGeom prst="rect">
                <a:avLst/>
              </a:prstGeom>
              <a:noFill/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744" name="Freeform 346"/>
              <p:cNvSpPr>
                <a:spLocks/>
              </p:cNvSpPr>
              <p:nvPr/>
            </p:nvSpPr>
            <p:spPr bwMode="auto">
              <a:xfrm>
                <a:off x="1681" y="3217"/>
                <a:ext cx="89" cy="24"/>
              </a:xfrm>
              <a:custGeom>
                <a:avLst/>
                <a:gdLst>
                  <a:gd name="T0" fmla="*/ 88 w 89"/>
                  <a:gd name="T1" fmla="*/ 23 h 24"/>
                  <a:gd name="T2" fmla="*/ 29 w 89"/>
                  <a:gd name="T3" fmla="*/ 23 h 24"/>
                  <a:gd name="T4" fmla="*/ 29 w 89"/>
                  <a:gd name="T5" fmla="*/ 9 h 24"/>
                  <a:gd name="T6" fmla="*/ 28 w 89"/>
                  <a:gd name="T7" fmla="*/ 5 h 24"/>
                  <a:gd name="T8" fmla="*/ 28 w 89"/>
                  <a:gd name="T9" fmla="*/ 1 h 24"/>
                  <a:gd name="T10" fmla="*/ 24 w 89"/>
                  <a:gd name="T11" fmla="*/ 0 h 24"/>
                  <a:gd name="T12" fmla="*/ 20 w 89"/>
                  <a:gd name="T13" fmla="*/ 0 h 24"/>
                  <a:gd name="T14" fmla="*/ 18 w 89"/>
                  <a:gd name="T15" fmla="*/ 0 h 24"/>
                  <a:gd name="T16" fmla="*/ 14 w 89"/>
                  <a:gd name="T17" fmla="*/ 3 h 24"/>
                  <a:gd name="T18" fmla="*/ 13 w 89"/>
                  <a:gd name="T19" fmla="*/ 7 h 24"/>
                  <a:gd name="T20" fmla="*/ 13 w 89"/>
                  <a:gd name="T21" fmla="*/ 9 h 24"/>
                  <a:gd name="T22" fmla="*/ 13 w 89"/>
                  <a:gd name="T23" fmla="*/ 23 h 24"/>
                  <a:gd name="T24" fmla="*/ 12 w 89"/>
                  <a:gd name="T25" fmla="*/ 23 h 24"/>
                  <a:gd name="T26" fmla="*/ 0 w 89"/>
                  <a:gd name="T27" fmla="*/ 23 h 2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89"/>
                  <a:gd name="T43" fmla="*/ 0 h 24"/>
                  <a:gd name="T44" fmla="*/ 89 w 89"/>
                  <a:gd name="T45" fmla="*/ 24 h 2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89" h="24">
                    <a:moveTo>
                      <a:pt x="88" y="23"/>
                    </a:moveTo>
                    <a:lnTo>
                      <a:pt x="29" y="23"/>
                    </a:lnTo>
                    <a:lnTo>
                      <a:pt x="29" y="9"/>
                    </a:lnTo>
                    <a:lnTo>
                      <a:pt x="28" y="5"/>
                    </a:lnTo>
                    <a:lnTo>
                      <a:pt x="28" y="1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4" y="3"/>
                    </a:lnTo>
                    <a:lnTo>
                      <a:pt x="13" y="7"/>
                    </a:lnTo>
                    <a:lnTo>
                      <a:pt x="13" y="9"/>
                    </a:lnTo>
                    <a:lnTo>
                      <a:pt x="13" y="23"/>
                    </a:lnTo>
                    <a:lnTo>
                      <a:pt x="12" y="23"/>
                    </a:lnTo>
                    <a:lnTo>
                      <a:pt x="0" y="23"/>
                    </a:lnTo>
                  </a:path>
                </a:pathLst>
              </a:custGeom>
              <a:noFill/>
              <a:ln w="12700" cap="rnd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45" name="Oval 347"/>
              <p:cNvSpPr>
                <a:spLocks noChangeArrowheads="1"/>
              </p:cNvSpPr>
              <p:nvPr/>
            </p:nvSpPr>
            <p:spPr bwMode="auto">
              <a:xfrm>
                <a:off x="1697" y="3226"/>
                <a:ext cx="5" cy="10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746" name="Freeform 348"/>
              <p:cNvSpPr>
                <a:spLocks/>
              </p:cNvSpPr>
              <p:nvPr/>
            </p:nvSpPr>
            <p:spPr bwMode="auto">
              <a:xfrm>
                <a:off x="1681" y="3161"/>
                <a:ext cx="89" cy="24"/>
              </a:xfrm>
              <a:custGeom>
                <a:avLst/>
                <a:gdLst>
                  <a:gd name="T0" fmla="*/ 0 w 89"/>
                  <a:gd name="T1" fmla="*/ 23 h 24"/>
                  <a:gd name="T2" fmla="*/ 10 w 89"/>
                  <a:gd name="T3" fmla="*/ 23 h 24"/>
                  <a:gd name="T4" fmla="*/ 11 w 89"/>
                  <a:gd name="T5" fmla="*/ 23 h 24"/>
                  <a:gd name="T6" fmla="*/ 11 w 89"/>
                  <a:gd name="T7" fmla="*/ 15 h 24"/>
                  <a:gd name="T8" fmla="*/ 12 w 89"/>
                  <a:gd name="T9" fmla="*/ 12 h 24"/>
                  <a:gd name="T10" fmla="*/ 13 w 89"/>
                  <a:gd name="T11" fmla="*/ 7 h 24"/>
                  <a:gd name="T12" fmla="*/ 15 w 89"/>
                  <a:gd name="T13" fmla="*/ 4 h 24"/>
                  <a:gd name="T14" fmla="*/ 20 w 89"/>
                  <a:gd name="T15" fmla="*/ 2 h 24"/>
                  <a:gd name="T16" fmla="*/ 22 w 89"/>
                  <a:gd name="T17" fmla="*/ 2 h 24"/>
                  <a:gd name="T18" fmla="*/ 26 w 89"/>
                  <a:gd name="T19" fmla="*/ 4 h 24"/>
                  <a:gd name="T20" fmla="*/ 28 w 89"/>
                  <a:gd name="T21" fmla="*/ 7 h 24"/>
                  <a:gd name="T22" fmla="*/ 29 w 89"/>
                  <a:gd name="T23" fmla="*/ 11 h 24"/>
                  <a:gd name="T24" fmla="*/ 32 w 89"/>
                  <a:gd name="T25" fmla="*/ 15 h 24"/>
                  <a:gd name="T26" fmla="*/ 32 w 89"/>
                  <a:gd name="T27" fmla="*/ 23 h 24"/>
                  <a:gd name="T28" fmla="*/ 43 w 89"/>
                  <a:gd name="T29" fmla="*/ 23 h 24"/>
                  <a:gd name="T30" fmla="*/ 63 w 89"/>
                  <a:gd name="T31" fmla="*/ 23 h 24"/>
                  <a:gd name="T32" fmla="*/ 63 w 89"/>
                  <a:gd name="T33" fmla="*/ 0 h 24"/>
                  <a:gd name="T34" fmla="*/ 73 w 89"/>
                  <a:gd name="T35" fmla="*/ 0 h 24"/>
                  <a:gd name="T36" fmla="*/ 73 w 89"/>
                  <a:gd name="T37" fmla="*/ 23 h 24"/>
                  <a:gd name="T38" fmla="*/ 88 w 89"/>
                  <a:gd name="T39" fmla="*/ 23 h 24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89"/>
                  <a:gd name="T61" fmla="*/ 0 h 24"/>
                  <a:gd name="T62" fmla="*/ 89 w 89"/>
                  <a:gd name="T63" fmla="*/ 24 h 24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89" h="24">
                    <a:moveTo>
                      <a:pt x="0" y="23"/>
                    </a:moveTo>
                    <a:lnTo>
                      <a:pt x="10" y="23"/>
                    </a:lnTo>
                    <a:lnTo>
                      <a:pt x="11" y="23"/>
                    </a:lnTo>
                    <a:lnTo>
                      <a:pt x="11" y="15"/>
                    </a:lnTo>
                    <a:lnTo>
                      <a:pt x="12" y="12"/>
                    </a:lnTo>
                    <a:lnTo>
                      <a:pt x="13" y="7"/>
                    </a:lnTo>
                    <a:lnTo>
                      <a:pt x="15" y="4"/>
                    </a:lnTo>
                    <a:lnTo>
                      <a:pt x="20" y="2"/>
                    </a:lnTo>
                    <a:lnTo>
                      <a:pt x="22" y="2"/>
                    </a:lnTo>
                    <a:lnTo>
                      <a:pt x="26" y="4"/>
                    </a:lnTo>
                    <a:lnTo>
                      <a:pt x="28" y="7"/>
                    </a:lnTo>
                    <a:lnTo>
                      <a:pt x="29" y="11"/>
                    </a:lnTo>
                    <a:lnTo>
                      <a:pt x="32" y="15"/>
                    </a:lnTo>
                    <a:lnTo>
                      <a:pt x="32" y="23"/>
                    </a:lnTo>
                    <a:lnTo>
                      <a:pt x="43" y="23"/>
                    </a:lnTo>
                    <a:lnTo>
                      <a:pt x="63" y="23"/>
                    </a:lnTo>
                    <a:lnTo>
                      <a:pt x="63" y="0"/>
                    </a:lnTo>
                    <a:lnTo>
                      <a:pt x="73" y="0"/>
                    </a:lnTo>
                    <a:lnTo>
                      <a:pt x="73" y="23"/>
                    </a:lnTo>
                    <a:lnTo>
                      <a:pt x="88" y="23"/>
                    </a:lnTo>
                  </a:path>
                </a:pathLst>
              </a:custGeom>
              <a:noFill/>
              <a:ln w="12700" cap="rnd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47" name="Oval 349"/>
              <p:cNvSpPr>
                <a:spLocks noChangeArrowheads="1"/>
              </p:cNvSpPr>
              <p:nvPr/>
            </p:nvSpPr>
            <p:spPr bwMode="auto">
              <a:xfrm>
                <a:off x="1695" y="3170"/>
                <a:ext cx="8" cy="1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748" name="Freeform 350"/>
              <p:cNvSpPr>
                <a:spLocks/>
              </p:cNvSpPr>
              <p:nvPr/>
            </p:nvSpPr>
            <p:spPr bwMode="auto">
              <a:xfrm>
                <a:off x="1702" y="3177"/>
                <a:ext cx="17" cy="17"/>
              </a:xfrm>
              <a:custGeom>
                <a:avLst/>
                <a:gdLst>
                  <a:gd name="T0" fmla="*/ 11 w 17"/>
                  <a:gd name="T1" fmla="*/ 16 h 17"/>
                  <a:gd name="T2" fmla="*/ 0 w 17"/>
                  <a:gd name="T3" fmla="*/ 1 h 17"/>
                  <a:gd name="T4" fmla="*/ 2 w 17"/>
                  <a:gd name="T5" fmla="*/ 0 h 17"/>
                  <a:gd name="T6" fmla="*/ 16 w 17"/>
                  <a:gd name="T7" fmla="*/ 13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11" y="16"/>
                    </a:moveTo>
                    <a:lnTo>
                      <a:pt x="0" y="1"/>
                    </a:lnTo>
                    <a:lnTo>
                      <a:pt x="2" y="0"/>
                    </a:lnTo>
                    <a:lnTo>
                      <a:pt x="16" y="13"/>
                    </a:lnTo>
                  </a:path>
                </a:pathLst>
              </a:custGeom>
              <a:noFill/>
              <a:ln w="12700" cap="rnd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49" name="Rectangle 351"/>
              <p:cNvSpPr>
                <a:spLocks noChangeArrowheads="1"/>
              </p:cNvSpPr>
              <p:nvPr/>
            </p:nvSpPr>
            <p:spPr bwMode="auto">
              <a:xfrm>
                <a:off x="1697" y="3089"/>
                <a:ext cx="48" cy="0"/>
              </a:xfrm>
              <a:prstGeom prst="rect">
                <a:avLst/>
              </a:prstGeom>
              <a:solidFill>
                <a:srgbClr val="C0C0C0"/>
              </a:solidFill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750" name="Freeform 352"/>
              <p:cNvSpPr>
                <a:spLocks/>
              </p:cNvSpPr>
              <p:nvPr/>
            </p:nvSpPr>
            <p:spPr bwMode="auto">
              <a:xfrm>
                <a:off x="1713" y="3097"/>
                <a:ext cx="25" cy="17"/>
              </a:xfrm>
              <a:custGeom>
                <a:avLst/>
                <a:gdLst>
                  <a:gd name="T0" fmla="*/ 0 w 25"/>
                  <a:gd name="T1" fmla="*/ 0 h 17"/>
                  <a:gd name="T2" fmla="*/ 0 w 25"/>
                  <a:gd name="T3" fmla="*/ 16 h 17"/>
                  <a:gd name="T4" fmla="*/ 24 w 25"/>
                  <a:gd name="T5" fmla="*/ 16 h 17"/>
                  <a:gd name="T6" fmla="*/ 24 w 25"/>
                  <a:gd name="T7" fmla="*/ 0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5"/>
                  <a:gd name="T13" fmla="*/ 0 h 17"/>
                  <a:gd name="T14" fmla="*/ 25 w 25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5" h="17">
                    <a:moveTo>
                      <a:pt x="0" y="0"/>
                    </a:moveTo>
                    <a:lnTo>
                      <a:pt x="0" y="16"/>
                    </a:lnTo>
                    <a:lnTo>
                      <a:pt x="24" y="16"/>
                    </a:lnTo>
                    <a:lnTo>
                      <a:pt x="24" y="0"/>
                    </a:lnTo>
                  </a:path>
                </a:pathLst>
              </a:custGeom>
              <a:noFill/>
              <a:ln w="12700" cap="rnd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51" name="Freeform 353"/>
              <p:cNvSpPr>
                <a:spLocks/>
              </p:cNvSpPr>
              <p:nvPr/>
            </p:nvSpPr>
            <p:spPr bwMode="auto">
              <a:xfrm>
                <a:off x="1713" y="3081"/>
                <a:ext cx="25" cy="17"/>
              </a:xfrm>
              <a:custGeom>
                <a:avLst/>
                <a:gdLst>
                  <a:gd name="T0" fmla="*/ 0 w 25"/>
                  <a:gd name="T1" fmla="*/ 16 h 17"/>
                  <a:gd name="T2" fmla="*/ 0 w 25"/>
                  <a:gd name="T3" fmla="*/ 0 h 17"/>
                  <a:gd name="T4" fmla="*/ 24 w 25"/>
                  <a:gd name="T5" fmla="*/ 0 h 17"/>
                  <a:gd name="T6" fmla="*/ 24 w 25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5"/>
                  <a:gd name="T13" fmla="*/ 0 h 17"/>
                  <a:gd name="T14" fmla="*/ 25 w 25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5" h="17">
                    <a:moveTo>
                      <a:pt x="0" y="16"/>
                    </a:moveTo>
                    <a:lnTo>
                      <a:pt x="0" y="0"/>
                    </a:lnTo>
                    <a:lnTo>
                      <a:pt x="24" y="0"/>
                    </a:lnTo>
                    <a:lnTo>
                      <a:pt x="24" y="16"/>
                    </a:lnTo>
                  </a:path>
                </a:pathLst>
              </a:custGeom>
              <a:noFill/>
              <a:ln w="12700" cap="rnd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52" name="Rectangle 354"/>
              <p:cNvSpPr>
                <a:spLocks noChangeArrowheads="1"/>
              </p:cNvSpPr>
              <p:nvPr/>
            </p:nvSpPr>
            <p:spPr bwMode="auto">
              <a:xfrm flipV="1">
                <a:off x="1741" y="3102"/>
                <a:ext cx="1" cy="5"/>
              </a:xfrm>
              <a:prstGeom prst="rect">
                <a:avLst/>
              </a:prstGeom>
              <a:noFill/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753" name="Rectangle 355"/>
              <p:cNvSpPr>
                <a:spLocks noChangeArrowheads="1"/>
              </p:cNvSpPr>
              <p:nvPr/>
            </p:nvSpPr>
            <p:spPr bwMode="auto">
              <a:xfrm flipH="1" flipV="1">
                <a:off x="1695" y="3099"/>
                <a:ext cx="5" cy="8"/>
              </a:xfrm>
              <a:prstGeom prst="rect">
                <a:avLst/>
              </a:prstGeom>
              <a:noFill/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754" name="Line 356"/>
              <p:cNvSpPr>
                <a:spLocks noChangeShapeType="1"/>
              </p:cNvSpPr>
              <p:nvPr/>
            </p:nvSpPr>
            <p:spPr bwMode="auto">
              <a:xfrm>
                <a:off x="1683" y="3161"/>
                <a:ext cx="11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55" name="Line 357"/>
              <p:cNvSpPr>
                <a:spLocks noChangeShapeType="1"/>
              </p:cNvSpPr>
              <p:nvPr/>
            </p:nvSpPr>
            <p:spPr bwMode="auto">
              <a:xfrm>
                <a:off x="1698" y="3161"/>
                <a:ext cx="11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56" name="Line 358"/>
              <p:cNvSpPr>
                <a:spLocks noChangeShapeType="1"/>
              </p:cNvSpPr>
              <p:nvPr/>
            </p:nvSpPr>
            <p:spPr bwMode="auto">
              <a:xfrm>
                <a:off x="1710" y="3161"/>
                <a:ext cx="11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57" name="Rectangle 359"/>
              <p:cNvSpPr>
                <a:spLocks noChangeArrowheads="1"/>
              </p:cNvSpPr>
              <p:nvPr/>
            </p:nvSpPr>
            <p:spPr bwMode="auto">
              <a:xfrm flipH="1" flipV="1">
                <a:off x="1727" y="3161"/>
                <a:ext cx="4" cy="5"/>
              </a:xfrm>
              <a:prstGeom prst="rect">
                <a:avLst/>
              </a:prstGeom>
              <a:noFill/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758" name="Freeform 360"/>
              <p:cNvSpPr>
                <a:spLocks/>
              </p:cNvSpPr>
              <p:nvPr/>
            </p:nvSpPr>
            <p:spPr bwMode="auto">
              <a:xfrm>
                <a:off x="1745" y="3161"/>
                <a:ext cx="17" cy="24"/>
              </a:xfrm>
              <a:custGeom>
                <a:avLst/>
                <a:gdLst>
                  <a:gd name="T0" fmla="*/ 16 w 17"/>
                  <a:gd name="T1" fmla="*/ 23 h 24"/>
                  <a:gd name="T2" fmla="*/ 16 w 17"/>
                  <a:gd name="T3" fmla="*/ 0 h 24"/>
                  <a:gd name="T4" fmla="*/ 0 w 17"/>
                  <a:gd name="T5" fmla="*/ 0 h 24"/>
                  <a:gd name="T6" fmla="*/ 0 w 17"/>
                  <a:gd name="T7" fmla="*/ 23 h 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24"/>
                  <a:gd name="T14" fmla="*/ 17 w 17"/>
                  <a:gd name="T15" fmla="*/ 24 h 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24">
                    <a:moveTo>
                      <a:pt x="16" y="23"/>
                    </a:moveTo>
                    <a:lnTo>
                      <a:pt x="16" y="0"/>
                    </a:lnTo>
                    <a:lnTo>
                      <a:pt x="0" y="0"/>
                    </a:lnTo>
                    <a:lnTo>
                      <a:pt x="0" y="23"/>
                    </a:lnTo>
                  </a:path>
                </a:pathLst>
              </a:custGeom>
              <a:noFill/>
              <a:ln w="12700" cap="rnd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59" name="Line 361"/>
              <p:cNvSpPr>
                <a:spLocks noChangeShapeType="1"/>
              </p:cNvSpPr>
              <p:nvPr/>
            </p:nvSpPr>
            <p:spPr bwMode="auto">
              <a:xfrm>
                <a:off x="1745" y="3184"/>
                <a:ext cx="9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60" name="Line 362"/>
              <p:cNvSpPr>
                <a:spLocks noChangeShapeType="1"/>
              </p:cNvSpPr>
              <p:nvPr/>
            </p:nvSpPr>
            <p:spPr bwMode="auto">
              <a:xfrm>
                <a:off x="1754" y="3184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61" name="Line 363"/>
              <p:cNvSpPr>
                <a:spLocks noChangeShapeType="1"/>
              </p:cNvSpPr>
              <p:nvPr/>
            </p:nvSpPr>
            <p:spPr bwMode="auto">
              <a:xfrm>
                <a:off x="1744" y="3184"/>
                <a:ext cx="1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62" name="Line 364"/>
              <p:cNvSpPr>
                <a:spLocks noChangeShapeType="1"/>
              </p:cNvSpPr>
              <p:nvPr/>
            </p:nvSpPr>
            <p:spPr bwMode="auto">
              <a:xfrm flipH="1">
                <a:off x="1744" y="3161"/>
                <a:ext cx="1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63" name="Line 365"/>
              <p:cNvSpPr>
                <a:spLocks noChangeShapeType="1"/>
              </p:cNvSpPr>
              <p:nvPr/>
            </p:nvSpPr>
            <p:spPr bwMode="auto">
              <a:xfrm>
                <a:off x="1754" y="316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64" name="Rectangle 366"/>
              <p:cNvSpPr>
                <a:spLocks noChangeArrowheads="1"/>
              </p:cNvSpPr>
              <p:nvPr/>
            </p:nvSpPr>
            <p:spPr bwMode="auto">
              <a:xfrm flipV="1">
                <a:off x="1745" y="3163"/>
                <a:ext cx="0" cy="7"/>
              </a:xfrm>
              <a:prstGeom prst="rect">
                <a:avLst/>
              </a:prstGeom>
              <a:noFill/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765" name="Line 367"/>
              <p:cNvSpPr>
                <a:spLocks noChangeShapeType="1"/>
              </p:cNvSpPr>
              <p:nvPr/>
            </p:nvSpPr>
            <p:spPr bwMode="auto">
              <a:xfrm>
                <a:off x="1759" y="3165"/>
                <a:ext cx="0" cy="3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66" name="Oval 368"/>
              <p:cNvSpPr>
                <a:spLocks noChangeArrowheads="1"/>
              </p:cNvSpPr>
              <p:nvPr/>
            </p:nvSpPr>
            <p:spPr bwMode="auto">
              <a:xfrm flipH="1" flipV="1">
                <a:off x="1750" y="3175"/>
                <a:ext cx="6" cy="5"/>
              </a:xfrm>
              <a:prstGeom prst="ellipse">
                <a:avLst/>
              </a:prstGeom>
              <a:noFill/>
              <a:ln w="12700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767" name="Line 369"/>
              <p:cNvSpPr>
                <a:spLocks noChangeShapeType="1"/>
              </p:cNvSpPr>
              <p:nvPr/>
            </p:nvSpPr>
            <p:spPr bwMode="auto">
              <a:xfrm>
                <a:off x="1698" y="3211"/>
                <a:ext cx="11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68" name="Freeform 370"/>
              <p:cNvSpPr>
                <a:spLocks/>
              </p:cNvSpPr>
              <p:nvPr/>
            </p:nvSpPr>
            <p:spPr bwMode="auto">
              <a:xfrm>
                <a:off x="1527" y="3499"/>
                <a:ext cx="249" cy="18"/>
              </a:xfrm>
              <a:custGeom>
                <a:avLst/>
                <a:gdLst>
                  <a:gd name="T0" fmla="*/ 248 w 249"/>
                  <a:gd name="T1" fmla="*/ 0 h 18"/>
                  <a:gd name="T2" fmla="*/ 248 w 249"/>
                  <a:gd name="T3" fmla="*/ 17 h 18"/>
                  <a:gd name="T4" fmla="*/ 0 w 249"/>
                  <a:gd name="T5" fmla="*/ 17 h 18"/>
                  <a:gd name="T6" fmla="*/ 0 w 249"/>
                  <a:gd name="T7" fmla="*/ 0 h 1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49"/>
                  <a:gd name="T13" fmla="*/ 0 h 18"/>
                  <a:gd name="T14" fmla="*/ 249 w 249"/>
                  <a:gd name="T15" fmla="*/ 18 h 1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49" h="18">
                    <a:moveTo>
                      <a:pt x="248" y="0"/>
                    </a:moveTo>
                    <a:lnTo>
                      <a:pt x="248" y="17"/>
                    </a:lnTo>
                    <a:lnTo>
                      <a:pt x="0" y="17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69" name="Oval 371"/>
              <p:cNvSpPr>
                <a:spLocks noChangeArrowheads="1"/>
              </p:cNvSpPr>
              <p:nvPr/>
            </p:nvSpPr>
            <p:spPr bwMode="auto">
              <a:xfrm>
                <a:off x="1564" y="3503"/>
                <a:ext cx="2" cy="6"/>
              </a:xfrm>
              <a:prstGeom prst="ellipse">
                <a:avLst/>
              </a:prstGeom>
              <a:noFill/>
              <a:ln w="12700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770" name="Line 372"/>
              <p:cNvSpPr>
                <a:spLocks noChangeShapeType="1"/>
              </p:cNvSpPr>
              <p:nvPr/>
            </p:nvSpPr>
            <p:spPr bwMode="auto">
              <a:xfrm>
                <a:off x="1567" y="3502"/>
                <a:ext cx="4" cy="11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71" name="Oval 373"/>
              <p:cNvSpPr>
                <a:spLocks noChangeArrowheads="1"/>
              </p:cNvSpPr>
              <p:nvPr/>
            </p:nvSpPr>
            <p:spPr bwMode="auto">
              <a:xfrm>
                <a:off x="1729" y="3503"/>
                <a:ext cx="2" cy="6"/>
              </a:xfrm>
              <a:prstGeom prst="ellipse">
                <a:avLst/>
              </a:prstGeom>
              <a:noFill/>
              <a:ln w="12700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772" name="Line 374"/>
              <p:cNvSpPr>
                <a:spLocks noChangeShapeType="1"/>
              </p:cNvSpPr>
              <p:nvPr/>
            </p:nvSpPr>
            <p:spPr bwMode="auto">
              <a:xfrm>
                <a:off x="1733" y="3502"/>
                <a:ext cx="4" cy="13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73" name="Freeform 375"/>
              <p:cNvSpPr>
                <a:spLocks/>
              </p:cNvSpPr>
              <p:nvPr/>
            </p:nvSpPr>
            <p:spPr bwMode="auto">
              <a:xfrm>
                <a:off x="1512" y="2967"/>
                <a:ext cx="277" cy="533"/>
              </a:xfrm>
              <a:custGeom>
                <a:avLst/>
                <a:gdLst>
                  <a:gd name="T0" fmla="*/ 276 w 277"/>
                  <a:gd name="T1" fmla="*/ 525 h 533"/>
                  <a:gd name="T2" fmla="*/ 276 w 277"/>
                  <a:gd name="T3" fmla="*/ 526 h 533"/>
                  <a:gd name="T4" fmla="*/ 276 w 277"/>
                  <a:gd name="T5" fmla="*/ 529 h 533"/>
                  <a:gd name="T6" fmla="*/ 273 w 277"/>
                  <a:gd name="T7" fmla="*/ 531 h 533"/>
                  <a:gd name="T8" fmla="*/ 272 w 277"/>
                  <a:gd name="T9" fmla="*/ 532 h 533"/>
                  <a:gd name="T10" fmla="*/ 269 w 277"/>
                  <a:gd name="T11" fmla="*/ 532 h 533"/>
                  <a:gd name="T12" fmla="*/ 6 w 277"/>
                  <a:gd name="T13" fmla="*/ 532 h 533"/>
                  <a:gd name="T14" fmla="*/ 4 w 277"/>
                  <a:gd name="T15" fmla="*/ 532 h 533"/>
                  <a:gd name="T16" fmla="*/ 1 w 277"/>
                  <a:gd name="T17" fmla="*/ 530 h 533"/>
                  <a:gd name="T18" fmla="*/ 0 w 277"/>
                  <a:gd name="T19" fmla="*/ 528 h 533"/>
                  <a:gd name="T20" fmla="*/ 0 w 277"/>
                  <a:gd name="T21" fmla="*/ 525 h 533"/>
                  <a:gd name="T22" fmla="*/ 0 w 277"/>
                  <a:gd name="T23" fmla="*/ 526 h 533"/>
                  <a:gd name="T24" fmla="*/ 0 w 277"/>
                  <a:gd name="T25" fmla="*/ 7 h 533"/>
                  <a:gd name="T26" fmla="*/ 0 w 277"/>
                  <a:gd name="T27" fmla="*/ 6 h 533"/>
                  <a:gd name="T28" fmla="*/ 0 w 277"/>
                  <a:gd name="T29" fmla="*/ 3 h 533"/>
                  <a:gd name="T30" fmla="*/ 1 w 277"/>
                  <a:gd name="T31" fmla="*/ 1 h 533"/>
                  <a:gd name="T32" fmla="*/ 4 w 277"/>
                  <a:gd name="T33" fmla="*/ 0 h 533"/>
                  <a:gd name="T34" fmla="*/ 6 w 277"/>
                  <a:gd name="T35" fmla="*/ 0 h 533"/>
                  <a:gd name="T36" fmla="*/ 269 w 277"/>
                  <a:gd name="T37" fmla="*/ 0 h 533"/>
                  <a:gd name="T38" fmla="*/ 272 w 277"/>
                  <a:gd name="T39" fmla="*/ 0 h 533"/>
                  <a:gd name="T40" fmla="*/ 273 w 277"/>
                  <a:gd name="T41" fmla="*/ 1 h 533"/>
                  <a:gd name="T42" fmla="*/ 276 w 277"/>
                  <a:gd name="T43" fmla="*/ 3 h 533"/>
                  <a:gd name="T44" fmla="*/ 276 w 277"/>
                  <a:gd name="T45" fmla="*/ 7 h 533"/>
                  <a:gd name="T46" fmla="*/ 276 w 277"/>
                  <a:gd name="T47" fmla="*/ 526 h 53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277"/>
                  <a:gd name="T73" fmla="*/ 0 h 533"/>
                  <a:gd name="T74" fmla="*/ 277 w 277"/>
                  <a:gd name="T75" fmla="*/ 533 h 533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277" h="533">
                    <a:moveTo>
                      <a:pt x="276" y="525"/>
                    </a:moveTo>
                    <a:lnTo>
                      <a:pt x="276" y="526"/>
                    </a:lnTo>
                    <a:lnTo>
                      <a:pt x="276" y="529"/>
                    </a:lnTo>
                    <a:lnTo>
                      <a:pt x="273" y="531"/>
                    </a:lnTo>
                    <a:lnTo>
                      <a:pt x="272" y="532"/>
                    </a:lnTo>
                    <a:lnTo>
                      <a:pt x="269" y="532"/>
                    </a:lnTo>
                    <a:lnTo>
                      <a:pt x="6" y="532"/>
                    </a:lnTo>
                    <a:lnTo>
                      <a:pt x="4" y="532"/>
                    </a:lnTo>
                    <a:lnTo>
                      <a:pt x="1" y="530"/>
                    </a:lnTo>
                    <a:lnTo>
                      <a:pt x="0" y="528"/>
                    </a:lnTo>
                    <a:lnTo>
                      <a:pt x="0" y="525"/>
                    </a:lnTo>
                    <a:lnTo>
                      <a:pt x="0" y="526"/>
                    </a:lnTo>
                    <a:lnTo>
                      <a:pt x="0" y="7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269" y="0"/>
                    </a:lnTo>
                    <a:lnTo>
                      <a:pt x="272" y="0"/>
                    </a:lnTo>
                    <a:lnTo>
                      <a:pt x="273" y="1"/>
                    </a:lnTo>
                    <a:lnTo>
                      <a:pt x="276" y="3"/>
                    </a:lnTo>
                    <a:lnTo>
                      <a:pt x="276" y="7"/>
                    </a:lnTo>
                    <a:lnTo>
                      <a:pt x="276" y="526"/>
                    </a:lnTo>
                  </a:path>
                </a:pathLst>
              </a:custGeom>
              <a:noFill/>
              <a:ln w="12700" cap="rnd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74" name="Freeform 376"/>
              <p:cNvSpPr>
                <a:spLocks/>
              </p:cNvSpPr>
              <p:nvPr/>
            </p:nvSpPr>
            <p:spPr bwMode="auto">
              <a:xfrm>
                <a:off x="1686" y="3424"/>
                <a:ext cx="29" cy="26"/>
              </a:xfrm>
              <a:custGeom>
                <a:avLst/>
                <a:gdLst>
                  <a:gd name="T0" fmla="*/ 20 w 29"/>
                  <a:gd name="T1" fmla="*/ 25 h 26"/>
                  <a:gd name="T2" fmla="*/ 25 w 29"/>
                  <a:gd name="T3" fmla="*/ 22 h 26"/>
                  <a:gd name="T4" fmla="*/ 28 w 29"/>
                  <a:gd name="T5" fmla="*/ 13 h 26"/>
                  <a:gd name="T6" fmla="*/ 26 w 29"/>
                  <a:gd name="T7" fmla="*/ 4 h 26"/>
                  <a:gd name="T8" fmla="*/ 20 w 29"/>
                  <a:gd name="T9" fmla="*/ 0 h 26"/>
                  <a:gd name="T10" fmla="*/ 9 w 29"/>
                  <a:gd name="T11" fmla="*/ 0 h 26"/>
                  <a:gd name="T12" fmla="*/ 4 w 29"/>
                  <a:gd name="T13" fmla="*/ 3 h 26"/>
                  <a:gd name="T14" fmla="*/ 0 w 29"/>
                  <a:gd name="T15" fmla="*/ 13 h 26"/>
                  <a:gd name="T16" fmla="*/ 3 w 29"/>
                  <a:gd name="T17" fmla="*/ 22 h 26"/>
                  <a:gd name="T18" fmla="*/ 9 w 29"/>
                  <a:gd name="T19" fmla="*/ 25 h 26"/>
                  <a:gd name="T20" fmla="*/ 20 w 29"/>
                  <a:gd name="T21" fmla="*/ 25 h 2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9"/>
                  <a:gd name="T34" fmla="*/ 0 h 26"/>
                  <a:gd name="T35" fmla="*/ 29 w 29"/>
                  <a:gd name="T36" fmla="*/ 26 h 2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9" h="26">
                    <a:moveTo>
                      <a:pt x="20" y="25"/>
                    </a:moveTo>
                    <a:lnTo>
                      <a:pt x="25" y="22"/>
                    </a:lnTo>
                    <a:lnTo>
                      <a:pt x="28" y="13"/>
                    </a:lnTo>
                    <a:lnTo>
                      <a:pt x="26" y="4"/>
                    </a:lnTo>
                    <a:lnTo>
                      <a:pt x="20" y="0"/>
                    </a:lnTo>
                    <a:lnTo>
                      <a:pt x="9" y="0"/>
                    </a:lnTo>
                    <a:lnTo>
                      <a:pt x="4" y="3"/>
                    </a:lnTo>
                    <a:lnTo>
                      <a:pt x="0" y="13"/>
                    </a:lnTo>
                    <a:lnTo>
                      <a:pt x="3" y="22"/>
                    </a:lnTo>
                    <a:lnTo>
                      <a:pt x="9" y="25"/>
                    </a:lnTo>
                    <a:lnTo>
                      <a:pt x="20" y="25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75" name="Line 377"/>
              <p:cNvSpPr>
                <a:spLocks noChangeShapeType="1"/>
              </p:cNvSpPr>
              <p:nvPr/>
            </p:nvSpPr>
            <p:spPr bwMode="auto">
              <a:xfrm flipV="1">
                <a:off x="1691" y="3438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776" name="Freeform 378"/>
              <p:cNvSpPr>
                <a:spLocks/>
              </p:cNvSpPr>
              <p:nvPr/>
            </p:nvSpPr>
            <p:spPr bwMode="auto">
              <a:xfrm>
                <a:off x="1691" y="3438"/>
                <a:ext cx="17" cy="17"/>
              </a:xfrm>
              <a:custGeom>
                <a:avLst/>
                <a:gdLst>
                  <a:gd name="T0" fmla="*/ 0 w 17"/>
                  <a:gd name="T1" fmla="*/ 12 h 17"/>
                  <a:gd name="T2" fmla="*/ 16 w 17"/>
                  <a:gd name="T3" fmla="*/ 0 h 17"/>
                  <a:gd name="T4" fmla="*/ 0 w 17"/>
                  <a:gd name="T5" fmla="*/ 16 h 17"/>
                  <a:gd name="T6" fmla="*/ 0 w 17"/>
                  <a:gd name="T7" fmla="*/ 12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2"/>
                    </a:moveTo>
                    <a:lnTo>
                      <a:pt x="16" y="0"/>
                    </a:lnTo>
                    <a:lnTo>
                      <a:pt x="0" y="16"/>
                    </a:lnTo>
                    <a:lnTo>
                      <a:pt x="0" y="12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77" name="Freeform 379"/>
              <p:cNvSpPr>
                <a:spLocks/>
              </p:cNvSpPr>
              <p:nvPr/>
            </p:nvSpPr>
            <p:spPr bwMode="auto">
              <a:xfrm>
                <a:off x="1693" y="3440"/>
                <a:ext cx="17" cy="17"/>
              </a:xfrm>
              <a:custGeom>
                <a:avLst/>
                <a:gdLst>
                  <a:gd name="T0" fmla="*/ 0 w 17"/>
                  <a:gd name="T1" fmla="*/ 8 h 17"/>
                  <a:gd name="T2" fmla="*/ 16 w 17"/>
                  <a:gd name="T3" fmla="*/ 0 h 17"/>
                  <a:gd name="T4" fmla="*/ 16 w 17"/>
                  <a:gd name="T5" fmla="*/ 16 h 17"/>
                  <a:gd name="T6" fmla="*/ 0 w 17"/>
                  <a:gd name="T7" fmla="*/ 8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8"/>
                    </a:moveTo>
                    <a:lnTo>
                      <a:pt x="16" y="0"/>
                    </a:lnTo>
                    <a:lnTo>
                      <a:pt x="16" y="16"/>
                    </a:lnTo>
                    <a:lnTo>
                      <a:pt x="0" y="8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78" name="Freeform 380"/>
              <p:cNvSpPr>
                <a:spLocks/>
              </p:cNvSpPr>
              <p:nvPr/>
            </p:nvSpPr>
            <p:spPr bwMode="auto">
              <a:xfrm>
                <a:off x="1694" y="3442"/>
                <a:ext cx="17" cy="17"/>
              </a:xfrm>
              <a:custGeom>
                <a:avLst/>
                <a:gdLst>
                  <a:gd name="T0" fmla="*/ 0 w 17"/>
                  <a:gd name="T1" fmla="*/ 10 h 17"/>
                  <a:gd name="T2" fmla="*/ 12 w 17"/>
                  <a:gd name="T3" fmla="*/ 0 h 17"/>
                  <a:gd name="T4" fmla="*/ 16 w 17"/>
                  <a:gd name="T5" fmla="*/ 5 h 17"/>
                  <a:gd name="T6" fmla="*/ 4 w 17"/>
                  <a:gd name="T7" fmla="*/ 16 h 17"/>
                  <a:gd name="T8" fmla="*/ 0 w 17"/>
                  <a:gd name="T9" fmla="*/ 1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10"/>
                    </a:moveTo>
                    <a:lnTo>
                      <a:pt x="12" y="0"/>
                    </a:lnTo>
                    <a:lnTo>
                      <a:pt x="16" y="5"/>
                    </a:lnTo>
                    <a:lnTo>
                      <a:pt x="4" y="16"/>
                    </a:lnTo>
                    <a:lnTo>
                      <a:pt x="0" y="10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79" name="Freeform 381"/>
              <p:cNvSpPr>
                <a:spLocks/>
              </p:cNvSpPr>
              <p:nvPr/>
            </p:nvSpPr>
            <p:spPr bwMode="auto">
              <a:xfrm>
                <a:off x="1695" y="3443"/>
                <a:ext cx="17" cy="17"/>
              </a:xfrm>
              <a:custGeom>
                <a:avLst/>
                <a:gdLst>
                  <a:gd name="T0" fmla="*/ 0 w 17"/>
                  <a:gd name="T1" fmla="*/ 10 h 17"/>
                  <a:gd name="T2" fmla="*/ 16 w 17"/>
                  <a:gd name="T3" fmla="*/ 0 h 17"/>
                  <a:gd name="T4" fmla="*/ 0 w 17"/>
                  <a:gd name="T5" fmla="*/ 16 h 17"/>
                  <a:gd name="T6" fmla="*/ 0 w 17"/>
                  <a:gd name="T7" fmla="*/ 10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0"/>
                    </a:moveTo>
                    <a:lnTo>
                      <a:pt x="16" y="0"/>
                    </a:lnTo>
                    <a:lnTo>
                      <a:pt x="0" y="16"/>
                    </a:lnTo>
                    <a:lnTo>
                      <a:pt x="0" y="10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80" name="Freeform 382"/>
              <p:cNvSpPr>
                <a:spLocks/>
              </p:cNvSpPr>
              <p:nvPr/>
            </p:nvSpPr>
            <p:spPr bwMode="auto">
              <a:xfrm>
                <a:off x="1694" y="3433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0 w 17"/>
                  <a:gd name="T3" fmla="*/ 16 h 17"/>
                  <a:gd name="T4" fmla="*/ 16 w 17"/>
                  <a:gd name="T5" fmla="*/ 0 h 17"/>
                  <a:gd name="T6" fmla="*/ 12 w 17"/>
                  <a:gd name="T7" fmla="*/ 0 h 17"/>
                  <a:gd name="T8" fmla="*/ 0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16"/>
                    </a:moveTo>
                    <a:lnTo>
                      <a:pt x="0" y="16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81" name="Freeform 383"/>
              <p:cNvSpPr>
                <a:spLocks/>
              </p:cNvSpPr>
              <p:nvPr/>
            </p:nvSpPr>
            <p:spPr bwMode="auto">
              <a:xfrm>
                <a:off x="1694" y="3433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3 w 17"/>
                  <a:gd name="T3" fmla="*/ 16 h 17"/>
                  <a:gd name="T4" fmla="*/ 16 w 17"/>
                  <a:gd name="T5" fmla="*/ 0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3" y="16"/>
                    </a:lnTo>
                    <a:lnTo>
                      <a:pt x="16" y="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82" name="Freeform 384"/>
              <p:cNvSpPr>
                <a:spLocks/>
              </p:cNvSpPr>
              <p:nvPr/>
            </p:nvSpPr>
            <p:spPr bwMode="auto">
              <a:xfrm>
                <a:off x="1695" y="3437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0 w 17"/>
                  <a:gd name="T3" fmla="*/ 16 h 17"/>
                  <a:gd name="T4" fmla="*/ 16 w 17"/>
                  <a:gd name="T5" fmla="*/ 0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0" y="16"/>
                    </a:lnTo>
                    <a:lnTo>
                      <a:pt x="16" y="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83" name="Freeform 385"/>
              <p:cNvSpPr>
                <a:spLocks/>
              </p:cNvSpPr>
              <p:nvPr/>
            </p:nvSpPr>
            <p:spPr bwMode="auto">
              <a:xfrm>
                <a:off x="1698" y="3433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0 h 17"/>
                  <a:gd name="T4" fmla="*/ 16 w 17"/>
                  <a:gd name="T5" fmla="*/ 5 h 17"/>
                  <a:gd name="T6" fmla="*/ 16 w 17"/>
                  <a:gd name="T7" fmla="*/ 10 h 17"/>
                  <a:gd name="T8" fmla="*/ 0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16"/>
                    </a:moveTo>
                    <a:lnTo>
                      <a:pt x="16" y="0"/>
                    </a:lnTo>
                    <a:lnTo>
                      <a:pt x="16" y="5"/>
                    </a:lnTo>
                    <a:lnTo>
                      <a:pt x="16" y="1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84" name="Freeform 386"/>
              <p:cNvSpPr>
                <a:spLocks/>
              </p:cNvSpPr>
              <p:nvPr/>
            </p:nvSpPr>
            <p:spPr bwMode="auto">
              <a:xfrm>
                <a:off x="1695" y="3436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8 w 17"/>
                  <a:gd name="T3" fmla="*/ 16 h 17"/>
                  <a:gd name="T4" fmla="*/ 16 w 17"/>
                  <a:gd name="T5" fmla="*/ 0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8" y="16"/>
                    </a:lnTo>
                    <a:lnTo>
                      <a:pt x="16" y="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85" name="Freeform 387"/>
              <p:cNvSpPr>
                <a:spLocks/>
              </p:cNvSpPr>
              <p:nvPr/>
            </p:nvSpPr>
            <p:spPr bwMode="auto">
              <a:xfrm>
                <a:off x="1697" y="3437"/>
                <a:ext cx="17" cy="17"/>
              </a:xfrm>
              <a:custGeom>
                <a:avLst/>
                <a:gdLst>
                  <a:gd name="T0" fmla="*/ 4 w 17"/>
                  <a:gd name="T1" fmla="*/ 16 h 17"/>
                  <a:gd name="T2" fmla="*/ 0 w 17"/>
                  <a:gd name="T3" fmla="*/ 10 h 17"/>
                  <a:gd name="T4" fmla="*/ 12 w 17"/>
                  <a:gd name="T5" fmla="*/ 0 h 17"/>
                  <a:gd name="T6" fmla="*/ 16 w 17"/>
                  <a:gd name="T7" fmla="*/ 0 h 17"/>
                  <a:gd name="T8" fmla="*/ 4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4" y="16"/>
                    </a:moveTo>
                    <a:lnTo>
                      <a:pt x="0" y="10"/>
                    </a:lnTo>
                    <a:lnTo>
                      <a:pt x="12" y="0"/>
                    </a:lnTo>
                    <a:lnTo>
                      <a:pt x="16" y="0"/>
                    </a:lnTo>
                    <a:lnTo>
                      <a:pt x="4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86" name="Freeform 388"/>
              <p:cNvSpPr>
                <a:spLocks/>
              </p:cNvSpPr>
              <p:nvPr/>
            </p:nvSpPr>
            <p:spPr bwMode="auto">
              <a:xfrm>
                <a:off x="1698" y="3438"/>
                <a:ext cx="17" cy="17"/>
              </a:xfrm>
              <a:custGeom>
                <a:avLst/>
                <a:gdLst>
                  <a:gd name="T0" fmla="*/ 5 w 17"/>
                  <a:gd name="T1" fmla="*/ 16 h 17"/>
                  <a:gd name="T2" fmla="*/ 0 w 17"/>
                  <a:gd name="T3" fmla="*/ 12 h 17"/>
                  <a:gd name="T4" fmla="*/ 16 w 17"/>
                  <a:gd name="T5" fmla="*/ 0 h 17"/>
                  <a:gd name="T6" fmla="*/ 16 w 17"/>
                  <a:gd name="T7" fmla="*/ 3 h 17"/>
                  <a:gd name="T8" fmla="*/ 10 w 17"/>
                  <a:gd name="T9" fmla="*/ 6 h 17"/>
                  <a:gd name="T10" fmla="*/ 5 w 17"/>
                  <a:gd name="T11" fmla="*/ 16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5" y="16"/>
                    </a:moveTo>
                    <a:lnTo>
                      <a:pt x="0" y="12"/>
                    </a:lnTo>
                    <a:lnTo>
                      <a:pt x="16" y="0"/>
                    </a:lnTo>
                    <a:lnTo>
                      <a:pt x="16" y="3"/>
                    </a:lnTo>
                    <a:lnTo>
                      <a:pt x="10" y="6"/>
                    </a:lnTo>
                    <a:lnTo>
                      <a:pt x="5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87" name="Freeform 389"/>
              <p:cNvSpPr>
                <a:spLocks/>
              </p:cNvSpPr>
              <p:nvPr/>
            </p:nvSpPr>
            <p:spPr bwMode="auto">
              <a:xfrm>
                <a:off x="1698" y="3438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0 h 17"/>
                  <a:gd name="T4" fmla="*/ 16 w 17"/>
                  <a:gd name="T5" fmla="*/ 4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16" y="0"/>
                    </a:lnTo>
                    <a:lnTo>
                      <a:pt x="16" y="4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88" name="Freeform 390"/>
              <p:cNvSpPr>
                <a:spLocks/>
              </p:cNvSpPr>
              <p:nvPr/>
            </p:nvSpPr>
            <p:spPr bwMode="auto">
              <a:xfrm>
                <a:off x="1698" y="3438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0 w 17"/>
                  <a:gd name="T3" fmla="*/ 16 h 17"/>
                  <a:gd name="T4" fmla="*/ 16 w 17"/>
                  <a:gd name="T5" fmla="*/ 0 h 17"/>
                  <a:gd name="T6" fmla="*/ 16 w 17"/>
                  <a:gd name="T7" fmla="*/ 16 h 17"/>
                  <a:gd name="T8" fmla="*/ 0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16"/>
                    </a:moveTo>
                    <a:lnTo>
                      <a:pt x="0" y="16"/>
                    </a:lnTo>
                    <a:lnTo>
                      <a:pt x="16" y="0"/>
                    </a:lnTo>
                    <a:lnTo>
                      <a:pt x="16" y="16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89" name="Freeform 391"/>
              <p:cNvSpPr>
                <a:spLocks/>
              </p:cNvSpPr>
              <p:nvPr/>
            </p:nvSpPr>
            <p:spPr bwMode="auto">
              <a:xfrm>
                <a:off x="1699" y="3437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0 h 17"/>
                  <a:gd name="T4" fmla="*/ 8 w 17"/>
                  <a:gd name="T5" fmla="*/ 0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16" y="0"/>
                    </a:lnTo>
                    <a:lnTo>
                      <a:pt x="8" y="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90" name="Freeform 392"/>
              <p:cNvSpPr>
                <a:spLocks/>
              </p:cNvSpPr>
              <p:nvPr/>
            </p:nvSpPr>
            <p:spPr bwMode="auto">
              <a:xfrm>
                <a:off x="1693" y="3440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8 w 17"/>
                  <a:gd name="T3" fmla="*/ 0 h 17"/>
                  <a:gd name="T4" fmla="*/ 16 w 17"/>
                  <a:gd name="T5" fmla="*/ 8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8" y="0"/>
                    </a:lnTo>
                    <a:lnTo>
                      <a:pt x="16" y="8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91" name="Freeform 393"/>
              <p:cNvSpPr>
                <a:spLocks/>
              </p:cNvSpPr>
              <p:nvPr/>
            </p:nvSpPr>
            <p:spPr bwMode="auto">
              <a:xfrm>
                <a:off x="1694" y="3442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16 w 17"/>
                  <a:gd name="T3" fmla="*/ 0 h 17"/>
                  <a:gd name="T4" fmla="*/ 0 w 17"/>
                  <a:gd name="T5" fmla="*/ 16 h 17"/>
                  <a:gd name="T6" fmla="*/ 0 w 17"/>
                  <a:gd name="T7" fmla="*/ 0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0"/>
                    </a:moveTo>
                    <a:lnTo>
                      <a:pt x="16" y="0"/>
                    </a:lnTo>
                    <a:lnTo>
                      <a:pt x="0" y="1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92" name="Freeform 394"/>
              <p:cNvSpPr>
                <a:spLocks/>
              </p:cNvSpPr>
              <p:nvPr/>
            </p:nvSpPr>
            <p:spPr bwMode="auto">
              <a:xfrm>
                <a:off x="1694" y="3442"/>
                <a:ext cx="17" cy="17"/>
              </a:xfrm>
              <a:custGeom>
                <a:avLst/>
                <a:gdLst>
                  <a:gd name="T0" fmla="*/ 0 w 17"/>
                  <a:gd name="T1" fmla="*/ 8 h 17"/>
                  <a:gd name="T2" fmla="*/ 16 w 17"/>
                  <a:gd name="T3" fmla="*/ 0 h 17"/>
                  <a:gd name="T4" fmla="*/ 16 w 17"/>
                  <a:gd name="T5" fmla="*/ 16 h 17"/>
                  <a:gd name="T6" fmla="*/ 0 w 17"/>
                  <a:gd name="T7" fmla="*/ 8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8"/>
                    </a:moveTo>
                    <a:lnTo>
                      <a:pt x="16" y="0"/>
                    </a:lnTo>
                    <a:lnTo>
                      <a:pt x="16" y="16"/>
                    </a:lnTo>
                    <a:lnTo>
                      <a:pt x="0" y="8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93" name="Freeform 395"/>
              <p:cNvSpPr>
                <a:spLocks/>
              </p:cNvSpPr>
              <p:nvPr/>
            </p:nvSpPr>
            <p:spPr bwMode="auto">
              <a:xfrm>
                <a:off x="1699" y="3429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8 h 17"/>
                  <a:gd name="T4" fmla="*/ 8 w 17"/>
                  <a:gd name="T5" fmla="*/ 0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16" y="8"/>
                    </a:lnTo>
                    <a:lnTo>
                      <a:pt x="8" y="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94" name="Freeform 396"/>
              <p:cNvSpPr>
                <a:spLocks/>
              </p:cNvSpPr>
              <p:nvPr/>
            </p:nvSpPr>
            <p:spPr bwMode="auto">
              <a:xfrm>
                <a:off x="1699" y="3430"/>
                <a:ext cx="17" cy="17"/>
              </a:xfrm>
              <a:custGeom>
                <a:avLst/>
                <a:gdLst>
                  <a:gd name="T0" fmla="*/ 0 w 17"/>
                  <a:gd name="T1" fmla="*/ 10 h 17"/>
                  <a:gd name="T2" fmla="*/ 0 w 17"/>
                  <a:gd name="T3" fmla="*/ 16 h 17"/>
                  <a:gd name="T4" fmla="*/ 16 w 17"/>
                  <a:gd name="T5" fmla="*/ 0 h 17"/>
                  <a:gd name="T6" fmla="*/ 0 w 17"/>
                  <a:gd name="T7" fmla="*/ 10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0"/>
                    </a:moveTo>
                    <a:lnTo>
                      <a:pt x="0" y="16"/>
                    </a:lnTo>
                    <a:lnTo>
                      <a:pt x="16" y="0"/>
                    </a:lnTo>
                    <a:lnTo>
                      <a:pt x="0" y="10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95" name="Freeform 397"/>
              <p:cNvSpPr>
                <a:spLocks/>
              </p:cNvSpPr>
              <p:nvPr/>
            </p:nvSpPr>
            <p:spPr bwMode="auto">
              <a:xfrm>
                <a:off x="1701" y="3431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0 h 17"/>
                  <a:gd name="T4" fmla="*/ 0 w 17"/>
                  <a:gd name="T5" fmla="*/ 8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16" y="0"/>
                    </a:lnTo>
                    <a:lnTo>
                      <a:pt x="0" y="8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96" name="Freeform 398"/>
              <p:cNvSpPr>
                <a:spLocks/>
              </p:cNvSpPr>
              <p:nvPr/>
            </p:nvSpPr>
            <p:spPr bwMode="auto">
              <a:xfrm>
                <a:off x="1701" y="3428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6 w 17"/>
                  <a:gd name="T3" fmla="*/ 9 h 17"/>
                  <a:gd name="T4" fmla="*/ 9 w 17"/>
                  <a:gd name="T5" fmla="*/ 9 h 17"/>
                  <a:gd name="T6" fmla="*/ 12 w 17"/>
                  <a:gd name="T7" fmla="*/ 0 h 17"/>
                  <a:gd name="T8" fmla="*/ 16 w 17"/>
                  <a:gd name="T9" fmla="*/ 3 h 17"/>
                  <a:gd name="T10" fmla="*/ 12 w 17"/>
                  <a:gd name="T11" fmla="*/ 9 h 17"/>
                  <a:gd name="T12" fmla="*/ 12 w 17"/>
                  <a:gd name="T13" fmla="*/ 6 h 17"/>
                  <a:gd name="T14" fmla="*/ 12 w 17"/>
                  <a:gd name="T15" fmla="*/ 9 h 17"/>
                  <a:gd name="T16" fmla="*/ 6 w 17"/>
                  <a:gd name="T17" fmla="*/ 9 h 17"/>
                  <a:gd name="T18" fmla="*/ 6 w 17"/>
                  <a:gd name="T19" fmla="*/ 9 h 17"/>
                  <a:gd name="T20" fmla="*/ 6 w 17"/>
                  <a:gd name="T21" fmla="*/ 9 h 17"/>
                  <a:gd name="T22" fmla="*/ 3 w 17"/>
                  <a:gd name="T23" fmla="*/ 16 h 17"/>
                  <a:gd name="T24" fmla="*/ 0 w 17"/>
                  <a:gd name="T25" fmla="*/ 16 h 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"/>
                  <a:gd name="T40" fmla="*/ 0 h 17"/>
                  <a:gd name="T41" fmla="*/ 17 w 17"/>
                  <a:gd name="T42" fmla="*/ 17 h 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" h="17">
                    <a:moveTo>
                      <a:pt x="0" y="16"/>
                    </a:moveTo>
                    <a:lnTo>
                      <a:pt x="6" y="9"/>
                    </a:lnTo>
                    <a:lnTo>
                      <a:pt x="9" y="9"/>
                    </a:lnTo>
                    <a:lnTo>
                      <a:pt x="12" y="0"/>
                    </a:lnTo>
                    <a:lnTo>
                      <a:pt x="16" y="3"/>
                    </a:lnTo>
                    <a:lnTo>
                      <a:pt x="12" y="9"/>
                    </a:lnTo>
                    <a:lnTo>
                      <a:pt x="12" y="6"/>
                    </a:lnTo>
                    <a:lnTo>
                      <a:pt x="12" y="9"/>
                    </a:lnTo>
                    <a:lnTo>
                      <a:pt x="6" y="9"/>
                    </a:lnTo>
                    <a:lnTo>
                      <a:pt x="3" y="16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97" name="Freeform 399"/>
              <p:cNvSpPr>
                <a:spLocks/>
              </p:cNvSpPr>
              <p:nvPr/>
            </p:nvSpPr>
            <p:spPr bwMode="auto">
              <a:xfrm>
                <a:off x="1701" y="3433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0 w 17"/>
                  <a:gd name="T3" fmla="*/ 8 h 17"/>
                  <a:gd name="T4" fmla="*/ 16 w 17"/>
                  <a:gd name="T5" fmla="*/ 0 h 17"/>
                  <a:gd name="T6" fmla="*/ 16 w 17"/>
                  <a:gd name="T7" fmla="*/ 8 h 17"/>
                  <a:gd name="T8" fmla="*/ 0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16"/>
                    </a:moveTo>
                    <a:lnTo>
                      <a:pt x="0" y="8"/>
                    </a:lnTo>
                    <a:lnTo>
                      <a:pt x="16" y="0"/>
                    </a:lnTo>
                    <a:lnTo>
                      <a:pt x="16" y="8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98" name="Freeform 400"/>
              <p:cNvSpPr>
                <a:spLocks/>
              </p:cNvSpPr>
              <p:nvPr/>
            </p:nvSpPr>
            <p:spPr bwMode="auto">
              <a:xfrm>
                <a:off x="1701" y="3433"/>
                <a:ext cx="17" cy="17"/>
              </a:xfrm>
              <a:custGeom>
                <a:avLst/>
                <a:gdLst>
                  <a:gd name="T0" fmla="*/ 8 w 17"/>
                  <a:gd name="T1" fmla="*/ 16 h 17"/>
                  <a:gd name="T2" fmla="*/ 0 w 17"/>
                  <a:gd name="T3" fmla="*/ 16 h 17"/>
                  <a:gd name="T4" fmla="*/ 16 w 17"/>
                  <a:gd name="T5" fmla="*/ 0 h 17"/>
                  <a:gd name="T6" fmla="*/ 8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8" y="16"/>
                    </a:moveTo>
                    <a:lnTo>
                      <a:pt x="0" y="16"/>
                    </a:lnTo>
                    <a:lnTo>
                      <a:pt x="16" y="0"/>
                    </a:lnTo>
                    <a:lnTo>
                      <a:pt x="8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99" name="Freeform 401"/>
              <p:cNvSpPr>
                <a:spLocks/>
              </p:cNvSpPr>
              <p:nvPr/>
            </p:nvSpPr>
            <p:spPr bwMode="auto">
              <a:xfrm>
                <a:off x="1701" y="3434"/>
                <a:ext cx="17" cy="17"/>
              </a:xfrm>
              <a:custGeom>
                <a:avLst/>
                <a:gdLst>
                  <a:gd name="T0" fmla="*/ 4 w 17"/>
                  <a:gd name="T1" fmla="*/ 16 h 17"/>
                  <a:gd name="T2" fmla="*/ 0 w 17"/>
                  <a:gd name="T3" fmla="*/ 16 h 17"/>
                  <a:gd name="T4" fmla="*/ 16 w 17"/>
                  <a:gd name="T5" fmla="*/ 0 h 17"/>
                  <a:gd name="T6" fmla="*/ 16 w 17"/>
                  <a:gd name="T7" fmla="*/ 5 h 17"/>
                  <a:gd name="T8" fmla="*/ 4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4" y="16"/>
                    </a:moveTo>
                    <a:lnTo>
                      <a:pt x="0" y="16"/>
                    </a:lnTo>
                    <a:lnTo>
                      <a:pt x="16" y="0"/>
                    </a:lnTo>
                    <a:lnTo>
                      <a:pt x="16" y="5"/>
                    </a:lnTo>
                    <a:lnTo>
                      <a:pt x="4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00" name="Freeform 402"/>
              <p:cNvSpPr>
                <a:spLocks/>
              </p:cNvSpPr>
              <p:nvPr/>
            </p:nvSpPr>
            <p:spPr bwMode="auto">
              <a:xfrm>
                <a:off x="1702" y="3436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0 w 17"/>
                  <a:gd name="T3" fmla="*/ 16 h 17"/>
                  <a:gd name="T4" fmla="*/ 16 w 17"/>
                  <a:gd name="T5" fmla="*/ 0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0" y="16"/>
                    </a:lnTo>
                    <a:lnTo>
                      <a:pt x="16" y="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01" name="Freeform 403"/>
              <p:cNvSpPr>
                <a:spLocks/>
              </p:cNvSpPr>
              <p:nvPr/>
            </p:nvSpPr>
            <p:spPr bwMode="auto">
              <a:xfrm>
                <a:off x="1705" y="3429"/>
                <a:ext cx="17" cy="17"/>
              </a:xfrm>
              <a:custGeom>
                <a:avLst/>
                <a:gdLst>
                  <a:gd name="T0" fmla="*/ 16 w 17"/>
                  <a:gd name="T1" fmla="*/ 8 h 17"/>
                  <a:gd name="T2" fmla="*/ 16 w 17"/>
                  <a:gd name="T3" fmla="*/ 0 h 17"/>
                  <a:gd name="T4" fmla="*/ 0 w 17"/>
                  <a:gd name="T5" fmla="*/ 16 h 17"/>
                  <a:gd name="T6" fmla="*/ 16 w 17"/>
                  <a:gd name="T7" fmla="*/ 8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16" y="8"/>
                    </a:moveTo>
                    <a:lnTo>
                      <a:pt x="16" y="0"/>
                    </a:lnTo>
                    <a:lnTo>
                      <a:pt x="0" y="16"/>
                    </a:lnTo>
                    <a:lnTo>
                      <a:pt x="16" y="8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02" name="Freeform 404"/>
              <p:cNvSpPr>
                <a:spLocks/>
              </p:cNvSpPr>
              <p:nvPr/>
            </p:nvSpPr>
            <p:spPr bwMode="auto">
              <a:xfrm>
                <a:off x="1705" y="3430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16 w 17"/>
                  <a:gd name="T3" fmla="*/ 0 h 17"/>
                  <a:gd name="T4" fmla="*/ 0 w 17"/>
                  <a:gd name="T5" fmla="*/ 16 h 17"/>
                  <a:gd name="T6" fmla="*/ 8 w 17"/>
                  <a:gd name="T7" fmla="*/ 16 h 17"/>
                  <a:gd name="T8" fmla="*/ 16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16"/>
                    </a:moveTo>
                    <a:lnTo>
                      <a:pt x="16" y="0"/>
                    </a:lnTo>
                    <a:lnTo>
                      <a:pt x="0" y="16"/>
                    </a:lnTo>
                    <a:lnTo>
                      <a:pt x="8" y="16"/>
                    </a:lnTo>
                    <a:lnTo>
                      <a:pt x="16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03" name="Freeform 405"/>
              <p:cNvSpPr>
                <a:spLocks/>
              </p:cNvSpPr>
              <p:nvPr/>
            </p:nvSpPr>
            <p:spPr bwMode="auto">
              <a:xfrm>
                <a:off x="1706" y="3431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16 w 17"/>
                  <a:gd name="T3" fmla="*/ 0 h 17"/>
                  <a:gd name="T4" fmla="*/ 0 w 17"/>
                  <a:gd name="T5" fmla="*/ 8 h 17"/>
                  <a:gd name="T6" fmla="*/ 0 w 17"/>
                  <a:gd name="T7" fmla="*/ 16 h 17"/>
                  <a:gd name="T8" fmla="*/ 16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0"/>
                    </a:moveTo>
                    <a:lnTo>
                      <a:pt x="16" y="0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04" name="Line 406"/>
              <p:cNvSpPr>
                <a:spLocks noChangeShapeType="1"/>
              </p:cNvSpPr>
              <p:nvPr/>
            </p:nvSpPr>
            <p:spPr bwMode="auto">
              <a:xfrm flipH="1">
                <a:off x="1707" y="3431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05" name="Freeform 407"/>
              <p:cNvSpPr>
                <a:spLocks/>
              </p:cNvSpPr>
              <p:nvPr/>
            </p:nvSpPr>
            <p:spPr bwMode="auto">
              <a:xfrm>
                <a:off x="1702" y="3425"/>
                <a:ext cx="17" cy="17"/>
              </a:xfrm>
              <a:custGeom>
                <a:avLst/>
                <a:gdLst>
                  <a:gd name="T0" fmla="*/ 16 w 17"/>
                  <a:gd name="T1" fmla="*/ 5 h 17"/>
                  <a:gd name="T2" fmla="*/ 0 w 17"/>
                  <a:gd name="T3" fmla="*/ 16 h 17"/>
                  <a:gd name="T4" fmla="*/ 0 w 17"/>
                  <a:gd name="T5" fmla="*/ 10 h 17"/>
                  <a:gd name="T6" fmla="*/ 16 w 17"/>
                  <a:gd name="T7" fmla="*/ 0 h 17"/>
                  <a:gd name="T8" fmla="*/ 16 w 17"/>
                  <a:gd name="T9" fmla="*/ 5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5"/>
                    </a:moveTo>
                    <a:lnTo>
                      <a:pt x="0" y="16"/>
                    </a:lnTo>
                    <a:lnTo>
                      <a:pt x="0" y="10"/>
                    </a:lnTo>
                    <a:lnTo>
                      <a:pt x="16" y="0"/>
                    </a:lnTo>
                    <a:lnTo>
                      <a:pt x="16" y="5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06" name="Line 408"/>
              <p:cNvSpPr>
                <a:spLocks noChangeShapeType="1"/>
              </p:cNvSpPr>
              <p:nvPr/>
            </p:nvSpPr>
            <p:spPr bwMode="auto">
              <a:xfrm flipH="1">
                <a:off x="1702" y="3426"/>
                <a:ext cx="3" cy="3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07" name="Freeform 409"/>
              <p:cNvSpPr>
                <a:spLocks/>
              </p:cNvSpPr>
              <p:nvPr/>
            </p:nvSpPr>
            <p:spPr bwMode="auto">
              <a:xfrm>
                <a:off x="1702" y="3427"/>
                <a:ext cx="17" cy="17"/>
              </a:xfrm>
              <a:custGeom>
                <a:avLst/>
                <a:gdLst>
                  <a:gd name="T0" fmla="*/ 16 w 17"/>
                  <a:gd name="T1" fmla="*/ 4 h 17"/>
                  <a:gd name="T2" fmla="*/ 0 w 17"/>
                  <a:gd name="T3" fmla="*/ 16 h 17"/>
                  <a:gd name="T4" fmla="*/ 0 w 17"/>
                  <a:gd name="T5" fmla="*/ 12 h 17"/>
                  <a:gd name="T6" fmla="*/ 16 w 17"/>
                  <a:gd name="T7" fmla="*/ 0 h 17"/>
                  <a:gd name="T8" fmla="*/ 16 w 17"/>
                  <a:gd name="T9" fmla="*/ 4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4"/>
                    </a:moveTo>
                    <a:lnTo>
                      <a:pt x="0" y="16"/>
                    </a:lnTo>
                    <a:lnTo>
                      <a:pt x="0" y="12"/>
                    </a:lnTo>
                    <a:lnTo>
                      <a:pt x="16" y="0"/>
                    </a:lnTo>
                    <a:lnTo>
                      <a:pt x="16" y="4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08" name="Freeform 410"/>
              <p:cNvSpPr>
                <a:spLocks/>
              </p:cNvSpPr>
              <p:nvPr/>
            </p:nvSpPr>
            <p:spPr bwMode="auto">
              <a:xfrm>
                <a:off x="1702" y="3431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0 h 17"/>
                  <a:gd name="T4" fmla="*/ 5 w 17"/>
                  <a:gd name="T5" fmla="*/ 16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16" y="0"/>
                    </a:lnTo>
                    <a:lnTo>
                      <a:pt x="5" y="16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09" name="Freeform 411"/>
              <p:cNvSpPr>
                <a:spLocks/>
              </p:cNvSpPr>
              <p:nvPr/>
            </p:nvSpPr>
            <p:spPr bwMode="auto">
              <a:xfrm>
                <a:off x="1705" y="3431"/>
                <a:ext cx="1" cy="17"/>
              </a:xfrm>
              <a:custGeom>
                <a:avLst/>
                <a:gdLst>
                  <a:gd name="T0" fmla="*/ 0 w 1"/>
                  <a:gd name="T1" fmla="*/ 0 h 17"/>
                  <a:gd name="T2" fmla="*/ 0 w 1"/>
                  <a:gd name="T3" fmla="*/ 8 h 17"/>
                  <a:gd name="T4" fmla="*/ 0 w 1"/>
                  <a:gd name="T5" fmla="*/ 16 h 17"/>
                  <a:gd name="T6" fmla="*/ 0 w 1"/>
                  <a:gd name="T7" fmla="*/ 8 h 17"/>
                  <a:gd name="T8" fmla="*/ 0 w 1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17"/>
                  <a:gd name="T17" fmla="*/ 1 w 1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17">
                    <a:moveTo>
                      <a:pt x="0" y="0"/>
                    </a:moveTo>
                    <a:lnTo>
                      <a:pt x="0" y="8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10" name="Line 412"/>
              <p:cNvSpPr>
                <a:spLocks noChangeShapeType="1"/>
              </p:cNvSpPr>
              <p:nvPr/>
            </p:nvSpPr>
            <p:spPr bwMode="auto">
              <a:xfrm>
                <a:off x="1705" y="3433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11" name="Freeform 413"/>
              <p:cNvSpPr>
                <a:spLocks/>
              </p:cNvSpPr>
              <p:nvPr/>
            </p:nvSpPr>
            <p:spPr bwMode="auto">
              <a:xfrm>
                <a:off x="1705" y="3434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16 w 17"/>
                  <a:gd name="T3" fmla="*/ 16 h 17"/>
                  <a:gd name="T4" fmla="*/ 0 w 17"/>
                  <a:gd name="T5" fmla="*/ 0 h 17"/>
                  <a:gd name="T6" fmla="*/ 16 w 17"/>
                  <a:gd name="T7" fmla="*/ 0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16" y="0"/>
                    </a:moveTo>
                    <a:lnTo>
                      <a:pt x="16" y="16"/>
                    </a:lnTo>
                    <a:lnTo>
                      <a:pt x="0" y="0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12" name="Rectangle 414"/>
              <p:cNvSpPr>
                <a:spLocks noChangeArrowheads="1"/>
              </p:cNvSpPr>
              <p:nvPr/>
            </p:nvSpPr>
            <p:spPr bwMode="auto">
              <a:xfrm>
                <a:off x="1701" y="3003"/>
                <a:ext cx="44" cy="6"/>
              </a:xfrm>
              <a:prstGeom prst="rect">
                <a:avLst/>
              </a:prstGeom>
              <a:solidFill>
                <a:srgbClr val="C0C0C0"/>
              </a:solidFill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813" name="Rectangle 415"/>
              <p:cNvSpPr>
                <a:spLocks noChangeArrowheads="1"/>
              </p:cNvSpPr>
              <p:nvPr/>
            </p:nvSpPr>
            <p:spPr bwMode="auto">
              <a:xfrm flipH="1" flipV="1">
                <a:off x="1686" y="3000"/>
                <a:ext cx="1" cy="3"/>
              </a:xfrm>
              <a:prstGeom prst="rect">
                <a:avLst/>
              </a:prstGeom>
              <a:solidFill>
                <a:srgbClr val="C0C0C0"/>
              </a:solidFill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814" name="Line 416"/>
              <p:cNvSpPr>
                <a:spLocks noChangeShapeType="1"/>
              </p:cNvSpPr>
              <p:nvPr/>
            </p:nvSpPr>
            <p:spPr bwMode="auto">
              <a:xfrm flipH="1">
                <a:off x="1743" y="3049"/>
                <a:ext cx="1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15" name="Line 417"/>
              <p:cNvSpPr>
                <a:spLocks noChangeShapeType="1"/>
              </p:cNvSpPr>
              <p:nvPr/>
            </p:nvSpPr>
            <p:spPr bwMode="auto">
              <a:xfrm flipH="1">
                <a:off x="1753" y="3049"/>
                <a:ext cx="1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816" name="Rectangle 418"/>
              <p:cNvSpPr>
                <a:spLocks noChangeArrowheads="1"/>
              </p:cNvSpPr>
              <p:nvPr/>
            </p:nvSpPr>
            <p:spPr bwMode="auto">
              <a:xfrm flipV="1">
                <a:off x="1684" y="3048"/>
                <a:ext cx="71" cy="2"/>
              </a:xfrm>
              <a:prstGeom prst="rect">
                <a:avLst/>
              </a:prstGeom>
              <a:solidFill>
                <a:srgbClr val="C0C0C0"/>
              </a:solidFill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817" name="Freeform 419"/>
              <p:cNvSpPr>
                <a:spLocks/>
              </p:cNvSpPr>
              <p:nvPr/>
            </p:nvSpPr>
            <p:spPr bwMode="auto">
              <a:xfrm>
                <a:off x="1711" y="3045"/>
                <a:ext cx="25" cy="17"/>
              </a:xfrm>
              <a:custGeom>
                <a:avLst/>
                <a:gdLst>
                  <a:gd name="T0" fmla="*/ 0 w 25"/>
                  <a:gd name="T1" fmla="*/ 16 h 17"/>
                  <a:gd name="T2" fmla="*/ 0 w 25"/>
                  <a:gd name="T3" fmla="*/ 0 h 17"/>
                  <a:gd name="T4" fmla="*/ 24 w 25"/>
                  <a:gd name="T5" fmla="*/ 0 h 17"/>
                  <a:gd name="T6" fmla="*/ 24 w 25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5"/>
                  <a:gd name="T13" fmla="*/ 0 h 17"/>
                  <a:gd name="T14" fmla="*/ 25 w 25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5" h="17">
                    <a:moveTo>
                      <a:pt x="0" y="16"/>
                    </a:moveTo>
                    <a:lnTo>
                      <a:pt x="0" y="0"/>
                    </a:lnTo>
                    <a:lnTo>
                      <a:pt x="24" y="0"/>
                    </a:lnTo>
                    <a:lnTo>
                      <a:pt x="24" y="16"/>
                    </a:lnTo>
                  </a:path>
                </a:pathLst>
              </a:custGeom>
              <a:noFill/>
              <a:ln w="12700" cap="rnd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18" name="Freeform 420"/>
              <p:cNvSpPr>
                <a:spLocks/>
              </p:cNvSpPr>
              <p:nvPr/>
            </p:nvSpPr>
            <p:spPr bwMode="auto">
              <a:xfrm>
                <a:off x="1711" y="3055"/>
                <a:ext cx="25" cy="17"/>
              </a:xfrm>
              <a:custGeom>
                <a:avLst/>
                <a:gdLst>
                  <a:gd name="T0" fmla="*/ 0 w 25"/>
                  <a:gd name="T1" fmla="*/ 0 h 17"/>
                  <a:gd name="T2" fmla="*/ 0 w 25"/>
                  <a:gd name="T3" fmla="*/ 16 h 17"/>
                  <a:gd name="T4" fmla="*/ 24 w 25"/>
                  <a:gd name="T5" fmla="*/ 16 h 17"/>
                  <a:gd name="T6" fmla="*/ 24 w 25"/>
                  <a:gd name="T7" fmla="*/ 0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5"/>
                  <a:gd name="T13" fmla="*/ 0 h 17"/>
                  <a:gd name="T14" fmla="*/ 25 w 25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5" h="17">
                    <a:moveTo>
                      <a:pt x="0" y="0"/>
                    </a:moveTo>
                    <a:lnTo>
                      <a:pt x="0" y="16"/>
                    </a:lnTo>
                    <a:lnTo>
                      <a:pt x="24" y="16"/>
                    </a:lnTo>
                    <a:lnTo>
                      <a:pt x="24" y="0"/>
                    </a:lnTo>
                  </a:path>
                </a:pathLst>
              </a:custGeom>
              <a:noFill/>
              <a:ln w="12700" cap="rnd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19" name="Rectangle 421"/>
              <p:cNvSpPr>
                <a:spLocks noChangeArrowheads="1"/>
              </p:cNvSpPr>
              <p:nvPr/>
            </p:nvSpPr>
            <p:spPr bwMode="auto">
              <a:xfrm flipV="1">
                <a:off x="1745" y="3041"/>
                <a:ext cx="4" cy="5"/>
              </a:xfrm>
              <a:prstGeom prst="rect">
                <a:avLst/>
              </a:prstGeom>
              <a:noFill/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820" name="Oval 422"/>
              <p:cNvSpPr>
                <a:spLocks noChangeArrowheads="1"/>
              </p:cNvSpPr>
              <p:nvPr/>
            </p:nvSpPr>
            <p:spPr bwMode="auto">
              <a:xfrm flipH="1" flipV="1">
                <a:off x="1736" y="3058"/>
                <a:ext cx="5" cy="4"/>
              </a:xfrm>
              <a:prstGeom prst="ellipse">
                <a:avLst/>
              </a:prstGeom>
              <a:noFill/>
              <a:ln w="12700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grpSp>
          <p:nvGrpSpPr>
            <p:cNvPr id="12318" name="Group 423"/>
            <p:cNvGrpSpPr>
              <a:grpSpLocks/>
            </p:cNvGrpSpPr>
            <p:nvPr/>
          </p:nvGrpSpPr>
          <p:grpSpPr bwMode="auto">
            <a:xfrm>
              <a:off x="5490" y="8196"/>
              <a:ext cx="662" cy="518"/>
              <a:chOff x="1512" y="2967"/>
              <a:chExt cx="277" cy="550"/>
            </a:xfrm>
          </p:grpSpPr>
          <p:sp>
            <p:nvSpPr>
              <p:cNvPr id="12571" name="Freeform 424"/>
              <p:cNvSpPr>
                <a:spLocks/>
              </p:cNvSpPr>
              <p:nvPr/>
            </p:nvSpPr>
            <p:spPr bwMode="auto">
              <a:xfrm>
                <a:off x="1512" y="2967"/>
                <a:ext cx="272" cy="528"/>
              </a:xfrm>
              <a:custGeom>
                <a:avLst/>
                <a:gdLst>
                  <a:gd name="T0" fmla="*/ 1 w 272"/>
                  <a:gd name="T1" fmla="*/ 0 h 528"/>
                  <a:gd name="T2" fmla="*/ 266 w 272"/>
                  <a:gd name="T3" fmla="*/ 1 h 528"/>
                  <a:gd name="T4" fmla="*/ 271 w 272"/>
                  <a:gd name="T5" fmla="*/ 4 h 528"/>
                  <a:gd name="T6" fmla="*/ 270 w 272"/>
                  <a:gd name="T7" fmla="*/ 524 h 528"/>
                  <a:gd name="T8" fmla="*/ 268 w 272"/>
                  <a:gd name="T9" fmla="*/ 527 h 528"/>
                  <a:gd name="T10" fmla="*/ 3 w 272"/>
                  <a:gd name="T11" fmla="*/ 527 h 528"/>
                  <a:gd name="T12" fmla="*/ 0 w 272"/>
                  <a:gd name="T13" fmla="*/ 524 h 528"/>
                  <a:gd name="T14" fmla="*/ 1 w 272"/>
                  <a:gd name="T15" fmla="*/ 0 h 528"/>
                  <a:gd name="T16" fmla="*/ 0 w 272"/>
                  <a:gd name="T17" fmla="*/ 0 h 528"/>
                  <a:gd name="T18" fmla="*/ 1 w 272"/>
                  <a:gd name="T19" fmla="*/ 0 h 52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72"/>
                  <a:gd name="T31" fmla="*/ 0 h 528"/>
                  <a:gd name="T32" fmla="*/ 272 w 272"/>
                  <a:gd name="T33" fmla="*/ 528 h 52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72" h="528">
                    <a:moveTo>
                      <a:pt x="1" y="0"/>
                    </a:moveTo>
                    <a:lnTo>
                      <a:pt x="266" y="1"/>
                    </a:lnTo>
                    <a:lnTo>
                      <a:pt x="271" y="4"/>
                    </a:lnTo>
                    <a:lnTo>
                      <a:pt x="270" y="524"/>
                    </a:lnTo>
                    <a:lnTo>
                      <a:pt x="268" y="527"/>
                    </a:lnTo>
                    <a:lnTo>
                      <a:pt x="3" y="527"/>
                    </a:lnTo>
                    <a:lnTo>
                      <a:pt x="0" y="524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72" name="Rectangle 425"/>
              <p:cNvSpPr>
                <a:spLocks noChangeArrowheads="1"/>
              </p:cNvSpPr>
              <p:nvPr/>
            </p:nvSpPr>
            <p:spPr bwMode="auto">
              <a:xfrm>
                <a:off x="1527" y="3499"/>
                <a:ext cx="243" cy="13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573" name="Rectangle 426"/>
              <p:cNvSpPr>
                <a:spLocks noChangeArrowheads="1"/>
              </p:cNvSpPr>
              <p:nvPr/>
            </p:nvSpPr>
            <p:spPr bwMode="auto">
              <a:xfrm>
                <a:off x="1676" y="2989"/>
                <a:ext cx="87" cy="458"/>
              </a:xfrm>
              <a:prstGeom prst="rect">
                <a:avLst/>
              </a:prstGeom>
              <a:noFill/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574" name="Rectangle 427"/>
              <p:cNvSpPr>
                <a:spLocks noChangeArrowheads="1"/>
              </p:cNvSpPr>
              <p:nvPr/>
            </p:nvSpPr>
            <p:spPr bwMode="auto">
              <a:xfrm>
                <a:off x="1679" y="2995"/>
                <a:ext cx="81" cy="417"/>
              </a:xfrm>
              <a:prstGeom prst="rect">
                <a:avLst/>
              </a:prstGeom>
              <a:noFill/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575" name="Line 428"/>
              <p:cNvSpPr>
                <a:spLocks noChangeShapeType="1"/>
              </p:cNvSpPr>
              <p:nvPr/>
            </p:nvSpPr>
            <p:spPr bwMode="auto">
              <a:xfrm flipV="1">
                <a:off x="1677" y="3420"/>
                <a:ext cx="1" cy="32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76" name="Line 429"/>
              <p:cNvSpPr>
                <a:spLocks noChangeShapeType="1"/>
              </p:cNvSpPr>
              <p:nvPr/>
            </p:nvSpPr>
            <p:spPr bwMode="auto">
              <a:xfrm>
                <a:off x="1765" y="3417"/>
                <a:ext cx="4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77" name="Line 430"/>
              <p:cNvSpPr>
                <a:spLocks noChangeShapeType="1"/>
              </p:cNvSpPr>
              <p:nvPr/>
            </p:nvSpPr>
            <p:spPr bwMode="auto">
              <a:xfrm flipV="1">
                <a:off x="1767" y="2984"/>
                <a:ext cx="2" cy="9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78" name="Line 431"/>
              <p:cNvSpPr>
                <a:spLocks noChangeShapeType="1"/>
              </p:cNvSpPr>
              <p:nvPr/>
            </p:nvSpPr>
            <p:spPr bwMode="auto">
              <a:xfrm>
                <a:off x="1675" y="2984"/>
                <a:ext cx="3" cy="9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79" name="Line 432"/>
              <p:cNvSpPr>
                <a:spLocks noChangeShapeType="1"/>
              </p:cNvSpPr>
              <p:nvPr/>
            </p:nvSpPr>
            <p:spPr bwMode="auto">
              <a:xfrm>
                <a:off x="1531" y="3023"/>
                <a:ext cx="0" cy="34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80" name="Line 433"/>
              <p:cNvSpPr>
                <a:spLocks noChangeShapeType="1"/>
              </p:cNvSpPr>
              <p:nvPr/>
            </p:nvSpPr>
            <p:spPr bwMode="auto">
              <a:xfrm>
                <a:off x="1601" y="3023"/>
                <a:ext cx="0" cy="34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81" name="Line 434"/>
              <p:cNvSpPr>
                <a:spLocks noChangeShapeType="1"/>
              </p:cNvSpPr>
              <p:nvPr/>
            </p:nvSpPr>
            <p:spPr bwMode="auto">
              <a:xfrm>
                <a:off x="1541" y="3023"/>
                <a:ext cx="0" cy="34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82" name="Line 435"/>
              <p:cNvSpPr>
                <a:spLocks noChangeShapeType="1"/>
              </p:cNvSpPr>
              <p:nvPr/>
            </p:nvSpPr>
            <p:spPr bwMode="auto">
              <a:xfrm>
                <a:off x="1551" y="3023"/>
                <a:ext cx="0" cy="34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83" name="Line 436"/>
              <p:cNvSpPr>
                <a:spLocks noChangeShapeType="1"/>
              </p:cNvSpPr>
              <p:nvPr/>
            </p:nvSpPr>
            <p:spPr bwMode="auto">
              <a:xfrm>
                <a:off x="1561" y="3023"/>
                <a:ext cx="0" cy="34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84" name="Line 437"/>
              <p:cNvSpPr>
                <a:spLocks noChangeShapeType="1"/>
              </p:cNvSpPr>
              <p:nvPr/>
            </p:nvSpPr>
            <p:spPr bwMode="auto">
              <a:xfrm>
                <a:off x="1571" y="3023"/>
                <a:ext cx="0" cy="34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85" name="Line 438"/>
              <p:cNvSpPr>
                <a:spLocks noChangeShapeType="1"/>
              </p:cNvSpPr>
              <p:nvPr/>
            </p:nvSpPr>
            <p:spPr bwMode="auto">
              <a:xfrm>
                <a:off x="1582" y="3023"/>
                <a:ext cx="0" cy="34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86" name="Line 439"/>
              <p:cNvSpPr>
                <a:spLocks noChangeShapeType="1"/>
              </p:cNvSpPr>
              <p:nvPr/>
            </p:nvSpPr>
            <p:spPr bwMode="auto">
              <a:xfrm>
                <a:off x="1591" y="3023"/>
                <a:ext cx="0" cy="34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87" name="Line 440"/>
              <p:cNvSpPr>
                <a:spLocks noChangeShapeType="1"/>
              </p:cNvSpPr>
              <p:nvPr/>
            </p:nvSpPr>
            <p:spPr bwMode="auto">
              <a:xfrm>
                <a:off x="1531" y="3066"/>
                <a:ext cx="0" cy="36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88" name="Line 441"/>
              <p:cNvSpPr>
                <a:spLocks noChangeShapeType="1"/>
              </p:cNvSpPr>
              <p:nvPr/>
            </p:nvSpPr>
            <p:spPr bwMode="auto">
              <a:xfrm>
                <a:off x="1601" y="3066"/>
                <a:ext cx="0" cy="36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89" name="Line 442"/>
              <p:cNvSpPr>
                <a:spLocks noChangeShapeType="1"/>
              </p:cNvSpPr>
              <p:nvPr/>
            </p:nvSpPr>
            <p:spPr bwMode="auto">
              <a:xfrm>
                <a:off x="1541" y="3066"/>
                <a:ext cx="0" cy="36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90" name="Line 443"/>
              <p:cNvSpPr>
                <a:spLocks noChangeShapeType="1"/>
              </p:cNvSpPr>
              <p:nvPr/>
            </p:nvSpPr>
            <p:spPr bwMode="auto">
              <a:xfrm>
                <a:off x="1551" y="3066"/>
                <a:ext cx="0" cy="36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91" name="Line 444"/>
              <p:cNvSpPr>
                <a:spLocks noChangeShapeType="1"/>
              </p:cNvSpPr>
              <p:nvPr/>
            </p:nvSpPr>
            <p:spPr bwMode="auto">
              <a:xfrm>
                <a:off x="1561" y="3066"/>
                <a:ext cx="0" cy="36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92" name="Line 445"/>
              <p:cNvSpPr>
                <a:spLocks noChangeShapeType="1"/>
              </p:cNvSpPr>
              <p:nvPr/>
            </p:nvSpPr>
            <p:spPr bwMode="auto">
              <a:xfrm>
                <a:off x="1571" y="3066"/>
                <a:ext cx="0" cy="36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93" name="Line 446"/>
              <p:cNvSpPr>
                <a:spLocks noChangeShapeType="1"/>
              </p:cNvSpPr>
              <p:nvPr/>
            </p:nvSpPr>
            <p:spPr bwMode="auto">
              <a:xfrm>
                <a:off x="1582" y="3066"/>
                <a:ext cx="0" cy="36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94" name="Line 447"/>
              <p:cNvSpPr>
                <a:spLocks noChangeShapeType="1"/>
              </p:cNvSpPr>
              <p:nvPr/>
            </p:nvSpPr>
            <p:spPr bwMode="auto">
              <a:xfrm>
                <a:off x="1591" y="3066"/>
                <a:ext cx="0" cy="36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95" name="Line 448"/>
              <p:cNvSpPr>
                <a:spLocks noChangeShapeType="1"/>
              </p:cNvSpPr>
              <p:nvPr/>
            </p:nvSpPr>
            <p:spPr bwMode="auto">
              <a:xfrm>
                <a:off x="1531" y="3111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96" name="Line 449"/>
              <p:cNvSpPr>
                <a:spLocks noChangeShapeType="1"/>
              </p:cNvSpPr>
              <p:nvPr/>
            </p:nvSpPr>
            <p:spPr bwMode="auto">
              <a:xfrm>
                <a:off x="1601" y="3111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97" name="Line 450"/>
              <p:cNvSpPr>
                <a:spLocks noChangeShapeType="1"/>
              </p:cNvSpPr>
              <p:nvPr/>
            </p:nvSpPr>
            <p:spPr bwMode="auto">
              <a:xfrm>
                <a:off x="1541" y="3111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98" name="Line 451"/>
              <p:cNvSpPr>
                <a:spLocks noChangeShapeType="1"/>
              </p:cNvSpPr>
              <p:nvPr/>
            </p:nvSpPr>
            <p:spPr bwMode="auto">
              <a:xfrm>
                <a:off x="1551" y="3111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99" name="Line 452"/>
              <p:cNvSpPr>
                <a:spLocks noChangeShapeType="1"/>
              </p:cNvSpPr>
              <p:nvPr/>
            </p:nvSpPr>
            <p:spPr bwMode="auto">
              <a:xfrm>
                <a:off x="1561" y="3111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00" name="Line 453"/>
              <p:cNvSpPr>
                <a:spLocks noChangeShapeType="1"/>
              </p:cNvSpPr>
              <p:nvPr/>
            </p:nvSpPr>
            <p:spPr bwMode="auto">
              <a:xfrm>
                <a:off x="1571" y="3111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01" name="Line 454"/>
              <p:cNvSpPr>
                <a:spLocks noChangeShapeType="1"/>
              </p:cNvSpPr>
              <p:nvPr/>
            </p:nvSpPr>
            <p:spPr bwMode="auto">
              <a:xfrm>
                <a:off x="1582" y="3111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02" name="Line 455"/>
              <p:cNvSpPr>
                <a:spLocks noChangeShapeType="1"/>
              </p:cNvSpPr>
              <p:nvPr/>
            </p:nvSpPr>
            <p:spPr bwMode="auto">
              <a:xfrm>
                <a:off x="1591" y="3111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03" name="Line 456"/>
              <p:cNvSpPr>
                <a:spLocks noChangeShapeType="1"/>
              </p:cNvSpPr>
              <p:nvPr/>
            </p:nvSpPr>
            <p:spPr bwMode="auto">
              <a:xfrm>
                <a:off x="1531" y="3157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04" name="Line 457"/>
              <p:cNvSpPr>
                <a:spLocks noChangeShapeType="1"/>
              </p:cNvSpPr>
              <p:nvPr/>
            </p:nvSpPr>
            <p:spPr bwMode="auto">
              <a:xfrm>
                <a:off x="1601" y="3157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05" name="Line 458"/>
              <p:cNvSpPr>
                <a:spLocks noChangeShapeType="1"/>
              </p:cNvSpPr>
              <p:nvPr/>
            </p:nvSpPr>
            <p:spPr bwMode="auto">
              <a:xfrm>
                <a:off x="1541" y="3157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06" name="Line 459"/>
              <p:cNvSpPr>
                <a:spLocks noChangeShapeType="1"/>
              </p:cNvSpPr>
              <p:nvPr/>
            </p:nvSpPr>
            <p:spPr bwMode="auto">
              <a:xfrm>
                <a:off x="1551" y="3157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07" name="Line 460"/>
              <p:cNvSpPr>
                <a:spLocks noChangeShapeType="1"/>
              </p:cNvSpPr>
              <p:nvPr/>
            </p:nvSpPr>
            <p:spPr bwMode="auto">
              <a:xfrm>
                <a:off x="1561" y="3157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08" name="Line 461"/>
              <p:cNvSpPr>
                <a:spLocks noChangeShapeType="1"/>
              </p:cNvSpPr>
              <p:nvPr/>
            </p:nvSpPr>
            <p:spPr bwMode="auto">
              <a:xfrm>
                <a:off x="1571" y="3157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09" name="Line 462"/>
              <p:cNvSpPr>
                <a:spLocks noChangeShapeType="1"/>
              </p:cNvSpPr>
              <p:nvPr/>
            </p:nvSpPr>
            <p:spPr bwMode="auto">
              <a:xfrm>
                <a:off x="1582" y="3157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10" name="Line 463"/>
              <p:cNvSpPr>
                <a:spLocks noChangeShapeType="1"/>
              </p:cNvSpPr>
              <p:nvPr/>
            </p:nvSpPr>
            <p:spPr bwMode="auto">
              <a:xfrm>
                <a:off x="1591" y="3157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11" name="Line 464"/>
              <p:cNvSpPr>
                <a:spLocks noChangeShapeType="1"/>
              </p:cNvSpPr>
              <p:nvPr/>
            </p:nvSpPr>
            <p:spPr bwMode="auto">
              <a:xfrm>
                <a:off x="1681" y="3034"/>
                <a:ext cx="86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12" name="Line 465"/>
              <p:cNvSpPr>
                <a:spLocks noChangeShapeType="1"/>
              </p:cNvSpPr>
              <p:nvPr/>
            </p:nvSpPr>
            <p:spPr bwMode="auto">
              <a:xfrm>
                <a:off x="1681" y="3073"/>
                <a:ext cx="86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13" name="Line 466"/>
              <p:cNvSpPr>
                <a:spLocks noChangeShapeType="1"/>
              </p:cNvSpPr>
              <p:nvPr/>
            </p:nvSpPr>
            <p:spPr bwMode="auto">
              <a:xfrm>
                <a:off x="1681" y="3113"/>
                <a:ext cx="86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14" name="Line 467"/>
              <p:cNvSpPr>
                <a:spLocks noChangeShapeType="1"/>
              </p:cNvSpPr>
              <p:nvPr/>
            </p:nvSpPr>
            <p:spPr bwMode="auto">
              <a:xfrm>
                <a:off x="1681" y="3156"/>
                <a:ext cx="86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15" name="Line 468"/>
              <p:cNvSpPr>
                <a:spLocks noChangeShapeType="1"/>
              </p:cNvSpPr>
              <p:nvPr/>
            </p:nvSpPr>
            <p:spPr bwMode="auto">
              <a:xfrm>
                <a:off x="1681" y="3207"/>
                <a:ext cx="86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16" name="Line 469"/>
              <p:cNvSpPr>
                <a:spLocks noChangeShapeType="1"/>
              </p:cNvSpPr>
              <p:nvPr/>
            </p:nvSpPr>
            <p:spPr bwMode="auto">
              <a:xfrm>
                <a:off x="1681" y="3261"/>
                <a:ext cx="86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17" name="Line 470"/>
              <p:cNvSpPr>
                <a:spLocks noChangeShapeType="1"/>
              </p:cNvSpPr>
              <p:nvPr/>
            </p:nvSpPr>
            <p:spPr bwMode="auto">
              <a:xfrm>
                <a:off x="1724" y="3156"/>
                <a:ext cx="0" cy="51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18" name="Rectangle 471"/>
              <p:cNvSpPr>
                <a:spLocks noChangeArrowheads="1"/>
              </p:cNvSpPr>
              <p:nvPr/>
            </p:nvSpPr>
            <p:spPr bwMode="auto">
              <a:xfrm>
                <a:off x="1739" y="3220"/>
                <a:ext cx="10" cy="6"/>
              </a:xfrm>
              <a:prstGeom prst="rect">
                <a:avLst/>
              </a:prstGeom>
              <a:noFill/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619" name="Freeform 472"/>
              <p:cNvSpPr>
                <a:spLocks/>
              </p:cNvSpPr>
              <p:nvPr/>
            </p:nvSpPr>
            <p:spPr bwMode="auto">
              <a:xfrm>
                <a:off x="1681" y="3217"/>
                <a:ext cx="89" cy="24"/>
              </a:xfrm>
              <a:custGeom>
                <a:avLst/>
                <a:gdLst>
                  <a:gd name="T0" fmla="*/ 88 w 89"/>
                  <a:gd name="T1" fmla="*/ 23 h 24"/>
                  <a:gd name="T2" fmla="*/ 29 w 89"/>
                  <a:gd name="T3" fmla="*/ 23 h 24"/>
                  <a:gd name="T4" fmla="*/ 29 w 89"/>
                  <a:gd name="T5" fmla="*/ 9 h 24"/>
                  <a:gd name="T6" fmla="*/ 28 w 89"/>
                  <a:gd name="T7" fmla="*/ 5 h 24"/>
                  <a:gd name="T8" fmla="*/ 28 w 89"/>
                  <a:gd name="T9" fmla="*/ 1 h 24"/>
                  <a:gd name="T10" fmla="*/ 24 w 89"/>
                  <a:gd name="T11" fmla="*/ 0 h 24"/>
                  <a:gd name="T12" fmla="*/ 20 w 89"/>
                  <a:gd name="T13" fmla="*/ 0 h 24"/>
                  <a:gd name="T14" fmla="*/ 18 w 89"/>
                  <a:gd name="T15" fmla="*/ 0 h 24"/>
                  <a:gd name="T16" fmla="*/ 14 w 89"/>
                  <a:gd name="T17" fmla="*/ 3 h 24"/>
                  <a:gd name="T18" fmla="*/ 13 w 89"/>
                  <a:gd name="T19" fmla="*/ 7 h 24"/>
                  <a:gd name="T20" fmla="*/ 13 w 89"/>
                  <a:gd name="T21" fmla="*/ 9 h 24"/>
                  <a:gd name="T22" fmla="*/ 13 w 89"/>
                  <a:gd name="T23" fmla="*/ 23 h 24"/>
                  <a:gd name="T24" fmla="*/ 12 w 89"/>
                  <a:gd name="T25" fmla="*/ 23 h 24"/>
                  <a:gd name="T26" fmla="*/ 0 w 89"/>
                  <a:gd name="T27" fmla="*/ 23 h 2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89"/>
                  <a:gd name="T43" fmla="*/ 0 h 24"/>
                  <a:gd name="T44" fmla="*/ 89 w 89"/>
                  <a:gd name="T45" fmla="*/ 24 h 2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89" h="24">
                    <a:moveTo>
                      <a:pt x="88" y="23"/>
                    </a:moveTo>
                    <a:lnTo>
                      <a:pt x="29" y="23"/>
                    </a:lnTo>
                    <a:lnTo>
                      <a:pt x="29" y="9"/>
                    </a:lnTo>
                    <a:lnTo>
                      <a:pt x="28" y="5"/>
                    </a:lnTo>
                    <a:lnTo>
                      <a:pt x="28" y="1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4" y="3"/>
                    </a:lnTo>
                    <a:lnTo>
                      <a:pt x="13" y="7"/>
                    </a:lnTo>
                    <a:lnTo>
                      <a:pt x="13" y="9"/>
                    </a:lnTo>
                    <a:lnTo>
                      <a:pt x="13" y="23"/>
                    </a:lnTo>
                    <a:lnTo>
                      <a:pt x="12" y="23"/>
                    </a:lnTo>
                    <a:lnTo>
                      <a:pt x="0" y="23"/>
                    </a:lnTo>
                  </a:path>
                </a:pathLst>
              </a:custGeom>
              <a:noFill/>
              <a:ln w="12700" cap="rnd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20" name="Oval 473"/>
              <p:cNvSpPr>
                <a:spLocks noChangeArrowheads="1"/>
              </p:cNvSpPr>
              <p:nvPr/>
            </p:nvSpPr>
            <p:spPr bwMode="auto">
              <a:xfrm>
                <a:off x="1697" y="3226"/>
                <a:ext cx="5" cy="10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621" name="Freeform 474"/>
              <p:cNvSpPr>
                <a:spLocks/>
              </p:cNvSpPr>
              <p:nvPr/>
            </p:nvSpPr>
            <p:spPr bwMode="auto">
              <a:xfrm>
                <a:off x="1681" y="3161"/>
                <a:ext cx="89" cy="24"/>
              </a:xfrm>
              <a:custGeom>
                <a:avLst/>
                <a:gdLst>
                  <a:gd name="T0" fmla="*/ 0 w 89"/>
                  <a:gd name="T1" fmla="*/ 23 h 24"/>
                  <a:gd name="T2" fmla="*/ 10 w 89"/>
                  <a:gd name="T3" fmla="*/ 23 h 24"/>
                  <a:gd name="T4" fmla="*/ 11 w 89"/>
                  <a:gd name="T5" fmla="*/ 23 h 24"/>
                  <a:gd name="T6" fmla="*/ 11 w 89"/>
                  <a:gd name="T7" fmla="*/ 15 h 24"/>
                  <a:gd name="T8" fmla="*/ 12 w 89"/>
                  <a:gd name="T9" fmla="*/ 12 h 24"/>
                  <a:gd name="T10" fmla="*/ 13 w 89"/>
                  <a:gd name="T11" fmla="*/ 7 h 24"/>
                  <a:gd name="T12" fmla="*/ 15 w 89"/>
                  <a:gd name="T13" fmla="*/ 4 h 24"/>
                  <a:gd name="T14" fmla="*/ 20 w 89"/>
                  <a:gd name="T15" fmla="*/ 2 h 24"/>
                  <a:gd name="T16" fmla="*/ 22 w 89"/>
                  <a:gd name="T17" fmla="*/ 2 h 24"/>
                  <a:gd name="T18" fmla="*/ 26 w 89"/>
                  <a:gd name="T19" fmla="*/ 4 h 24"/>
                  <a:gd name="T20" fmla="*/ 28 w 89"/>
                  <a:gd name="T21" fmla="*/ 7 h 24"/>
                  <a:gd name="T22" fmla="*/ 29 w 89"/>
                  <a:gd name="T23" fmla="*/ 11 h 24"/>
                  <a:gd name="T24" fmla="*/ 32 w 89"/>
                  <a:gd name="T25" fmla="*/ 15 h 24"/>
                  <a:gd name="T26" fmla="*/ 32 w 89"/>
                  <a:gd name="T27" fmla="*/ 23 h 24"/>
                  <a:gd name="T28" fmla="*/ 43 w 89"/>
                  <a:gd name="T29" fmla="*/ 23 h 24"/>
                  <a:gd name="T30" fmla="*/ 63 w 89"/>
                  <a:gd name="T31" fmla="*/ 23 h 24"/>
                  <a:gd name="T32" fmla="*/ 63 w 89"/>
                  <a:gd name="T33" fmla="*/ 0 h 24"/>
                  <a:gd name="T34" fmla="*/ 73 w 89"/>
                  <a:gd name="T35" fmla="*/ 0 h 24"/>
                  <a:gd name="T36" fmla="*/ 73 w 89"/>
                  <a:gd name="T37" fmla="*/ 23 h 24"/>
                  <a:gd name="T38" fmla="*/ 88 w 89"/>
                  <a:gd name="T39" fmla="*/ 23 h 24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89"/>
                  <a:gd name="T61" fmla="*/ 0 h 24"/>
                  <a:gd name="T62" fmla="*/ 89 w 89"/>
                  <a:gd name="T63" fmla="*/ 24 h 24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89" h="24">
                    <a:moveTo>
                      <a:pt x="0" y="23"/>
                    </a:moveTo>
                    <a:lnTo>
                      <a:pt x="10" y="23"/>
                    </a:lnTo>
                    <a:lnTo>
                      <a:pt x="11" y="23"/>
                    </a:lnTo>
                    <a:lnTo>
                      <a:pt x="11" y="15"/>
                    </a:lnTo>
                    <a:lnTo>
                      <a:pt x="12" y="12"/>
                    </a:lnTo>
                    <a:lnTo>
                      <a:pt x="13" y="7"/>
                    </a:lnTo>
                    <a:lnTo>
                      <a:pt x="15" y="4"/>
                    </a:lnTo>
                    <a:lnTo>
                      <a:pt x="20" y="2"/>
                    </a:lnTo>
                    <a:lnTo>
                      <a:pt x="22" y="2"/>
                    </a:lnTo>
                    <a:lnTo>
                      <a:pt x="26" y="4"/>
                    </a:lnTo>
                    <a:lnTo>
                      <a:pt x="28" y="7"/>
                    </a:lnTo>
                    <a:lnTo>
                      <a:pt x="29" y="11"/>
                    </a:lnTo>
                    <a:lnTo>
                      <a:pt x="32" y="15"/>
                    </a:lnTo>
                    <a:lnTo>
                      <a:pt x="32" y="23"/>
                    </a:lnTo>
                    <a:lnTo>
                      <a:pt x="43" y="23"/>
                    </a:lnTo>
                    <a:lnTo>
                      <a:pt x="63" y="23"/>
                    </a:lnTo>
                    <a:lnTo>
                      <a:pt x="63" y="0"/>
                    </a:lnTo>
                    <a:lnTo>
                      <a:pt x="73" y="0"/>
                    </a:lnTo>
                    <a:lnTo>
                      <a:pt x="73" y="23"/>
                    </a:lnTo>
                    <a:lnTo>
                      <a:pt x="88" y="23"/>
                    </a:lnTo>
                  </a:path>
                </a:pathLst>
              </a:custGeom>
              <a:noFill/>
              <a:ln w="12700" cap="rnd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22" name="Oval 475"/>
              <p:cNvSpPr>
                <a:spLocks noChangeArrowheads="1"/>
              </p:cNvSpPr>
              <p:nvPr/>
            </p:nvSpPr>
            <p:spPr bwMode="auto">
              <a:xfrm>
                <a:off x="1695" y="3170"/>
                <a:ext cx="8" cy="1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623" name="Freeform 476"/>
              <p:cNvSpPr>
                <a:spLocks/>
              </p:cNvSpPr>
              <p:nvPr/>
            </p:nvSpPr>
            <p:spPr bwMode="auto">
              <a:xfrm>
                <a:off x="1702" y="3177"/>
                <a:ext cx="17" cy="17"/>
              </a:xfrm>
              <a:custGeom>
                <a:avLst/>
                <a:gdLst>
                  <a:gd name="T0" fmla="*/ 11 w 17"/>
                  <a:gd name="T1" fmla="*/ 16 h 17"/>
                  <a:gd name="T2" fmla="*/ 0 w 17"/>
                  <a:gd name="T3" fmla="*/ 1 h 17"/>
                  <a:gd name="T4" fmla="*/ 2 w 17"/>
                  <a:gd name="T5" fmla="*/ 0 h 17"/>
                  <a:gd name="T6" fmla="*/ 16 w 17"/>
                  <a:gd name="T7" fmla="*/ 13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11" y="16"/>
                    </a:moveTo>
                    <a:lnTo>
                      <a:pt x="0" y="1"/>
                    </a:lnTo>
                    <a:lnTo>
                      <a:pt x="2" y="0"/>
                    </a:lnTo>
                    <a:lnTo>
                      <a:pt x="16" y="13"/>
                    </a:lnTo>
                  </a:path>
                </a:pathLst>
              </a:custGeom>
              <a:noFill/>
              <a:ln w="12700" cap="rnd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24" name="Rectangle 477"/>
              <p:cNvSpPr>
                <a:spLocks noChangeArrowheads="1"/>
              </p:cNvSpPr>
              <p:nvPr/>
            </p:nvSpPr>
            <p:spPr bwMode="auto">
              <a:xfrm>
                <a:off x="1697" y="3089"/>
                <a:ext cx="48" cy="0"/>
              </a:xfrm>
              <a:prstGeom prst="rect">
                <a:avLst/>
              </a:prstGeom>
              <a:solidFill>
                <a:srgbClr val="C0C0C0"/>
              </a:solidFill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625" name="Freeform 478"/>
              <p:cNvSpPr>
                <a:spLocks/>
              </p:cNvSpPr>
              <p:nvPr/>
            </p:nvSpPr>
            <p:spPr bwMode="auto">
              <a:xfrm>
                <a:off x="1713" y="3097"/>
                <a:ext cx="25" cy="17"/>
              </a:xfrm>
              <a:custGeom>
                <a:avLst/>
                <a:gdLst>
                  <a:gd name="T0" fmla="*/ 0 w 25"/>
                  <a:gd name="T1" fmla="*/ 0 h 17"/>
                  <a:gd name="T2" fmla="*/ 0 w 25"/>
                  <a:gd name="T3" fmla="*/ 16 h 17"/>
                  <a:gd name="T4" fmla="*/ 24 w 25"/>
                  <a:gd name="T5" fmla="*/ 16 h 17"/>
                  <a:gd name="T6" fmla="*/ 24 w 25"/>
                  <a:gd name="T7" fmla="*/ 0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5"/>
                  <a:gd name="T13" fmla="*/ 0 h 17"/>
                  <a:gd name="T14" fmla="*/ 25 w 25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5" h="17">
                    <a:moveTo>
                      <a:pt x="0" y="0"/>
                    </a:moveTo>
                    <a:lnTo>
                      <a:pt x="0" y="16"/>
                    </a:lnTo>
                    <a:lnTo>
                      <a:pt x="24" y="16"/>
                    </a:lnTo>
                    <a:lnTo>
                      <a:pt x="24" y="0"/>
                    </a:lnTo>
                  </a:path>
                </a:pathLst>
              </a:custGeom>
              <a:noFill/>
              <a:ln w="12700" cap="rnd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26" name="Freeform 479"/>
              <p:cNvSpPr>
                <a:spLocks/>
              </p:cNvSpPr>
              <p:nvPr/>
            </p:nvSpPr>
            <p:spPr bwMode="auto">
              <a:xfrm>
                <a:off x="1713" y="3081"/>
                <a:ext cx="25" cy="17"/>
              </a:xfrm>
              <a:custGeom>
                <a:avLst/>
                <a:gdLst>
                  <a:gd name="T0" fmla="*/ 0 w 25"/>
                  <a:gd name="T1" fmla="*/ 16 h 17"/>
                  <a:gd name="T2" fmla="*/ 0 w 25"/>
                  <a:gd name="T3" fmla="*/ 0 h 17"/>
                  <a:gd name="T4" fmla="*/ 24 w 25"/>
                  <a:gd name="T5" fmla="*/ 0 h 17"/>
                  <a:gd name="T6" fmla="*/ 24 w 25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5"/>
                  <a:gd name="T13" fmla="*/ 0 h 17"/>
                  <a:gd name="T14" fmla="*/ 25 w 25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5" h="17">
                    <a:moveTo>
                      <a:pt x="0" y="16"/>
                    </a:moveTo>
                    <a:lnTo>
                      <a:pt x="0" y="0"/>
                    </a:lnTo>
                    <a:lnTo>
                      <a:pt x="24" y="0"/>
                    </a:lnTo>
                    <a:lnTo>
                      <a:pt x="24" y="16"/>
                    </a:lnTo>
                  </a:path>
                </a:pathLst>
              </a:custGeom>
              <a:noFill/>
              <a:ln w="12700" cap="rnd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27" name="Rectangle 480"/>
              <p:cNvSpPr>
                <a:spLocks noChangeArrowheads="1"/>
              </p:cNvSpPr>
              <p:nvPr/>
            </p:nvSpPr>
            <p:spPr bwMode="auto">
              <a:xfrm flipV="1">
                <a:off x="1741" y="3102"/>
                <a:ext cx="1" cy="5"/>
              </a:xfrm>
              <a:prstGeom prst="rect">
                <a:avLst/>
              </a:prstGeom>
              <a:noFill/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628" name="Rectangle 481"/>
              <p:cNvSpPr>
                <a:spLocks noChangeArrowheads="1"/>
              </p:cNvSpPr>
              <p:nvPr/>
            </p:nvSpPr>
            <p:spPr bwMode="auto">
              <a:xfrm flipH="1" flipV="1">
                <a:off x="1695" y="3099"/>
                <a:ext cx="5" cy="8"/>
              </a:xfrm>
              <a:prstGeom prst="rect">
                <a:avLst/>
              </a:prstGeom>
              <a:noFill/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629" name="Line 482"/>
              <p:cNvSpPr>
                <a:spLocks noChangeShapeType="1"/>
              </p:cNvSpPr>
              <p:nvPr/>
            </p:nvSpPr>
            <p:spPr bwMode="auto">
              <a:xfrm>
                <a:off x="1683" y="3161"/>
                <a:ext cx="11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30" name="Line 483"/>
              <p:cNvSpPr>
                <a:spLocks noChangeShapeType="1"/>
              </p:cNvSpPr>
              <p:nvPr/>
            </p:nvSpPr>
            <p:spPr bwMode="auto">
              <a:xfrm>
                <a:off x="1698" y="3161"/>
                <a:ext cx="11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31" name="Line 484"/>
              <p:cNvSpPr>
                <a:spLocks noChangeShapeType="1"/>
              </p:cNvSpPr>
              <p:nvPr/>
            </p:nvSpPr>
            <p:spPr bwMode="auto">
              <a:xfrm>
                <a:off x="1710" y="3161"/>
                <a:ext cx="11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32" name="Rectangle 485"/>
              <p:cNvSpPr>
                <a:spLocks noChangeArrowheads="1"/>
              </p:cNvSpPr>
              <p:nvPr/>
            </p:nvSpPr>
            <p:spPr bwMode="auto">
              <a:xfrm flipH="1" flipV="1">
                <a:off x="1727" y="3161"/>
                <a:ext cx="4" cy="5"/>
              </a:xfrm>
              <a:prstGeom prst="rect">
                <a:avLst/>
              </a:prstGeom>
              <a:noFill/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633" name="Freeform 486"/>
              <p:cNvSpPr>
                <a:spLocks/>
              </p:cNvSpPr>
              <p:nvPr/>
            </p:nvSpPr>
            <p:spPr bwMode="auto">
              <a:xfrm>
                <a:off x="1745" y="3161"/>
                <a:ext cx="17" cy="24"/>
              </a:xfrm>
              <a:custGeom>
                <a:avLst/>
                <a:gdLst>
                  <a:gd name="T0" fmla="*/ 16 w 17"/>
                  <a:gd name="T1" fmla="*/ 23 h 24"/>
                  <a:gd name="T2" fmla="*/ 16 w 17"/>
                  <a:gd name="T3" fmla="*/ 0 h 24"/>
                  <a:gd name="T4" fmla="*/ 0 w 17"/>
                  <a:gd name="T5" fmla="*/ 0 h 24"/>
                  <a:gd name="T6" fmla="*/ 0 w 17"/>
                  <a:gd name="T7" fmla="*/ 23 h 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24"/>
                  <a:gd name="T14" fmla="*/ 17 w 17"/>
                  <a:gd name="T15" fmla="*/ 24 h 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24">
                    <a:moveTo>
                      <a:pt x="16" y="23"/>
                    </a:moveTo>
                    <a:lnTo>
                      <a:pt x="16" y="0"/>
                    </a:lnTo>
                    <a:lnTo>
                      <a:pt x="0" y="0"/>
                    </a:lnTo>
                    <a:lnTo>
                      <a:pt x="0" y="23"/>
                    </a:lnTo>
                  </a:path>
                </a:pathLst>
              </a:custGeom>
              <a:noFill/>
              <a:ln w="12700" cap="rnd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34" name="Line 487"/>
              <p:cNvSpPr>
                <a:spLocks noChangeShapeType="1"/>
              </p:cNvSpPr>
              <p:nvPr/>
            </p:nvSpPr>
            <p:spPr bwMode="auto">
              <a:xfrm>
                <a:off x="1745" y="3184"/>
                <a:ext cx="9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35" name="Line 488"/>
              <p:cNvSpPr>
                <a:spLocks noChangeShapeType="1"/>
              </p:cNvSpPr>
              <p:nvPr/>
            </p:nvSpPr>
            <p:spPr bwMode="auto">
              <a:xfrm>
                <a:off x="1754" y="3184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36" name="Line 489"/>
              <p:cNvSpPr>
                <a:spLocks noChangeShapeType="1"/>
              </p:cNvSpPr>
              <p:nvPr/>
            </p:nvSpPr>
            <p:spPr bwMode="auto">
              <a:xfrm>
                <a:off x="1744" y="3184"/>
                <a:ext cx="1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37" name="Line 490"/>
              <p:cNvSpPr>
                <a:spLocks noChangeShapeType="1"/>
              </p:cNvSpPr>
              <p:nvPr/>
            </p:nvSpPr>
            <p:spPr bwMode="auto">
              <a:xfrm flipH="1">
                <a:off x="1744" y="3161"/>
                <a:ext cx="1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38" name="Line 491"/>
              <p:cNvSpPr>
                <a:spLocks noChangeShapeType="1"/>
              </p:cNvSpPr>
              <p:nvPr/>
            </p:nvSpPr>
            <p:spPr bwMode="auto">
              <a:xfrm>
                <a:off x="1754" y="316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39" name="Rectangle 492"/>
              <p:cNvSpPr>
                <a:spLocks noChangeArrowheads="1"/>
              </p:cNvSpPr>
              <p:nvPr/>
            </p:nvSpPr>
            <p:spPr bwMode="auto">
              <a:xfrm flipV="1">
                <a:off x="1745" y="3163"/>
                <a:ext cx="0" cy="7"/>
              </a:xfrm>
              <a:prstGeom prst="rect">
                <a:avLst/>
              </a:prstGeom>
              <a:noFill/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640" name="Line 493"/>
              <p:cNvSpPr>
                <a:spLocks noChangeShapeType="1"/>
              </p:cNvSpPr>
              <p:nvPr/>
            </p:nvSpPr>
            <p:spPr bwMode="auto">
              <a:xfrm>
                <a:off x="1759" y="3165"/>
                <a:ext cx="0" cy="3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41" name="Oval 494"/>
              <p:cNvSpPr>
                <a:spLocks noChangeArrowheads="1"/>
              </p:cNvSpPr>
              <p:nvPr/>
            </p:nvSpPr>
            <p:spPr bwMode="auto">
              <a:xfrm flipH="1" flipV="1">
                <a:off x="1750" y="3175"/>
                <a:ext cx="6" cy="5"/>
              </a:xfrm>
              <a:prstGeom prst="ellipse">
                <a:avLst/>
              </a:prstGeom>
              <a:noFill/>
              <a:ln w="12700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642" name="Line 495"/>
              <p:cNvSpPr>
                <a:spLocks noChangeShapeType="1"/>
              </p:cNvSpPr>
              <p:nvPr/>
            </p:nvSpPr>
            <p:spPr bwMode="auto">
              <a:xfrm>
                <a:off x="1698" y="3211"/>
                <a:ext cx="11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43" name="Freeform 496"/>
              <p:cNvSpPr>
                <a:spLocks/>
              </p:cNvSpPr>
              <p:nvPr/>
            </p:nvSpPr>
            <p:spPr bwMode="auto">
              <a:xfrm>
                <a:off x="1527" y="3499"/>
                <a:ext cx="249" cy="18"/>
              </a:xfrm>
              <a:custGeom>
                <a:avLst/>
                <a:gdLst>
                  <a:gd name="T0" fmla="*/ 248 w 249"/>
                  <a:gd name="T1" fmla="*/ 0 h 18"/>
                  <a:gd name="T2" fmla="*/ 248 w 249"/>
                  <a:gd name="T3" fmla="*/ 17 h 18"/>
                  <a:gd name="T4" fmla="*/ 0 w 249"/>
                  <a:gd name="T5" fmla="*/ 17 h 18"/>
                  <a:gd name="T6" fmla="*/ 0 w 249"/>
                  <a:gd name="T7" fmla="*/ 0 h 1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49"/>
                  <a:gd name="T13" fmla="*/ 0 h 18"/>
                  <a:gd name="T14" fmla="*/ 249 w 249"/>
                  <a:gd name="T15" fmla="*/ 18 h 1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49" h="18">
                    <a:moveTo>
                      <a:pt x="248" y="0"/>
                    </a:moveTo>
                    <a:lnTo>
                      <a:pt x="248" y="17"/>
                    </a:lnTo>
                    <a:lnTo>
                      <a:pt x="0" y="17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44" name="Oval 497"/>
              <p:cNvSpPr>
                <a:spLocks noChangeArrowheads="1"/>
              </p:cNvSpPr>
              <p:nvPr/>
            </p:nvSpPr>
            <p:spPr bwMode="auto">
              <a:xfrm>
                <a:off x="1564" y="3503"/>
                <a:ext cx="2" cy="6"/>
              </a:xfrm>
              <a:prstGeom prst="ellipse">
                <a:avLst/>
              </a:prstGeom>
              <a:noFill/>
              <a:ln w="12700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645" name="Line 498"/>
              <p:cNvSpPr>
                <a:spLocks noChangeShapeType="1"/>
              </p:cNvSpPr>
              <p:nvPr/>
            </p:nvSpPr>
            <p:spPr bwMode="auto">
              <a:xfrm>
                <a:off x="1567" y="3502"/>
                <a:ext cx="4" cy="11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46" name="Oval 499"/>
              <p:cNvSpPr>
                <a:spLocks noChangeArrowheads="1"/>
              </p:cNvSpPr>
              <p:nvPr/>
            </p:nvSpPr>
            <p:spPr bwMode="auto">
              <a:xfrm>
                <a:off x="1729" y="3503"/>
                <a:ext cx="2" cy="6"/>
              </a:xfrm>
              <a:prstGeom prst="ellipse">
                <a:avLst/>
              </a:prstGeom>
              <a:noFill/>
              <a:ln w="12700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647" name="Line 500"/>
              <p:cNvSpPr>
                <a:spLocks noChangeShapeType="1"/>
              </p:cNvSpPr>
              <p:nvPr/>
            </p:nvSpPr>
            <p:spPr bwMode="auto">
              <a:xfrm>
                <a:off x="1733" y="3502"/>
                <a:ext cx="4" cy="13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48" name="Freeform 501"/>
              <p:cNvSpPr>
                <a:spLocks/>
              </p:cNvSpPr>
              <p:nvPr/>
            </p:nvSpPr>
            <p:spPr bwMode="auto">
              <a:xfrm>
                <a:off x="1512" y="2967"/>
                <a:ext cx="277" cy="533"/>
              </a:xfrm>
              <a:custGeom>
                <a:avLst/>
                <a:gdLst>
                  <a:gd name="T0" fmla="*/ 276 w 277"/>
                  <a:gd name="T1" fmla="*/ 525 h 533"/>
                  <a:gd name="T2" fmla="*/ 276 w 277"/>
                  <a:gd name="T3" fmla="*/ 526 h 533"/>
                  <a:gd name="T4" fmla="*/ 276 w 277"/>
                  <a:gd name="T5" fmla="*/ 529 h 533"/>
                  <a:gd name="T6" fmla="*/ 273 w 277"/>
                  <a:gd name="T7" fmla="*/ 531 h 533"/>
                  <a:gd name="T8" fmla="*/ 272 w 277"/>
                  <a:gd name="T9" fmla="*/ 532 h 533"/>
                  <a:gd name="T10" fmla="*/ 269 w 277"/>
                  <a:gd name="T11" fmla="*/ 532 h 533"/>
                  <a:gd name="T12" fmla="*/ 6 w 277"/>
                  <a:gd name="T13" fmla="*/ 532 h 533"/>
                  <a:gd name="T14" fmla="*/ 4 w 277"/>
                  <a:gd name="T15" fmla="*/ 532 h 533"/>
                  <a:gd name="T16" fmla="*/ 1 w 277"/>
                  <a:gd name="T17" fmla="*/ 530 h 533"/>
                  <a:gd name="T18" fmla="*/ 0 w 277"/>
                  <a:gd name="T19" fmla="*/ 528 h 533"/>
                  <a:gd name="T20" fmla="*/ 0 w 277"/>
                  <a:gd name="T21" fmla="*/ 525 h 533"/>
                  <a:gd name="T22" fmla="*/ 0 w 277"/>
                  <a:gd name="T23" fmla="*/ 526 h 533"/>
                  <a:gd name="T24" fmla="*/ 0 w 277"/>
                  <a:gd name="T25" fmla="*/ 7 h 533"/>
                  <a:gd name="T26" fmla="*/ 0 w 277"/>
                  <a:gd name="T27" fmla="*/ 6 h 533"/>
                  <a:gd name="T28" fmla="*/ 0 w 277"/>
                  <a:gd name="T29" fmla="*/ 3 h 533"/>
                  <a:gd name="T30" fmla="*/ 1 w 277"/>
                  <a:gd name="T31" fmla="*/ 1 h 533"/>
                  <a:gd name="T32" fmla="*/ 4 w 277"/>
                  <a:gd name="T33" fmla="*/ 0 h 533"/>
                  <a:gd name="T34" fmla="*/ 6 w 277"/>
                  <a:gd name="T35" fmla="*/ 0 h 533"/>
                  <a:gd name="T36" fmla="*/ 269 w 277"/>
                  <a:gd name="T37" fmla="*/ 0 h 533"/>
                  <a:gd name="T38" fmla="*/ 272 w 277"/>
                  <a:gd name="T39" fmla="*/ 0 h 533"/>
                  <a:gd name="T40" fmla="*/ 273 w 277"/>
                  <a:gd name="T41" fmla="*/ 1 h 533"/>
                  <a:gd name="T42" fmla="*/ 276 w 277"/>
                  <a:gd name="T43" fmla="*/ 3 h 533"/>
                  <a:gd name="T44" fmla="*/ 276 w 277"/>
                  <a:gd name="T45" fmla="*/ 7 h 533"/>
                  <a:gd name="T46" fmla="*/ 276 w 277"/>
                  <a:gd name="T47" fmla="*/ 526 h 53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277"/>
                  <a:gd name="T73" fmla="*/ 0 h 533"/>
                  <a:gd name="T74" fmla="*/ 277 w 277"/>
                  <a:gd name="T75" fmla="*/ 533 h 533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277" h="533">
                    <a:moveTo>
                      <a:pt x="276" y="525"/>
                    </a:moveTo>
                    <a:lnTo>
                      <a:pt x="276" y="526"/>
                    </a:lnTo>
                    <a:lnTo>
                      <a:pt x="276" y="529"/>
                    </a:lnTo>
                    <a:lnTo>
                      <a:pt x="273" y="531"/>
                    </a:lnTo>
                    <a:lnTo>
                      <a:pt x="272" y="532"/>
                    </a:lnTo>
                    <a:lnTo>
                      <a:pt x="269" y="532"/>
                    </a:lnTo>
                    <a:lnTo>
                      <a:pt x="6" y="532"/>
                    </a:lnTo>
                    <a:lnTo>
                      <a:pt x="4" y="532"/>
                    </a:lnTo>
                    <a:lnTo>
                      <a:pt x="1" y="530"/>
                    </a:lnTo>
                    <a:lnTo>
                      <a:pt x="0" y="528"/>
                    </a:lnTo>
                    <a:lnTo>
                      <a:pt x="0" y="525"/>
                    </a:lnTo>
                    <a:lnTo>
                      <a:pt x="0" y="526"/>
                    </a:lnTo>
                    <a:lnTo>
                      <a:pt x="0" y="7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269" y="0"/>
                    </a:lnTo>
                    <a:lnTo>
                      <a:pt x="272" y="0"/>
                    </a:lnTo>
                    <a:lnTo>
                      <a:pt x="273" y="1"/>
                    </a:lnTo>
                    <a:lnTo>
                      <a:pt x="276" y="3"/>
                    </a:lnTo>
                    <a:lnTo>
                      <a:pt x="276" y="7"/>
                    </a:lnTo>
                    <a:lnTo>
                      <a:pt x="276" y="526"/>
                    </a:lnTo>
                  </a:path>
                </a:pathLst>
              </a:custGeom>
              <a:noFill/>
              <a:ln w="12700" cap="rnd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49" name="Freeform 502"/>
              <p:cNvSpPr>
                <a:spLocks/>
              </p:cNvSpPr>
              <p:nvPr/>
            </p:nvSpPr>
            <p:spPr bwMode="auto">
              <a:xfrm>
                <a:off x="1686" y="3424"/>
                <a:ext cx="29" cy="26"/>
              </a:xfrm>
              <a:custGeom>
                <a:avLst/>
                <a:gdLst>
                  <a:gd name="T0" fmla="*/ 20 w 29"/>
                  <a:gd name="T1" fmla="*/ 25 h 26"/>
                  <a:gd name="T2" fmla="*/ 25 w 29"/>
                  <a:gd name="T3" fmla="*/ 22 h 26"/>
                  <a:gd name="T4" fmla="*/ 28 w 29"/>
                  <a:gd name="T5" fmla="*/ 13 h 26"/>
                  <a:gd name="T6" fmla="*/ 26 w 29"/>
                  <a:gd name="T7" fmla="*/ 4 h 26"/>
                  <a:gd name="T8" fmla="*/ 20 w 29"/>
                  <a:gd name="T9" fmla="*/ 0 h 26"/>
                  <a:gd name="T10" fmla="*/ 9 w 29"/>
                  <a:gd name="T11" fmla="*/ 0 h 26"/>
                  <a:gd name="T12" fmla="*/ 4 w 29"/>
                  <a:gd name="T13" fmla="*/ 3 h 26"/>
                  <a:gd name="T14" fmla="*/ 0 w 29"/>
                  <a:gd name="T15" fmla="*/ 13 h 26"/>
                  <a:gd name="T16" fmla="*/ 3 w 29"/>
                  <a:gd name="T17" fmla="*/ 22 h 26"/>
                  <a:gd name="T18" fmla="*/ 9 w 29"/>
                  <a:gd name="T19" fmla="*/ 25 h 26"/>
                  <a:gd name="T20" fmla="*/ 20 w 29"/>
                  <a:gd name="T21" fmla="*/ 25 h 2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9"/>
                  <a:gd name="T34" fmla="*/ 0 h 26"/>
                  <a:gd name="T35" fmla="*/ 29 w 29"/>
                  <a:gd name="T36" fmla="*/ 26 h 2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9" h="26">
                    <a:moveTo>
                      <a:pt x="20" y="25"/>
                    </a:moveTo>
                    <a:lnTo>
                      <a:pt x="25" y="22"/>
                    </a:lnTo>
                    <a:lnTo>
                      <a:pt x="28" y="13"/>
                    </a:lnTo>
                    <a:lnTo>
                      <a:pt x="26" y="4"/>
                    </a:lnTo>
                    <a:lnTo>
                      <a:pt x="20" y="0"/>
                    </a:lnTo>
                    <a:lnTo>
                      <a:pt x="9" y="0"/>
                    </a:lnTo>
                    <a:lnTo>
                      <a:pt x="4" y="3"/>
                    </a:lnTo>
                    <a:lnTo>
                      <a:pt x="0" y="13"/>
                    </a:lnTo>
                    <a:lnTo>
                      <a:pt x="3" y="22"/>
                    </a:lnTo>
                    <a:lnTo>
                      <a:pt x="9" y="25"/>
                    </a:lnTo>
                    <a:lnTo>
                      <a:pt x="20" y="25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50" name="Line 503"/>
              <p:cNvSpPr>
                <a:spLocks noChangeShapeType="1"/>
              </p:cNvSpPr>
              <p:nvPr/>
            </p:nvSpPr>
            <p:spPr bwMode="auto">
              <a:xfrm flipV="1">
                <a:off x="1691" y="3438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51" name="Freeform 504"/>
              <p:cNvSpPr>
                <a:spLocks/>
              </p:cNvSpPr>
              <p:nvPr/>
            </p:nvSpPr>
            <p:spPr bwMode="auto">
              <a:xfrm>
                <a:off x="1691" y="3438"/>
                <a:ext cx="17" cy="17"/>
              </a:xfrm>
              <a:custGeom>
                <a:avLst/>
                <a:gdLst>
                  <a:gd name="T0" fmla="*/ 0 w 17"/>
                  <a:gd name="T1" fmla="*/ 12 h 17"/>
                  <a:gd name="T2" fmla="*/ 16 w 17"/>
                  <a:gd name="T3" fmla="*/ 0 h 17"/>
                  <a:gd name="T4" fmla="*/ 0 w 17"/>
                  <a:gd name="T5" fmla="*/ 16 h 17"/>
                  <a:gd name="T6" fmla="*/ 0 w 17"/>
                  <a:gd name="T7" fmla="*/ 12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2"/>
                    </a:moveTo>
                    <a:lnTo>
                      <a:pt x="16" y="0"/>
                    </a:lnTo>
                    <a:lnTo>
                      <a:pt x="0" y="16"/>
                    </a:lnTo>
                    <a:lnTo>
                      <a:pt x="0" y="12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52" name="Freeform 505"/>
              <p:cNvSpPr>
                <a:spLocks/>
              </p:cNvSpPr>
              <p:nvPr/>
            </p:nvSpPr>
            <p:spPr bwMode="auto">
              <a:xfrm>
                <a:off x="1693" y="3440"/>
                <a:ext cx="17" cy="17"/>
              </a:xfrm>
              <a:custGeom>
                <a:avLst/>
                <a:gdLst>
                  <a:gd name="T0" fmla="*/ 0 w 17"/>
                  <a:gd name="T1" fmla="*/ 8 h 17"/>
                  <a:gd name="T2" fmla="*/ 16 w 17"/>
                  <a:gd name="T3" fmla="*/ 0 h 17"/>
                  <a:gd name="T4" fmla="*/ 16 w 17"/>
                  <a:gd name="T5" fmla="*/ 16 h 17"/>
                  <a:gd name="T6" fmla="*/ 0 w 17"/>
                  <a:gd name="T7" fmla="*/ 8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8"/>
                    </a:moveTo>
                    <a:lnTo>
                      <a:pt x="16" y="0"/>
                    </a:lnTo>
                    <a:lnTo>
                      <a:pt x="16" y="16"/>
                    </a:lnTo>
                    <a:lnTo>
                      <a:pt x="0" y="8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53" name="Freeform 506"/>
              <p:cNvSpPr>
                <a:spLocks/>
              </p:cNvSpPr>
              <p:nvPr/>
            </p:nvSpPr>
            <p:spPr bwMode="auto">
              <a:xfrm>
                <a:off x="1694" y="3442"/>
                <a:ext cx="17" cy="17"/>
              </a:xfrm>
              <a:custGeom>
                <a:avLst/>
                <a:gdLst>
                  <a:gd name="T0" fmla="*/ 0 w 17"/>
                  <a:gd name="T1" fmla="*/ 10 h 17"/>
                  <a:gd name="T2" fmla="*/ 12 w 17"/>
                  <a:gd name="T3" fmla="*/ 0 h 17"/>
                  <a:gd name="T4" fmla="*/ 16 w 17"/>
                  <a:gd name="T5" fmla="*/ 5 h 17"/>
                  <a:gd name="T6" fmla="*/ 4 w 17"/>
                  <a:gd name="T7" fmla="*/ 16 h 17"/>
                  <a:gd name="T8" fmla="*/ 0 w 17"/>
                  <a:gd name="T9" fmla="*/ 1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10"/>
                    </a:moveTo>
                    <a:lnTo>
                      <a:pt x="12" y="0"/>
                    </a:lnTo>
                    <a:lnTo>
                      <a:pt x="16" y="5"/>
                    </a:lnTo>
                    <a:lnTo>
                      <a:pt x="4" y="16"/>
                    </a:lnTo>
                    <a:lnTo>
                      <a:pt x="0" y="10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54" name="Freeform 507"/>
              <p:cNvSpPr>
                <a:spLocks/>
              </p:cNvSpPr>
              <p:nvPr/>
            </p:nvSpPr>
            <p:spPr bwMode="auto">
              <a:xfrm>
                <a:off x="1695" y="3443"/>
                <a:ext cx="17" cy="17"/>
              </a:xfrm>
              <a:custGeom>
                <a:avLst/>
                <a:gdLst>
                  <a:gd name="T0" fmla="*/ 0 w 17"/>
                  <a:gd name="T1" fmla="*/ 10 h 17"/>
                  <a:gd name="T2" fmla="*/ 16 w 17"/>
                  <a:gd name="T3" fmla="*/ 0 h 17"/>
                  <a:gd name="T4" fmla="*/ 0 w 17"/>
                  <a:gd name="T5" fmla="*/ 16 h 17"/>
                  <a:gd name="T6" fmla="*/ 0 w 17"/>
                  <a:gd name="T7" fmla="*/ 10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0"/>
                    </a:moveTo>
                    <a:lnTo>
                      <a:pt x="16" y="0"/>
                    </a:lnTo>
                    <a:lnTo>
                      <a:pt x="0" y="16"/>
                    </a:lnTo>
                    <a:lnTo>
                      <a:pt x="0" y="10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55" name="Freeform 508"/>
              <p:cNvSpPr>
                <a:spLocks/>
              </p:cNvSpPr>
              <p:nvPr/>
            </p:nvSpPr>
            <p:spPr bwMode="auto">
              <a:xfrm>
                <a:off x="1694" y="3433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0 w 17"/>
                  <a:gd name="T3" fmla="*/ 16 h 17"/>
                  <a:gd name="T4" fmla="*/ 16 w 17"/>
                  <a:gd name="T5" fmla="*/ 0 h 17"/>
                  <a:gd name="T6" fmla="*/ 12 w 17"/>
                  <a:gd name="T7" fmla="*/ 0 h 17"/>
                  <a:gd name="T8" fmla="*/ 0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16"/>
                    </a:moveTo>
                    <a:lnTo>
                      <a:pt x="0" y="16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56" name="Freeform 509"/>
              <p:cNvSpPr>
                <a:spLocks/>
              </p:cNvSpPr>
              <p:nvPr/>
            </p:nvSpPr>
            <p:spPr bwMode="auto">
              <a:xfrm>
                <a:off x="1694" y="3433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3 w 17"/>
                  <a:gd name="T3" fmla="*/ 16 h 17"/>
                  <a:gd name="T4" fmla="*/ 16 w 17"/>
                  <a:gd name="T5" fmla="*/ 0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3" y="16"/>
                    </a:lnTo>
                    <a:lnTo>
                      <a:pt x="16" y="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57" name="Freeform 510"/>
              <p:cNvSpPr>
                <a:spLocks/>
              </p:cNvSpPr>
              <p:nvPr/>
            </p:nvSpPr>
            <p:spPr bwMode="auto">
              <a:xfrm>
                <a:off x="1695" y="3437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0 w 17"/>
                  <a:gd name="T3" fmla="*/ 16 h 17"/>
                  <a:gd name="T4" fmla="*/ 16 w 17"/>
                  <a:gd name="T5" fmla="*/ 0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0" y="16"/>
                    </a:lnTo>
                    <a:lnTo>
                      <a:pt x="16" y="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58" name="Freeform 511"/>
              <p:cNvSpPr>
                <a:spLocks/>
              </p:cNvSpPr>
              <p:nvPr/>
            </p:nvSpPr>
            <p:spPr bwMode="auto">
              <a:xfrm>
                <a:off x="1698" y="3433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0 h 17"/>
                  <a:gd name="T4" fmla="*/ 16 w 17"/>
                  <a:gd name="T5" fmla="*/ 5 h 17"/>
                  <a:gd name="T6" fmla="*/ 16 w 17"/>
                  <a:gd name="T7" fmla="*/ 10 h 17"/>
                  <a:gd name="T8" fmla="*/ 0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16"/>
                    </a:moveTo>
                    <a:lnTo>
                      <a:pt x="16" y="0"/>
                    </a:lnTo>
                    <a:lnTo>
                      <a:pt x="16" y="5"/>
                    </a:lnTo>
                    <a:lnTo>
                      <a:pt x="16" y="1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59" name="Freeform 512"/>
              <p:cNvSpPr>
                <a:spLocks/>
              </p:cNvSpPr>
              <p:nvPr/>
            </p:nvSpPr>
            <p:spPr bwMode="auto">
              <a:xfrm>
                <a:off x="1695" y="3436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8 w 17"/>
                  <a:gd name="T3" fmla="*/ 16 h 17"/>
                  <a:gd name="T4" fmla="*/ 16 w 17"/>
                  <a:gd name="T5" fmla="*/ 0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8" y="16"/>
                    </a:lnTo>
                    <a:lnTo>
                      <a:pt x="16" y="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60" name="Freeform 513"/>
              <p:cNvSpPr>
                <a:spLocks/>
              </p:cNvSpPr>
              <p:nvPr/>
            </p:nvSpPr>
            <p:spPr bwMode="auto">
              <a:xfrm>
                <a:off x="1697" y="3437"/>
                <a:ext cx="17" cy="17"/>
              </a:xfrm>
              <a:custGeom>
                <a:avLst/>
                <a:gdLst>
                  <a:gd name="T0" fmla="*/ 4 w 17"/>
                  <a:gd name="T1" fmla="*/ 16 h 17"/>
                  <a:gd name="T2" fmla="*/ 0 w 17"/>
                  <a:gd name="T3" fmla="*/ 10 h 17"/>
                  <a:gd name="T4" fmla="*/ 12 w 17"/>
                  <a:gd name="T5" fmla="*/ 0 h 17"/>
                  <a:gd name="T6" fmla="*/ 16 w 17"/>
                  <a:gd name="T7" fmla="*/ 0 h 17"/>
                  <a:gd name="T8" fmla="*/ 4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4" y="16"/>
                    </a:moveTo>
                    <a:lnTo>
                      <a:pt x="0" y="10"/>
                    </a:lnTo>
                    <a:lnTo>
                      <a:pt x="12" y="0"/>
                    </a:lnTo>
                    <a:lnTo>
                      <a:pt x="16" y="0"/>
                    </a:lnTo>
                    <a:lnTo>
                      <a:pt x="4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61" name="Freeform 514"/>
              <p:cNvSpPr>
                <a:spLocks/>
              </p:cNvSpPr>
              <p:nvPr/>
            </p:nvSpPr>
            <p:spPr bwMode="auto">
              <a:xfrm>
                <a:off x="1698" y="3438"/>
                <a:ext cx="17" cy="17"/>
              </a:xfrm>
              <a:custGeom>
                <a:avLst/>
                <a:gdLst>
                  <a:gd name="T0" fmla="*/ 5 w 17"/>
                  <a:gd name="T1" fmla="*/ 16 h 17"/>
                  <a:gd name="T2" fmla="*/ 0 w 17"/>
                  <a:gd name="T3" fmla="*/ 12 h 17"/>
                  <a:gd name="T4" fmla="*/ 16 w 17"/>
                  <a:gd name="T5" fmla="*/ 0 h 17"/>
                  <a:gd name="T6" fmla="*/ 16 w 17"/>
                  <a:gd name="T7" fmla="*/ 3 h 17"/>
                  <a:gd name="T8" fmla="*/ 10 w 17"/>
                  <a:gd name="T9" fmla="*/ 6 h 17"/>
                  <a:gd name="T10" fmla="*/ 5 w 17"/>
                  <a:gd name="T11" fmla="*/ 16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5" y="16"/>
                    </a:moveTo>
                    <a:lnTo>
                      <a:pt x="0" y="12"/>
                    </a:lnTo>
                    <a:lnTo>
                      <a:pt x="16" y="0"/>
                    </a:lnTo>
                    <a:lnTo>
                      <a:pt x="16" y="3"/>
                    </a:lnTo>
                    <a:lnTo>
                      <a:pt x="10" y="6"/>
                    </a:lnTo>
                    <a:lnTo>
                      <a:pt x="5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62" name="Freeform 515"/>
              <p:cNvSpPr>
                <a:spLocks/>
              </p:cNvSpPr>
              <p:nvPr/>
            </p:nvSpPr>
            <p:spPr bwMode="auto">
              <a:xfrm>
                <a:off x="1698" y="3438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0 h 17"/>
                  <a:gd name="T4" fmla="*/ 16 w 17"/>
                  <a:gd name="T5" fmla="*/ 4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16" y="0"/>
                    </a:lnTo>
                    <a:lnTo>
                      <a:pt x="16" y="4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63" name="Freeform 516"/>
              <p:cNvSpPr>
                <a:spLocks/>
              </p:cNvSpPr>
              <p:nvPr/>
            </p:nvSpPr>
            <p:spPr bwMode="auto">
              <a:xfrm>
                <a:off x="1698" y="3438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0 w 17"/>
                  <a:gd name="T3" fmla="*/ 16 h 17"/>
                  <a:gd name="T4" fmla="*/ 16 w 17"/>
                  <a:gd name="T5" fmla="*/ 0 h 17"/>
                  <a:gd name="T6" fmla="*/ 16 w 17"/>
                  <a:gd name="T7" fmla="*/ 16 h 17"/>
                  <a:gd name="T8" fmla="*/ 0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16"/>
                    </a:moveTo>
                    <a:lnTo>
                      <a:pt x="0" y="16"/>
                    </a:lnTo>
                    <a:lnTo>
                      <a:pt x="16" y="0"/>
                    </a:lnTo>
                    <a:lnTo>
                      <a:pt x="16" y="16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64" name="Freeform 517"/>
              <p:cNvSpPr>
                <a:spLocks/>
              </p:cNvSpPr>
              <p:nvPr/>
            </p:nvSpPr>
            <p:spPr bwMode="auto">
              <a:xfrm>
                <a:off x="1699" y="3437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0 h 17"/>
                  <a:gd name="T4" fmla="*/ 8 w 17"/>
                  <a:gd name="T5" fmla="*/ 0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16" y="0"/>
                    </a:lnTo>
                    <a:lnTo>
                      <a:pt x="8" y="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65" name="Freeform 518"/>
              <p:cNvSpPr>
                <a:spLocks/>
              </p:cNvSpPr>
              <p:nvPr/>
            </p:nvSpPr>
            <p:spPr bwMode="auto">
              <a:xfrm>
                <a:off x="1693" y="3440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8 w 17"/>
                  <a:gd name="T3" fmla="*/ 0 h 17"/>
                  <a:gd name="T4" fmla="*/ 16 w 17"/>
                  <a:gd name="T5" fmla="*/ 8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8" y="0"/>
                    </a:lnTo>
                    <a:lnTo>
                      <a:pt x="16" y="8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66" name="Freeform 519"/>
              <p:cNvSpPr>
                <a:spLocks/>
              </p:cNvSpPr>
              <p:nvPr/>
            </p:nvSpPr>
            <p:spPr bwMode="auto">
              <a:xfrm>
                <a:off x="1694" y="3442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16 w 17"/>
                  <a:gd name="T3" fmla="*/ 0 h 17"/>
                  <a:gd name="T4" fmla="*/ 0 w 17"/>
                  <a:gd name="T5" fmla="*/ 16 h 17"/>
                  <a:gd name="T6" fmla="*/ 0 w 17"/>
                  <a:gd name="T7" fmla="*/ 0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0"/>
                    </a:moveTo>
                    <a:lnTo>
                      <a:pt x="16" y="0"/>
                    </a:lnTo>
                    <a:lnTo>
                      <a:pt x="0" y="1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67" name="Freeform 520"/>
              <p:cNvSpPr>
                <a:spLocks/>
              </p:cNvSpPr>
              <p:nvPr/>
            </p:nvSpPr>
            <p:spPr bwMode="auto">
              <a:xfrm>
                <a:off x="1694" y="3442"/>
                <a:ext cx="17" cy="17"/>
              </a:xfrm>
              <a:custGeom>
                <a:avLst/>
                <a:gdLst>
                  <a:gd name="T0" fmla="*/ 0 w 17"/>
                  <a:gd name="T1" fmla="*/ 8 h 17"/>
                  <a:gd name="T2" fmla="*/ 16 w 17"/>
                  <a:gd name="T3" fmla="*/ 0 h 17"/>
                  <a:gd name="T4" fmla="*/ 16 w 17"/>
                  <a:gd name="T5" fmla="*/ 16 h 17"/>
                  <a:gd name="T6" fmla="*/ 0 w 17"/>
                  <a:gd name="T7" fmla="*/ 8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8"/>
                    </a:moveTo>
                    <a:lnTo>
                      <a:pt x="16" y="0"/>
                    </a:lnTo>
                    <a:lnTo>
                      <a:pt x="16" y="16"/>
                    </a:lnTo>
                    <a:lnTo>
                      <a:pt x="0" y="8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68" name="Freeform 521"/>
              <p:cNvSpPr>
                <a:spLocks/>
              </p:cNvSpPr>
              <p:nvPr/>
            </p:nvSpPr>
            <p:spPr bwMode="auto">
              <a:xfrm>
                <a:off x="1699" y="3429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8 h 17"/>
                  <a:gd name="T4" fmla="*/ 8 w 17"/>
                  <a:gd name="T5" fmla="*/ 0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16" y="8"/>
                    </a:lnTo>
                    <a:lnTo>
                      <a:pt x="8" y="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69" name="Freeform 522"/>
              <p:cNvSpPr>
                <a:spLocks/>
              </p:cNvSpPr>
              <p:nvPr/>
            </p:nvSpPr>
            <p:spPr bwMode="auto">
              <a:xfrm>
                <a:off x="1699" y="3430"/>
                <a:ext cx="17" cy="17"/>
              </a:xfrm>
              <a:custGeom>
                <a:avLst/>
                <a:gdLst>
                  <a:gd name="T0" fmla="*/ 0 w 17"/>
                  <a:gd name="T1" fmla="*/ 10 h 17"/>
                  <a:gd name="T2" fmla="*/ 0 w 17"/>
                  <a:gd name="T3" fmla="*/ 16 h 17"/>
                  <a:gd name="T4" fmla="*/ 16 w 17"/>
                  <a:gd name="T5" fmla="*/ 0 h 17"/>
                  <a:gd name="T6" fmla="*/ 0 w 17"/>
                  <a:gd name="T7" fmla="*/ 10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0"/>
                    </a:moveTo>
                    <a:lnTo>
                      <a:pt x="0" y="16"/>
                    </a:lnTo>
                    <a:lnTo>
                      <a:pt x="16" y="0"/>
                    </a:lnTo>
                    <a:lnTo>
                      <a:pt x="0" y="10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70" name="Freeform 523"/>
              <p:cNvSpPr>
                <a:spLocks/>
              </p:cNvSpPr>
              <p:nvPr/>
            </p:nvSpPr>
            <p:spPr bwMode="auto">
              <a:xfrm>
                <a:off x="1701" y="3431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0 h 17"/>
                  <a:gd name="T4" fmla="*/ 0 w 17"/>
                  <a:gd name="T5" fmla="*/ 8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16" y="0"/>
                    </a:lnTo>
                    <a:lnTo>
                      <a:pt x="0" y="8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71" name="Freeform 524"/>
              <p:cNvSpPr>
                <a:spLocks/>
              </p:cNvSpPr>
              <p:nvPr/>
            </p:nvSpPr>
            <p:spPr bwMode="auto">
              <a:xfrm>
                <a:off x="1701" y="3428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6 w 17"/>
                  <a:gd name="T3" fmla="*/ 9 h 17"/>
                  <a:gd name="T4" fmla="*/ 9 w 17"/>
                  <a:gd name="T5" fmla="*/ 9 h 17"/>
                  <a:gd name="T6" fmla="*/ 12 w 17"/>
                  <a:gd name="T7" fmla="*/ 0 h 17"/>
                  <a:gd name="T8" fmla="*/ 16 w 17"/>
                  <a:gd name="T9" fmla="*/ 3 h 17"/>
                  <a:gd name="T10" fmla="*/ 12 w 17"/>
                  <a:gd name="T11" fmla="*/ 9 h 17"/>
                  <a:gd name="T12" fmla="*/ 12 w 17"/>
                  <a:gd name="T13" fmla="*/ 6 h 17"/>
                  <a:gd name="T14" fmla="*/ 12 w 17"/>
                  <a:gd name="T15" fmla="*/ 9 h 17"/>
                  <a:gd name="T16" fmla="*/ 6 w 17"/>
                  <a:gd name="T17" fmla="*/ 9 h 17"/>
                  <a:gd name="T18" fmla="*/ 6 w 17"/>
                  <a:gd name="T19" fmla="*/ 9 h 17"/>
                  <a:gd name="T20" fmla="*/ 6 w 17"/>
                  <a:gd name="T21" fmla="*/ 9 h 17"/>
                  <a:gd name="T22" fmla="*/ 3 w 17"/>
                  <a:gd name="T23" fmla="*/ 16 h 17"/>
                  <a:gd name="T24" fmla="*/ 0 w 17"/>
                  <a:gd name="T25" fmla="*/ 16 h 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"/>
                  <a:gd name="T40" fmla="*/ 0 h 17"/>
                  <a:gd name="T41" fmla="*/ 17 w 17"/>
                  <a:gd name="T42" fmla="*/ 17 h 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" h="17">
                    <a:moveTo>
                      <a:pt x="0" y="16"/>
                    </a:moveTo>
                    <a:lnTo>
                      <a:pt x="6" y="9"/>
                    </a:lnTo>
                    <a:lnTo>
                      <a:pt x="9" y="9"/>
                    </a:lnTo>
                    <a:lnTo>
                      <a:pt x="12" y="0"/>
                    </a:lnTo>
                    <a:lnTo>
                      <a:pt x="16" y="3"/>
                    </a:lnTo>
                    <a:lnTo>
                      <a:pt x="12" y="9"/>
                    </a:lnTo>
                    <a:lnTo>
                      <a:pt x="12" y="6"/>
                    </a:lnTo>
                    <a:lnTo>
                      <a:pt x="12" y="9"/>
                    </a:lnTo>
                    <a:lnTo>
                      <a:pt x="6" y="9"/>
                    </a:lnTo>
                    <a:lnTo>
                      <a:pt x="3" y="16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72" name="Freeform 525"/>
              <p:cNvSpPr>
                <a:spLocks/>
              </p:cNvSpPr>
              <p:nvPr/>
            </p:nvSpPr>
            <p:spPr bwMode="auto">
              <a:xfrm>
                <a:off x="1701" y="3433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0 w 17"/>
                  <a:gd name="T3" fmla="*/ 8 h 17"/>
                  <a:gd name="T4" fmla="*/ 16 w 17"/>
                  <a:gd name="T5" fmla="*/ 0 h 17"/>
                  <a:gd name="T6" fmla="*/ 16 w 17"/>
                  <a:gd name="T7" fmla="*/ 8 h 17"/>
                  <a:gd name="T8" fmla="*/ 0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16"/>
                    </a:moveTo>
                    <a:lnTo>
                      <a:pt x="0" y="8"/>
                    </a:lnTo>
                    <a:lnTo>
                      <a:pt x="16" y="0"/>
                    </a:lnTo>
                    <a:lnTo>
                      <a:pt x="16" y="8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73" name="Freeform 526"/>
              <p:cNvSpPr>
                <a:spLocks/>
              </p:cNvSpPr>
              <p:nvPr/>
            </p:nvSpPr>
            <p:spPr bwMode="auto">
              <a:xfrm>
                <a:off x="1701" y="3433"/>
                <a:ext cx="17" cy="17"/>
              </a:xfrm>
              <a:custGeom>
                <a:avLst/>
                <a:gdLst>
                  <a:gd name="T0" fmla="*/ 8 w 17"/>
                  <a:gd name="T1" fmla="*/ 16 h 17"/>
                  <a:gd name="T2" fmla="*/ 0 w 17"/>
                  <a:gd name="T3" fmla="*/ 16 h 17"/>
                  <a:gd name="T4" fmla="*/ 16 w 17"/>
                  <a:gd name="T5" fmla="*/ 0 h 17"/>
                  <a:gd name="T6" fmla="*/ 8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8" y="16"/>
                    </a:moveTo>
                    <a:lnTo>
                      <a:pt x="0" y="16"/>
                    </a:lnTo>
                    <a:lnTo>
                      <a:pt x="16" y="0"/>
                    </a:lnTo>
                    <a:lnTo>
                      <a:pt x="8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74" name="Freeform 527"/>
              <p:cNvSpPr>
                <a:spLocks/>
              </p:cNvSpPr>
              <p:nvPr/>
            </p:nvSpPr>
            <p:spPr bwMode="auto">
              <a:xfrm>
                <a:off x="1701" y="3434"/>
                <a:ext cx="17" cy="17"/>
              </a:xfrm>
              <a:custGeom>
                <a:avLst/>
                <a:gdLst>
                  <a:gd name="T0" fmla="*/ 4 w 17"/>
                  <a:gd name="T1" fmla="*/ 16 h 17"/>
                  <a:gd name="T2" fmla="*/ 0 w 17"/>
                  <a:gd name="T3" fmla="*/ 16 h 17"/>
                  <a:gd name="T4" fmla="*/ 16 w 17"/>
                  <a:gd name="T5" fmla="*/ 0 h 17"/>
                  <a:gd name="T6" fmla="*/ 16 w 17"/>
                  <a:gd name="T7" fmla="*/ 5 h 17"/>
                  <a:gd name="T8" fmla="*/ 4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4" y="16"/>
                    </a:moveTo>
                    <a:lnTo>
                      <a:pt x="0" y="16"/>
                    </a:lnTo>
                    <a:lnTo>
                      <a:pt x="16" y="0"/>
                    </a:lnTo>
                    <a:lnTo>
                      <a:pt x="16" y="5"/>
                    </a:lnTo>
                    <a:lnTo>
                      <a:pt x="4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75" name="Freeform 528"/>
              <p:cNvSpPr>
                <a:spLocks/>
              </p:cNvSpPr>
              <p:nvPr/>
            </p:nvSpPr>
            <p:spPr bwMode="auto">
              <a:xfrm>
                <a:off x="1702" y="3436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0 w 17"/>
                  <a:gd name="T3" fmla="*/ 16 h 17"/>
                  <a:gd name="T4" fmla="*/ 16 w 17"/>
                  <a:gd name="T5" fmla="*/ 0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0" y="16"/>
                    </a:lnTo>
                    <a:lnTo>
                      <a:pt x="16" y="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76" name="Freeform 529"/>
              <p:cNvSpPr>
                <a:spLocks/>
              </p:cNvSpPr>
              <p:nvPr/>
            </p:nvSpPr>
            <p:spPr bwMode="auto">
              <a:xfrm>
                <a:off x="1705" y="3429"/>
                <a:ext cx="17" cy="17"/>
              </a:xfrm>
              <a:custGeom>
                <a:avLst/>
                <a:gdLst>
                  <a:gd name="T0" fmla="*/ 16 w 17"/>
                  <a:gd name="T1" fmla="*/ 8 h 17"/>
                  <a:gd name="T2" fmla="*/ 16 w 17"/>
                  <a:gd name="T3" fmla="*/ 0 h 17"/>
                  <a:gd name="T4" fmla="*/ 0 w 17"/>
                  <a:gd name="T5" fmla="*/ 16 h 17"/>
                  <a:gd name="T6" fmla="*/ 16 w 17"/>
                  <a:gd name="T7" fmla="*/ 8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16" y="8"/>
                    </a:moveTo>
                    <a:lnTo>
                      <a:pt x="16" y="0"/>
                    </a:lnTo>
                    <a:lnTo>
                      <a:pt x="0" y="16"/>
                    </a:lnTo>
                    <a:lnTo>
                      <a:pt x="16" y="8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77" name="Freeform 530"/>
              <p:cNvSpPr>
                <a:spLocks/>
              </p:cNvSpPr>
              <p:nvPr/>
            </p:nvSpPr>
            <p:spPr bwMode="auto">
              <a:xfrm>
                <a:off x="1705" y="3430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16 w 17"/>
                  <a:gd name="T3" fmla="*/ 0 h 17"/>
                  <a:gd name="T4" fmla="*/ 0 w 17"/>
                  <a:gd name="T5" fmla="*/ 16 h 17"/>
                  <a:gd name="T6" fmla="*/ 8 w 17"/>
                  <a:gd name="T7" fmla="*/ 16 h 17"/>
                  <a:gd name="T8" fmla="*/ 16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16"/>
                    </a:moveTo>
                    <a:lnTo>
                      <a:pt x="16" y="0"/>
                    </a:lnTo>
                    <a:lnTo>
                      <a:pt x="0" y="16"/>
                    </a:lnTo>
                    <a:lnTo>
                      <a:pt x="8" y="16"/>
                    </a:lnTo>
                    <a:lnTo>
                      <a:pt x="16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78" name="Freeform 531"/>
              <p:cNvSpPr>
                <a:spLocks/>
              </p:cNvSpPr>
              <p:nvPr/>
            </p:nvSpPr>
            <p:spPr bwMode="auto">
              <a:xfrm>
                <a:off x="1706" y="3431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16 w 17"/>
                  <a:gd name="T3" fmla="*/ 0 h 17"/>
                  <a:gd name="T4" fmla="*/ 0 w 17"/>
                  <a:gd name="T5" fmla="*/ 8 h 17"/>
                  <a:gd name="T6" fmla="*/ 0 w 17"/>
                  <a:gd name="T7" fmla="*/ 16 h 17"/>
                  <a:gd name="T8" fmla="*/ 16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0"/>
                    </a:moveTo>
                    <a:lnTo>
                      <a:pt x="16" y="0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79" name="Line 532"/>
              <p:cNvSpPr>
                <a:spLocks noChangeShapeType="1"/>
              </p:cNvSpPr>
              <p:nvPr/>
            </p:nvSpPr>
            <p:spPr bwMode="auto">
              <a:xfrm flipH="1">
                <a:off x="1707" y="3431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80" name="Freeform 533"/>
              <p:cNvSpPr>
                <a:spLocks/>
              </p:cNvSpPr>
              <p:nvPr/>
            </p:nvSpPr>
            <p:spPr bwMode="auto">
              <a:xfrm>
                <a:off x="1702" y="3425"/>
                <a:ext cx="17" cy="17"/>
              </a:xfrm>
              <a:custGeom>
                <a:avLst/>
                <a:gdLst>
                  <a:gd name="T0" fmla="*/ 16 w 17"/>
                  <a:gd name="T1" fmla="*/ 5 h 17"/>
                  <a:gd name="T2" fmla="*/ 0 w 17"/>
                  <a:gd name="T3" fmla="*/ 16 h 17"/>
                  <a:gd name="T4" fmla="*/ 0 w 17"/>
                  <a:gd name="T5" fmla="*/ 10 h 17"/>
                  <a:gd name="T6" fmla="*/ 16 w 17"/>
                  <a:gd name="T7" fmla="*/ 0 h 17"/>
                  <a:gd name="T8" fmla="*/ 16 w 17"/>
                  <a:gd name="T9" fmla="*/ 5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5"/>
                    </a:moveTo>
                    <a:lnTo>
                      <a:pt x="0" y="16"/>
                    </a:lnTo>
                    <a:lnTo>
                      <a:pt x="0" y="10"/>
                    </a:lnTo>
                    <a:lnTo>
                      <a:pt x="16" y="0"/>
                    </a:lnTo>
                    <a:lnTo>
                      <a:pt x="16" y="5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81" name="Line 534"/>
              <p:cNvSpPr>
                <a:spLocks noChangeShapeType="1"/>
              </p:cNvSpPr>
              <p:nvPr/>
            </p:nvSpPr>
            <p:spPr bwMode="auto">
              <a:xfrm flipH="1">
                <a:off x="1702" y="3426"/>
                <a:ext cx="3" cy="3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82" name="Freeform 535"/>
              <p:cNvSpPr>
                <a:spLocks/>
              </p:cNvSpPr>
              <p:nvPr/>
            </p:nvSpPr>
            <p:spPr bwMode="auto">
              <a:xfrm>
                <a:off x="1702" y="3427"/>
                <a:ext cx="17" cy="17"/>
              </a:xfrm>
              <a:custGeom>
                <a:avLst/>
                <a:gdLst>
                  <a:gd name="T0" fmla="*/ 16 w 17"/>
                  <a:gd name="T1" fmla="*/ 4 h 17"/>
                  <a:gd name="T2" fmla="*/ 0 w 17"/>
                  <a:gd name="T3" fmla="*/ 16 h 17"/>
                  <a:gd name="T4" fmla="*/ 0 w 17"/>
                  <a:gd name="T5" fmla="*/ 12 h 17"/>
                  <a:gd name="T6" fmla="*/ 16 w 17"/>
                  <a:gd name="T7" fmla="*/ 0 h 17"/>
                  <a:gd name="T8" fmla="*/ 16 w 17"/>
                  <a:gd name="T9" fmla="*/ 4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4"/>
                    </a:moveTo>
                    <a:lnTo>
                      <a:pt x="0" y="16"/>
                    </a:lnTo>
                    <a:lnTo>
                      <a:pt x="0" y="12"/>
                    </a:lnTo>
                    <a:lnTo>
                      <a:pt x="16" y="0"/>
                    </a:lnTo>
                    <a:lnTo>
                      <a:pt x="16" y="4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83" name="Freeform 536"/>
              <p:cNvSpPr>
                <a:spLocks/>
              </p:cNvSpPr>
              <p:nvPr/>
            </p:nvSpPr>
            <p:spPr bwMode="auto">
              <a:xfrm>
                <a:off x="1702" y="3431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0 h 17"/>
                  <a:gd name="T4" fmla="*/ 5 w 17"/>
                  <a:gd name="T5" fmla="*/ 16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16" y="0"/>
                    </a:lnTo>
                    <a:lnTo>
                      <a:pt x="5" y="16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84" name="Freeform 537"/>
              <p:cNvSpPr>
                <a:spLocks/>
              </p:cNvSpPr>
              <p:nvPr/>
            </p:nvSpPr>
            <p:spPr bwMode="auto">
              <a:xfrm>
                <a:off x="1705" y="3431"/>
                <a:ext cx="1" cy="17"/>
              </a:xfrm>
              <a:custGeom>
                <a:avLst/>
                <a:gdLst>
                  <a:gd name="T0" fmla="*/ 0 w 1"/>
                  <a:gd name="T1" fmla="*/ 0 h 17"/>
                  <a:gd name="T2" fmla="*/ 0 w 1"/>
                  <a:gd name="T3" fmla="*/ 8 h 17"/>
                  <a:gd name="T4" fmla="*/ 0 w 1"/>
                  <a:gd name="T5" fmla="*/ 16 h 17"/>
                  <a:gd name="T6" fmla="*/ 0 w 1"/>
                  <a:gd name="T7" fmla="*/ 8 h 17"/>
                  <a:gd name="T8" fmla="*/ 0 w 1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17"/>
                  <a:gd name="T17" fmla="*/ 1 w 1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17">
                    <a:moveTo>
                      <a:pt x="0" y="0"/>
                    </a:moveTo>
                    <a:lnTo>
                      <a:pt x="0" y="8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85" name="Line 538"/>
              <p:cNvSpPr>
                <a:spLocks noChangeShapeType="1"/>
              </p:cNvSpPr>
              <p:nvPr/>
            </p:nvSpPr>
            <p:spPr bwMode="auto">
              <a:xfrm>
                <a:off x="1705" y="3433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86" name="Freeform 539"/>
              <p:cNvSpPr>
                <a:spLocks/>
              </p:cNvSpPr>
              <p:nvPr/>
            </p:nvSpPr>
            <p:spPr bwMode="auto">
              <a:xfrm>
                <a:off x="1705" y="3434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16 w 17"/>
                  <a:gd name="T3" fmla="*/ 16 h 17"/>
                  <a:gd name="T4" fmla="*/ 0 w 17"/>
                  <a:gd name="T5" fmla="*/ 0 h 17"/>
                  <a:gd name="T6" fmla="*/ 16 w 17"/>
                  <a:gd name="T7" fmla="*/ 0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16" y="0"/>
                    </a:moveTo>
                    <a:lnTo>
                      <a:pt x="16" y="16"/>
                    </a:lnTo>
                    <a:lnTo>
                      <a:pt x="0" y="0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87" name="Rectangle 540"/>
              <p:cNvSpPr>
                <a:spLocks noChangeArrowheads="1"/>
              </p:cNvSpPr>
              <p:nvPr/>
            </p:nvSpPr>
            <p:spPr bwMode="auto">
              <a:xfrm>
                <a:off x="1701" y="3003"/>
                <a:ext cx="44" cy="6"/>
              </a:xfrm>
              <a:prstGeom prst="rect">
                <a:avLst/>
              </a:prstGeom>
              <a:solidFill>
                <a:srgbClr val="C0C0C0"/>
              </a:solidFill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688" name="Rectangle 541"/>
              <p:cNvSpPr>
                <a:spLocks noChangeArrowheads="1"/>
              </p:cNvSpPr>
              <p:nvPr/>
            </p:nvSpPr>
            <p:spPr bwMode="auto">
              <a:xfrm flipH="1" flipV="1">
                <a:off x="1686" y="3000"/>
                <a:ext cx="1" cy="3"/>
              </a:xfrm>
              <a:prstGeom prst="rect">
                <a:avLst/>
              </a:prstGeom>
              <a:solidFill>
                <a:srgbClr val="C0C0C0"/>
              </a:solidFill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689" name="Line 542"/>
              <p:cNvSpPr>
                <a:spLocks noChangeShapeType="1"/>
              </p:cNvSpPr>
              <p:nvPr/>
            </p:nvSpPr>
            <p:spPr bwMode="auto">
              <a:xfrm flipH="1">
                <a:off x="1743" y="3049"/>
                <a:ext cx="1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90" name="Line 543"/>
              <p:cNvSpPr>
                <a:spLocks noChangeShapeType="1"/>
              </p:cNvSpPr>
              <p:nvPr/>
            </p:nvSpPr>
            <p:spPr bwMode="auto">
              <a:xfrm flipH="1">
                <a:off x="1753" y="3049"/>
                <a:ext cx="1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91" name="Rectangle 544"/>
              <p:cNvSpPr>
                <a:spLocks noChangeArrowheads="1"/>
              </p:cNvSpPr>
              <p:nvPr/>
            </p:nvSpPr>
            <p:spPr bwMode="auto">
              <a:xfrm flipV="1">
                <a:off x="1684" y="3048"/>
                <a:ext cx="71" cy="2"/>
              </a:xfrm>
              <a:prstGeom prst="rect">
                <a:avLst/>
              </a:prstGeom>
              <a:solidFill>
                <a:srgbClr val="C0C0C0"/>
              </a:solidFill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692" name="Freeform 545"/>
              <p:cNvSpPr>
                <a:spLocks/>
              </p:cNvSpPr>
              <p:nvPr/>
            </p:nvSpPr>
            <p:spPr bwMode="auto">
              <a:xfrm>
                <a:off x="1711" y="3045"/>
                <a:ext cx="25" cy="17"/>
              </a:xfrm>
              <a:custGeom>
                <a:avLst/>
                <a:gdLst>
                  <a:gd name="T0" fmla="*/ 0 w 25"/>
                  <a:gd name="T1" fmla="*/ 16 h 17"/>
                  <a:gd name="T2" fmla="*/ 0 w 25"/>
                  <a:gd name="T3" fmla="*/ 0 h 17"/>
                  <a:gd name="T4" fmla="*/ 24 w 25"/>
                  <a:gd name="T5" fmla="*/ 0 h 17"/>
                  <a:gd name="T6" fmla="*/ 24 w 25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5"/>
                  <a:gd name="T13" fmla="*/ 0 h 17"/>
                  <a:gd name="T14" fmla="*/ 25 w 25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5" h="17">
                    <a:moveTo>
                      <a:pt x="0" y="16"/>
                    </a:moveTo>
                    <a:lnTo>
                      <a:pt x="0" y="0"/>
                    </a:lnTo>
                    <a:lnTo>
                      <a:pt x="24" y="0"/>
                    </a:lnTo>
                    <a:lnTo>
                      <a:pt x="24" y="16"/>
                    </a:lnTo>
                  </a:path>
                </a:pathLst>
              </a:custGeom>
              <a:noFill/>
              <a:ln w="12700" cap="rnd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93" name="Freeform 546"/>
              <p:cNvSpPr>
                <a:spLocks/>
              </p:cNvSpPr>
              <p:nvPr/>
            </p:nvSpPr>
            <p:spPr bwMode="auto">
              <a:xfrm>
                <a:off x="1711" y="3055"/>
                <a:ext cx="25" cy="17"/>
              </a:xfrm>
              <a:custGeom>
                <a:avLst/>
                <a:gdLst>
                  <a:gd name="T0" fmla="*/ 0 w 25"/>
                  <a:gd name="T1" fmla="*/ 0 h 17"/>
                  <a:gd name="T2" fmla="*/ 0 w 25"/>
                  <a:gd name="T3" fmla="*/ 16 h 17"/>
                  <a:gd name="T4" fmla="*/ 24 w 25"/>
                  <a:gd name="T5" fmla="*/ 16 h 17"/>
                  <a:gd name="T6" fmla="*/ 24 w 25"/>
                  <a:gd name="T7" fmla="*/ 0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5"/>
                  <a:gd name="T13" fmla="*/ 0 h 17"/>
                  <a:gd name="T14" fmla="*/ 25 w 25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5" h="17">
                    <a:moveTo>
                      <a:pt x="0" y="0"/>
                    </a:moveTo>
                    <a:lnTo>
                      <a:pt x="0" y="16"/>
                    </a:lnTo>
                    <a:lnTo>
                      <a:pt x="24" y="16"/>
                    </a:lnTo>
                    <a:lnTo>
                      <a:pt x="24" y="0"/>
                    </a:lnTo>
                  </a:path>
                </a:pathLst>
              </a:custGeom>
              <a:noFill/>
              <a:ln w="12700" cap="rnd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94" name="Rectangle 547"/>
              <p:cNvSpPr>
                <a:spLocks noChangeArrowheads="1"/>
              </p:cNvSpPr>
              <p:nvPr/>
            </p:nvSpPr>
            <p:spPr bwMode="auto">
              <a:xfrm flipV="1">
                <a:off x="1745" y="3041"/>
                <a:ext cx="4" cy="5"/>
              </a:xfrm>
              <a:prstGeom prst="rect">
                <a:avLst/>
              </a:prstGeom>
              <a:noFill/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695" name="Oval 548"/>
              <p:cNvSpPr>
                <a:spLocks noChangeArrowheads="1"/>
              </p:cNvSpPr>
              <p:nvPr/>
            </p:nvSpPr>
            <p:spPr bwMode="auto">
              <a:xfrm flipH="1" flipV="1">
                <a:off x="1736" y="3058"/>
                <a:ext cx="5" cy="4"/>
              </a:xfrm>
              <a:prstGeom prst="ellipse">
                <a:avLst/>
              </a:prstGeom>
              <a:noFill/>
              <a:ln w="12700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grpSp>
          <p:nvGrpSpPr>
            <p:cNvPr id="12319" name="Group 549"/>
            <p:cNvGrpSpPr>
              <a:grpSpLocks/>
            </p:cNvGrpSpPr>
            <p:nvPr/>
          </p:nvGrpSpPr>
          <p:grpSpPr bwMode="auto">
            <a:xfrm>
              <a:off x="6300" y="8196"/>
              <a:ext cx="662" cy="518"/>
              <a:chOff x="1512" y="2967"/>
              <a:chExt cx="277" cy="550"/>
            </a:xfrm>
          </p:grpSpPr>
          <p:sp>
            <p:nvSpPr>
              <p:cNvPr id="12446" name="Freeform 550"/>
              <p:cNvSpPr>
                <a:spLocks/>
              </p:cNvSpPr>
              <p:nvPr/>
            </p:nvSpPr>
            <p:spPr bwMode="auto">
              <a:xfrm>
                <a:off x="1512" y="2967"/>
                <a:ext cx="272" cy="528"/>
              </a:xfrm>
              <a:custGeom>
                <a:avLst/>
                <a:gdLst>
                  <a:gd name="T0" fmla="*/ 1 w 272"/>
                  <a:gd name="T1" fmla="*/ 0 h 528"/>
                  <a:gd name="T2" fmla="*/ 266 w 272"/>
                  <a:gd name="T3" fmla="*/ 1 h 528"/>
                  <a:gd name="T4" fmla="*/ 271 w 272"/>
                  <a:gd name="T5" fmla="*/ 4 h 528"/>
                  <a:gd name="T6" fmla="*/ 270 w 272"/>
                  <a:gd name="T7" fmla="*/ 524 h 528"/>
                  <a:gd name="T8" fmla="*/ 268 w 272"/>
                  <a:gd name="T9" fmla="*/ 527 h 528"/>
                  <a:gd name="T10" fmla="*/ 3 w 272"/>
                  <a:gd name="T11" fmla="*/ 527 h 528"/>
                  <a:gd name="T12" fmla="*/ 0 w 272"/>
                  <a:gd name="T13" fmla="*/ 524 h 528"/>
                  <a:gd name="T14" fmla="*/ 1 w 272"/>
                  <a:gd name="T15" fmla="*/ 0 h 528"/>
                  <a:gd name="T16" fmla="*/ 0 w 272"/>
                  <a:gd name="T17" fmla="*/ 0 h 528"/>
                  <a:gd name="T18" fmla="*/ 1 w 272"/>
                  <a:gd name="T19" fmla="*/ 0 h 52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72"/>
                  <a:gd name="T31" fmla="*/ 0 h 528"/>
                  <a:gd name="T32" fmla="*/ 272 w 272"/>
                  <a:gd name="T33" fmla="*/ 528 h 52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72" h="528">
                    <a:moveTo>
                      <a:pt x="1" y="0"/>
                    </a:moveTo>
                    <a:lnTo>
                      <a:pt x="266" y="1"/>
                    </a:lnTo>
                    <a:lnTo>
                      <a:pt x="271" y="4"/>
                    </a:lnTo>
                    <a:lnTo>
                      <a:pt x="270" y="524"/>
                    </a:lnTo>
                    <a:lnTo>
                      <a:pt x="268" y="527"/>
                    </a:lnTo>
                    <a:lnTo>
                      <a:pt x="3" y="527"/>
                    </a:lnTo>
                    <a:lnTo>
                      <a:pt x="0" y="524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47" name="Rectangle 551"/>
              <p:cNvSpPr>
                <a:spLocks noChangeArrowheads="1"/>
              </p:cNvSpPr>
              <p:nvPr/>
            </p:nvSpPr>
            <p:spPr bwMode="auto">
              <a:xfrm>
                <a:off x="1527" y="3499"/>
                <a:ext cx="243" cy="13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448" name="Rectangle 552"/>
              <p:cNvSpPr>
                <a:spLocks noChangeArrowheads="1"/>
              </p:cNvSpPr>
              <p:nvPr/>
            </p:nvSpPr>
            <p:spPr bwMode="auto">
              <a:xfrm>
                <a:off x="1676" y="2989"/>
                <a:ext cx="87" cy="458"/>
              </a:xfrm>
              <a:prstGeom prst="rect">
                <a:avLst/>
              </a:prstGeom>
              <a:noFill/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449" name="Rectangle 553"/>
              <p:cNvSpPr>
                <a:spLocks noChangeArrowheads="1"/>
              </p:cNvSpPr>
              <p:nvPr/>
            </p:nvSpPr>
            <p:spPr bwMode="auto">
              <a:xfrm>
                <a:off x="1679" y="2995"/>
                <a:ext cx="81" cy="417"/>
              </a:xfrm>
              <a:prstGeom prst="rect">
                <a:avLst/>
              </a:prstGeom>
              <a:noFill/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450" name="Line 554"/>
              <p:cNvSpPr>
                <a:spLocks noChangeShapeType="1"/>
              </p:cNvSpPr>
              <p:nvPr/>
            </p:nvSpPr>
            <p:spPr bwMode="auto">
              <a:xfrm flipV="1">
                <a:off x="1677" y="3420"/>
                <a:ext cx="1" cy="32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51" name="Line 555"/>
              <p:cNvSpPr>
                <a:spLocks noChangeShapeType="1"/>
              </p:cNvSpPr>
              <p:nvPr/>
            </p:nvSpPr>
            <p:spPr bwMode="auto">
              <a:xfrm>
                <a:off x="1765" y="3417"/>
                <a:ext cx="4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52" name="Line 556"/>
              <p:cNvSpPr>
                <a:spLocks noChangeShapeType="1"/>
              </p:cNvSpPr>
              <p:nvPr/>
            </p:nvSpPr>
            <p:spPr bwMode="auto">
              <a:xfrm flipV="1">
                <a:off x="1767" y="2984"/>
                <a:ext cx="2" cy="9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53" name="Line 557"/>
              <p:cNvSpPr>
                <a:spLocks noChangeShapeType="1"/>
              </p:cNvSpPr>
              <p:nvPr/>
            </p:nvSpPr>
            <p:spPr bwMode="auto">
              <a:xfrm>
                <a:off x="1675" y="2984"/>
                <a:ext cx="3" cy="9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54" name="Line 558"/>
              <p:cNvSpPr>
                <a:spLocks noChangeShapeType="1"/>
              </p:cNvSpPr>
              <p:nvPr/>
            </p:nvSpPr>
            <p:spPr bwMode="auto">
              <a:xfrm>
                <a:off x="1531" y="3023"/>
                <a:ext cx="0" cy="34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55" name="Line 559"/>
              <p:cNvSpPr>
                <a:spLocks noChangeShapeType="1"/>
              </p:cNvSpPr>
              <p:nvPr/>
            </p:nvSpPr>
            <p:spPr bwMode="auto">
              <a:xfrm>
                <a:off x="1601" y="3023"/>
                <a:ext cx="0" cy="34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56" name="Line 560"/>
              <p:cNvSpPr>
                <a:spLocks noChangeShapeType="1"/>
              </p:cNvSpPr>
              <p:nvPr/>
            </p:nvSpPr>
            <p:spPr bwMode="auto">
              <a:xfrm>
                <a:off x="1541" y="3023"/>
                <a:ext cx="0" cy="34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57" name="Line 561"/>
              <p:cNvSpPr>
                <a:spLocks noChangeShapeType="1"/>
              </p:cNvSpPr>
              <p:nvPr/>
            </p:nvSpPr>
            <p:spPr bwMode="auto">
              <a:xfrm>
                <a:off x="1551" y="3023"/>
                <a:ext cx="0" cy="34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58" name="Line 562"/>
              <p:cNvSpPr>
                <a:spLocks noChangeShapeType="1"/>
              </p:cNvSpPr>
              <p:nvPr/>
            </p:nvSpPr>
            <p:spPr bwMode="auto">
              <a:xfrm>
                <a:off x="1561" y="3023"/>
                <a:ext cx="0" cy="34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59" name="Line 563"/>
              <p:cNvSpPr>
                <a:spLocks noChangeShapeType="1"/>
              </p:cNvSpPr>
              <p:nvPr/>
            </p:nvSpPr>
            <p:spPr bwMode="auto">
              <a:xfrm>
                <a:off x="1571" y="3023"/>
                <a:ext cx="0" cy="34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60" name="Line 564"/>
              <p:cNvSpPr>
                <a:spLocks noChangeShapeType="1"/>
              </p:cNvSpPr>
              <p:nvPr/>
            </p:nvSpPr>
            <p:spPr bwMode="auto">
              <a:xfrm>
                <a:off x="1582" y="3023"/>
                <a:ext cx="0" cy="34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61" name="Line 565"/>
              <p:cNvSpPr>
                <a:spLocks noChangeShapeType="1"/>
              </p:cNvSpPr>
              <p:nvPr/>
            </p:nvSpPr>
            <p:spPr bwMode="auto">
              <a:xfrm>
                <a:off x="1591" y="3023"/>
                <a:ext cx="0" cy="34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62" name="Line 566"/>
              <p:cNvSpPr>
                <a:spLocks noChangeShapeType="1"/>
              </p:cNvSpPr>
              <p:nvPr/>
            </p:nvSpPr>
            <p:spPr bwMode="auto">
              <a:xfrm>
                <a:off x="1531" y="3066"/>
                <a:ext cx="0" cy="36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63" name="Line 567"/>
              <p:cNvSpPr>
                <a:spLocks noChangeShapeType="1"/>
              </p:cNvSpPr>
              <p:nvPr/>
            </p:nvSpPr>
            <p:spPr bwMode="auto">
              <a:xfrm>
                <a:off x="1601" y="3066"/>
                <a:ext cx="0" cy="36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64" name="Line 568"/>
              <p:cNvSpPr>
                <a:spLocks noChangeShapeType="1"/>
              </p:cNvSpPr>
              <p:nvPr/>
            </p:nvSpPr>
            <p:spPr bwMode="auto">
              <a:xfrm>
                <a:off x="1541" y="3066"/>
                <a:ext cx="0" cy="36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65" name="Line 569"/>
              <p:cNvSpPr>
                <a:spLocks noChangeShapeType="1"/>
              </p:cNvSpPr>
              <p:nvPr/>
            </p:nvSpPr>
            <p:spPr bwMode="auto">
              <a:xfrm>
                <a:off x="1551" y="3066"/>
                <a:ext cx="0" cy="36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66" name="Line 570"/>
              <p:cNvSpPr>
                <a:spLocks noChangeShapeType="1"/>
              </p:cNvSpPr>
              <p:nvPr/>
            </p:nvSpPr>
            <p:spPr bwMode="auto">
              <a:xfrm>
                <a:off x="1561" y="3066"/>
                <a:ext cx="0" cy="36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67" name="Line 571"/>
              <p:cNvSpPr>
                <a:spLocks noChangeShapeType="1"/>
              </p:cNvSpPr>
              <p:nvPr/>
            </p:nvSpPr>
            <p:spPr bwMode="auto">
              <a:xfrm>
                <a:off x="1571" y="3066"/>
                <a:ext cx="0" cy="36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68" name="Line 572"/>
              <p:cNvSpPr>
                <a:spLocks noChangeShapeType="1"/>
              </p:cNvSpPr>
              <p:nvPr/>
            </p:nvSpPr>
            <p:spPr bwMode="auto">
              <a:xfrm>
                <a:off x="1582" y="3066"/>
                <a:ext cx="0" cy="36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69" name="Line 573"/>
              <p:cNvSpPr>
                <a:spLocks noChangeShapeType="1"/>
              </p:cNvSpPr>
              <p:nvPr/>
            </p:nvSpPr>
            <p:spPr bwMode="auto">
              <a:xfrm>
                <a:off x="1591" y="3066"/>
                <a:ext cx="0" cy="36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70" name="Line 574"/>
              <p:cNvSpPr>
                <a:spLocks noChangeShapeType="1"/>
              </p:cNvSpPr>
              <p:nvPr/>
            </p:nvSpPr>
            <p:spPr bwMode="auto">
              <a:xfrm>
                <a:off x="1531" y="3111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71" name="Line 575"/>
              <p:cNvSpPr>
                <a:spLocks noChangeShapeType="1"/>
              </p:cNvSpPr>
              <p:nvPr/>
            </p:nvSpPr>
            <p:spPr bwMode="auto">
              <a:xfrm>
                <a:off x="1601" y="3111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72" name="Line 576"/>
              <p:cNvSpPr>
                <a:spLocks noChangeShapeType="1"/>
              </p:cNvSpPr>
              <p:nvPr/>
            </p:nvSpPr>
            <p:spPr bwMode="auto">
              <a:xfrm>
                <a:off x="1541" y="3111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73" name="Line 577"/>
              <p:cNvSpPr>
                <a:spLocks noChangeShapeType="1"/>
              </p:cNvSpPr>
              <p:nvPr/>
            </p:nvSpPr>
            <p:spPr bwMode="auto">
              <a:xfrm>
                <a:off x="1551" y="3111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74" name="Line 578"/>
              <p:cNvSpPr>
                <a:spLocks noChangeShapeType="1"/>
              </p:cNvSpPr>
              <p:nvPr/>
            </p:nvSpPr>
            <p:spPr bwMode="auto">
              <a:xfrm>
                <a:off x="1561" y="3111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75" name="Line 579"/>
              <p:cNvSpPr>
                <a:spLocks noChangeShapeType="1"/>
              </p:cNvSpPr>
              <p:nvPr/>
            </p:nvSpPr>
            <p:spPr bwMode="auto">
              <a:xfrm>
                <a:off x="1571" y="3111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76" name="Line 580"/>
              <p:cNvSpPr>
                <a:spLocks noChangeShapeType="1"/>
              </p:cNvSpPr>
              <p:nvPr/>
            </p:nvSpPr>
            <p:spPr bwMode="auto">
              <a:xfrm>
                <a:off x="1582" y="3111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77" name="Line 581"/>
              <p:cNvSpPr>
                <a:spLocks noChangeShapeType="1"/>
              </p:cNvSpPr>
              <p:nvPr/>
            </p:nvSpPr>
            <p:spPr bwMode="auto">
              <a:xfrm>
                <a:off x="1591" y="3111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78" name="Line 582"/>
              <p:cNvSpPr>
                <a:spLocks noChangeShapeType="1"/>
              </p:cNvSpPr>
              <p:nvPr/>
            </p:nvSpPr>
            <p:spPr bwMode="auto">
              <a:xfrm>
                <a:off x="1531" y="3157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79" name="Line 583"/>
              <p:cNvSpPr>
                <a:spLocks noChangeShapeType="1"/>
              </p:cNvSpPr>
              <p:nvPr/>
            </p:nvSpPr>
            <p:spPr bwMode="auto">
              <a:xfrm>
                <a:off x="1601" y="3157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80" name="Line 584"/>
              <p:cNvSpPr>
                <a:spLocks noChangeShapeType="1"/>
              </p:cNvSpPr>
              <p:nvPr/>
            </p:nvSpPr>
            <p:spPr bwMode="auto">
              <a:xfrm>
                <a:off x="1541" y="3157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81" name="Line 585"/>
              <p:cNvSpPr>
                <a:spLocks noChangeShapeType="1"/>
              </p:cNvSpPr>
              <p:nvPr/>
            </p:nvSpPr>
            <p:spPr bwMode="auto">
              <a:xfrm>
                <a:off x="1551" y="3157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82" name="Line 586"/>
              <p:cNvSpPr>
                <a:spLocks noChangeShapeType="1"/>
              </p:cNvSpPr>
              <p:nvPr/>
            </p:nvSpPr>
            <p:spPr bwMode="auto">
              <a:xfrm>
                <a:off x="1561" y="3157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83" name="Line 587"/>
              <p:cNvSpPr>
                <a:spLocks noChangeShapeType="1"/>
              </p:cNvSpPr>
              <p:nvPr/>
            </p:nvSpPr>
            <p:spPr bwMode="auto">
              <a:xfrm>
                <a:off x="1571" y="3157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84" name="Line 588"/>
              <p:cNvSpPr>
                <a:spLocks noChangeShapeType="1"/>
              </p:cNvSpPr>
              <p:nvPr/>
            </p:nvSpPr>
            <p:spPr bwMode="auto">
              <a:xfrm>
                <a:off x="1582" y="3157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85" name="Line 589"/>
              <p:cNvSpPr>
                <a:spLocks noChangeShapeType="1"/>
              </p:cNvSpPr>
              <p:nvPr/>
            </p:nvSpPr>
            <p:spPr bwMode="auto">
              <a:xfrm>
                <a:off x="1591" y="3157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86" name="Line 590"/>
              <p:cNvSpPr>
                <a:spLocks noChangeShapeType="1"/>
              </p:cNvSpPr>
              <p:nvPr/>
            </p:nvSpPr>
            <p:spPr bwMode="auto">
              <a:xfrm>
                <a:off x="1681" y="3034"/>
                <a:ext cx="86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87" name="Line 591"/>
              <p:cNvSpPr>
                <a:spLocks noChangeShapeType="1"/>
              </p:cNvSpPr>
              <p:nvPr/>
            </p:nvSpPr>
            <p:spPr bwMode="auto">
              <a:xfrm>
                <a:off x="1681" y="3073"/>
                <a:ext cx="86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88" name="Line 592"/>
              <p:cNvSpPr>
                <a:spLocks noChangeShapeType="1"/>
              </p:cNvSpPr>
              <p:nvPr/>
            </p:nvSpPr>
            <p:spPr bwMode="auto">
              <a:xfrm>
                <a:off x="1681" y="3113"/>
                <a:ext cx="86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89" name="Line 593"/>
              <p:cNvSpPr>
                <a:spLocks noChangeShapeType="1"/>
              </p:cNvSpPr>
              <p:nvPr/>
            </p:nvSpPr>
            <p:spPr bwMode="auto">
              <a:xfrm>
                <a:off x="1681" y="3156"/>
                <a:ext cx="86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90" name="Line 594"/>
              <p:cNvSpPr>
                <a:spLocks noChangeShapeType="1"/>
              </p:cNvSpPr>
              <p:nvPr/>
            </p:nvSpPr>
            <p:spPr bwMode="auto">
              <a:xfrm>
                <a:off x="1681" y="3207"/>
                <a:ext cx="86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91" name="Line 595"/>
              <p:cNvSpPr>
                <a:spLocks noChangeShapeType="1"/>
              </p:cNvSpPr>
              <p:nvPr/>
            </p:nvSpPr>
            <p:spPr bwMode="auto">
              <a:xfrm>
                <a:off x="1681" y="3261"/>
                <a:ext cx="86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92" name="Line 596"/>
              <p:cNvSpPr>
                <a:spLocks noChangeShapeType="1"/>
              </p:cNvSpPr>
              <p:nvPr/>
            </p:nvSpPr>
            <p:spPr bwMode="auto">
              <a:xfrm>
                <a:off x="1724" y="3156"/>
                <a:ext cx="0" cy="51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93" name="Rectangle 597"/>
              <p:cNvSpPr>
                <a:spLocks noChangeArrowheads="1"/>
              </p:cNvSpPr>
              <p:nvPr/>
            </p:nvSpPr>
            <p:spPr bwMode="auto">
              <a:xfrm>
                <a:off x="1739" y="3220"/>
                <a:ext cx="10" cy="6"/>
              </a:xfrm>
              <a:prstGeom prst="rect">
                <a:avLst/>
              </a:prstGeom>
              <a:noFill/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494" name="Freeform 598"/>
              <p:cNvSpPr>
                <a:spLocks/>
              </p:cNvSpPr>
              <p:nvPr/>
            </p:nvSpPr>
            <p:spPr bwMode="auto">
              <a:xfrm>
                <a:off x="1681" y="3217"/>
                <a:ext cx="89" cy="24"/>
              </a:xfrm>
              <a:custGeom>
                <a:avLst/>
                <a:gdLst>
                  <a:gd name="T0" fmla="*/ 88 w 89"/>
                  <a:gd name="T1" fmla="*/ 23 h 24"/>
                  <a:gd name="T2" fmla="*/ 29 w 89"/>
                  <a:gd name="T3" fmla="*/ 23 h 24"/>
                  <a:gd name="T4" fmla="*/ 29 w 89"/>
                  <a:gd name="T5" fmla="*/ 9 h 24"/>
                  <a:gd name="T6" fmla="*/ 28 w 89"/>
                  <a:gd name="T7" fmla="*/ 5 h 24"/>
                  <a:gd name="T8" fmla="*/ 28 w 89"/>
                  <a:gd name="T9" fmla="*/ 1 h 24"/>
                  <a:gd name="T10" fmla="*/ 24 w 89"/>
                  <a:gd name="T11" fmla="*/ 0 h 24"/>
                  <a:gd name="T12" fmla="*/ 20 w 89"/>
                  <a:gd name="T13" fmla="*/ 0 h 24"/>
                  <a:gd name="T14" fmla="*/ 18 w 89"/>
                  <a:gd name="T15" fmla="*/ 0 h 24"/>
                  <a:gd name="T16" fmla="*/ 14 w 89"/>
                  <a:gd name="T17" fmla="*/ 3 h 24"/>
                  <a:gd name="T18" fmla="*/ 13 w 89"/>
                  <a:gd name="T19" fmla="*/ 7 h 24"/>
                  <a:gd name="T20" fmla="*/ 13 w 89"/>
                  <a:gd name="T21" fmla="*/ 9 h 24"/>
                  <a:gd name="T22" fmla="*/ 13 w 89"/>
                  <a:gd name="T23" fmla="*/ 23 h 24"/>
                  <a:gd name="T24" fmla="*/ 12 w 89"/>
                  <a:gd name="T25" fmla="*/ 23 h 24"/>
                  <a:gd name="T26" fmla="*/ 0 w 89"/>
                  <a:gd name="T27" fmla="*/ 23 h 2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89"/>
                  <a:gd name="T43" fmla="*/ 0 h 24"/>
                  <a:gd name="T44" fmla="*/ 89 w 89"/>
                  <a:gd name="T45" fmla="*/ 24 h 2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89" h="24">
                    <a:moveTo>
                      <a:pt x="88" y="23"/>
                    </a:moveTo>
                    <a:lnTo>
                      <a:pt x="29" y="23"/>
                    </a:lnTo>
                    <a:lnTo>
                      <a:pt x="29" y="9"/>
                    </a:lnTo>
                    <a:lnTo>
                      <a:pt x="28" y="5"/>
                    </a:lnTo>
                    <a:lnTo>
                      <a:pt x="28" y="1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4" y="3"/>
                    </a:lnTo>
                    <a:lnTo>
                      <a:pt x="13" y="7"/>
                    </a:lnTo>
                    <a:lnTo>
                      <a:pt x="13" y="9"/>
                    </a:lnTo>
                    <a:lnTo>
                      <a:pt x="13" y="23"/>
                    </a:lnTo>
                    <a:lnTo>
                      <a:pt x="12" y="23"/>
                    </a:lnTo>
                    <a:lnTo>
                      <a:pt x="0" y="23"/>
                    </a:lnTo>
                  </a:path>
                </a:pathLst>
              </a:custGeom>
              <a:noFill/>
              <a:ln w="12700" cap="rnd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95" name="Oval 599"/>
              <p:cNvSpPr>
                <a:spLocks noChangeArrowheads="1"/>
              </p:cNvSpPr>
              <p:nvPr/>
            </p:nvSpPr>
            <p:spPr bwMode="auto">
              <a:xfrm>
                <a:off x="1697" y="3226"/>
                <a:ext cx="5" cy="10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496" name="Freeform 600"/>
              <p:cNvSpPr>
                <a:spLocks/>
              </p:cNvSpPr>
              <p:nvPr/>
            </p:nvSpPr>
            <p:spPr bwMode="auto">
              <a:xfrm>
                <a:off x="1681" y="3161"/>
                <a:ext cx="89" cy="24"/>
              </a:xfrm>
              <a:custGeom>
                <a:avLst/>
                <a:gdLst>
                  <a:gd name="T0" fmla="*/ 0 w 89"/>
                  <a:gd name="T1" fmla="*/ 23 h 24"/>
                  <a:gd name="T2" fmla="*/ 10 w 89"/>
                  <a:gd name="T3" fmla="*/ 23 h 24"/>
                  <a:gd name="T4" fmla="*/ 11 w 89"/>
                  <a:gd name="T5" fmla="*/ 23 h 24"/>
                  <a:gd name="T6" fmla="*/ 11 w 89"/>
                  <a:gd name="T7" fmla="*/ 15 h 24"/>
                  <a:gd name="T8" fmla="*/ 12 w 89"/>
                  <a:gd name="T9" fmla="*/ 12 h 24"/>
                  <a:gd name="T10" fmla="*/ 13 w 89"/>
                  <a:gd name="T11" fmla="*/ 7 h 24"/>
                  <a:gd name="T12" fmla="*/ 15 w 89"/>
                  <a:gd name="T13" fmla="*/ 4 h 24"/>
                  <a:gd name="T14" fmla="*/ 20 w 89"/>
                  <a:gd name="T15" fmla="*/ 2 h 24"/>
                  <a:gd name="T16" fmla="*/ 22 w 89"/>
                  <a:gd name="T17" fmla="*/ 2 h 24"/>
                  <a:gd name="T18" fmla="*/ 26 w 89"/>
                  <a:gd name="T19" fmla="*/ 4 h 24"/>
                  <a:gd name="T20" fmla="*/ 28 w 89"/>
                  <a:gd name="T21" fmla="*/ 7 h 24"/>
                  <a:gd name="T22" fmla="*/ 29 w 89"/>
                  <a:gd name="T23" fmla="*/ 11 h 24"/>
                  <a:gd name="T24" fmla="*/ 32 w 89"/>
                  <a:gd name="T25" fmla="*/ 15 h 24"/>
                  <a:gd name="T26" fmla="*/ 32 w 89"/>
                  <a:gd name="T27" fmla="*/ 23 h 24"/>
                  <a:gd name="T28" fmla="*/ 43 w 89"/>
                  <a:gd name="T29" fmla="*/ 23 h 24"/>
                  <a:gd name="T30" fmla="*/ 63 w 89"/>
                  <a:gd name="T31" fmla="*/ 23 h 24"/>
                  <a:gd name="T32" fmla="*/ 63 w 89"/>
                  <a:gd name="T33" fmla="*/ 0 h 24"/>
                  <a:gd name="T34" fmla="*/ 73 w 89"/>
                  <a:gd name="T35" fmla="*/ 0 h 24"/>
                  <a:gd name="T36" fmla="*/ 73 w 89"/>
                  <a:gd name="T37" fmla="*/ 23 h 24"/>
                  <a:gd name="T38" fmla="*/ 88 w 89"/>
                  <a:gd name="T39" fmla="*/ 23 h 24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89"/>
                  <a:gd name="T61" fmla="*/ 0 h 24"/>
                  <a:gd name="T62" fmla="*/ 89 w 89"/>
                  <a:gd name="T63" fmla="*/ 24 h 24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89" h="24">
                    <a:moveTo>
                      <a:pt x="0" y="23"/>
                    </a:moveTo>
                    <a:lnTo>
                      <a:pt x="10" y="23"/>
                    </a:lnTo>
                    <a:lnTo>
                      <a:pt x="11" y="23"/>
                    </a:lnTo>
                    <a:lnTo>
                      <a:pt x="11" y="15"/>
                    </a:lnTo>
                    <a:lnTo>
                      <a:pt x="12" y="12"/>
                    </a:lnTo>
                    <a:lnTo>
                      <a:pt x="13" y="7"/>
                    </a:lnTo>
                    <a:lnTo>
                      <a:pt x="15" y="4"/>
                    </a:lnTo>
                    <a:lnTo>
                      <a:pt x="20" y="2"/>
                    </a:lnTo>
                    <a:lnTo>
                      <a:pt x="22" y="2"/>
                    </a:lnTo>
                    <a:lnTo>
                      <a:pt x="26" y="4"/>
                    </a:lnTo>
                    <a:lnTo>
                      <a:pt x="28" y="7"/>
                    </a:lnTo>
                    <a:lnTo>
                      <a:pt x="29" y="11"/>
                    </a:lnTo>
                    <a:lnTo>
                      <a:pt x="32" y="15"/>
                    </a:lnTo>
                    <a:lnTo>
                      <a:pt x="32" y="23"/>
                    </a:lnTo>
                    <a:lnTo>
                      <a:pt x="43" y="23"/>
                    </a:lnTo>
                    <a:lnTo>
                      <a:pt x="63" y="23"/>
                    </a:lnTo>
                    <a:lnTo>
                      <a:pt x="63" y="0"/>
                    </a:lnTo>
                    <a:lnTo>
                      <a:pt x="73" y="0"/>
                    </a:lnTo>
                    <a:lnTo>
                      <a:pt x="73" y="23"/>
                    </a:lnTo>
                    <a:lnTo>
                      <a:pt x="88" y="23"/>
                    </a:lnTo>
                  </a:path>
                </a:pathLst>
              </a:custGeom>
              <a:noFill/>
              <a:ln w="12700" cap="rnd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97" name="Oval 601"/>
              <p:cNvSpPr>
                <a:spLocks noChangeArrowheads="1"/>
              </p:cNvSpPr>
              <p:nvPr/>
            </p:nvSpPr>
            <p:spPr bwMode="auto">
              <a:xfrm>
                <a:off x="1695" y="3170"/>
                <a:ext cx="8" cy="1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498" name="Freeform 602"/>
              <p:cNvSpPr>
                <a:spLocks/>
              </p:cNvSpPr>
              <p:nvPr/>
            </p:nvSpPr>
            <p:spPr bwMode="auto">
              <a:xfrm>
                <a:off x="1702" y="3177"/>
                <a:ext cx="17" cy="17"/>
              </a:xfrm>
              <a:custGeom>
                <a:avLst/>
                <a:gdLst>
                  <a:gd name="T0" fmla="*/ 11 w 17"/>
                  <a:gd name="T1" fmla="*/ 16 h 17"/>
                  <a:gd name="T2" fmla="*/ 0 w 17"/>
                  <a:gd name="T3" fmla="*/ 1 h 17"/>
                  <a:gd name="T4" fmla="*/ 2 w 17"/>
                  <a:gd name="T5" fmla="*/ 0 h 17"/>
                  <a:gd name="T6" fmla="*/ 16 w 17"/>
                  <a:gd name="T7" fmla="*/ 13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11" y="16"/>
                    </a:moveTo>
                    <a:lnTo>
                      <a:pt x="0" y="1"/>
                    </a:lnTo>
                    <a:lnTo>
                      <a:pt x="2" y="0"/>
                    </a:lnTo>
                    <a:lnTo>
                      <a:pt x="16" y="13"/>
                    </a:lnTo>
                  </a:path>
                </a:pathLst>
              </a:custGeom>
              <a:noFill/>
              <a:ln w="12700" cap="rnd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99" name="Rectangle 603"/>
              <p:cNvSpPr>
                <a:spLocks noChangeArrowheads="1"/>
              </p:cNvSpPr>
              <p:nvPr/>
            </p:nvSpPr>
            <p:spPr bwMode="auto">
              <a:xfrm>
                <a:off x="1697" y="3089"/>
                <a:ext cx="48" cy="0"/>
              </a:xfrm>
              <a:prstGeom prst="rect">
                <a:avLst/>
              </a:prstGeom>
              <a:solidFill>
                <a:srgbClr val="C0C0C0"/>
              </a:solidFill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500" name="Freeform 604"/>
              <p:cNvSpPr>
                <a:spLocks/>
              </p:cNvSpPr>
              <p:nvPr/>
            </p:nvSpPr>
            <p:spPr bwMode="auto">
              <a:xfrm>
                <a:off x="1713" y="3097"/>
                <a:ext cx="25" cy="17"/>
              </a:xfrm>
              <a:custGeom>
                <a:avLst/>
                <a:gdLst>
                  <a:gd name="T0" fmla="*/ 0 w 25"/>
                  <a:gd name="T1" fmla="*/ 0 h 17"/>
                  <a:gd name="T2" fmla="*/ 0 w 25"/>
                  <a:gd name="T3" fmla="*/ 16 h 17"/>
                  <a:gd name="T4" fmla="*/ 24 w 25"/>
                  <a:gd name="T5" fmla="*/ 16 h 17"/>
                  <a:gd name="T6" fmla="*/ 24 w 25"/>
                  <a:gd name="T7" fmla="*/ 0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5"/>
                  <a:gd name="T13" fmla="*/ 0 h 17"/>
                  <a:gd name="T14" fmla="*/ 25 w 25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5" h="17">
                    <a:moveTo>
                      <a:pt x="0" y="0"/>
                    </a:moveTo>
                    <a:lnTo>
                      <a:pt x="0" y="16"/>
                    </a:lnTo>
                    <a:lnTo>
                      <a:pt x="24" y="16"/>
                    </a:lnTo>
                    <a:lnTo>
                      <a:pt x="24" y="0"/>
                    </a:lnTo>
                  </a:path>
                </a:pathLst>
              </a:custGeom>
              <a:noFill/>
              <a:ln w="12700" cap="rnd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01" name="Freeform 605"/>
              <p:cNvSpPr>
                <a:spLocks/>
              </p:cNvSpPr>
              <p:nvPr/>
            </p:nvSpPr>
            <p:spPr bwMode="auto">
              <a:xfrm>
                <a:off x="1713" y="3081"/>
                <a:ext cx="25" cy="17"/>
              </a:xfrm>
              <a:custGeom>
                <a:avLst/>
                <a:gdLst>
                  <a:gd name="T0" fmla="*/ 0 w 25"/>
                  <a:gd name="T1" fmla="*/ 16 h 17"/>
                  <a:gd name="T2" fmla="*/ 0 w 25"/>
                  <a:gd name="T3" fmla="*/ 0 h 17"/>
                  <a:gd name="T4" fmla="*/ 24 w 25"/>
                  <a:gd name="T5" fmla="*/ 0 h 17"/>
                  <a:gd name="T6" fmla="*/ 24 w 25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5"/>
                  <a:gd name="T13" fmla="*/ 0 h 17"/>
                  <a:gd name="T14" fmla="*/ 25 w 25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5" h="17">
                    <a:moveTo>
                      <a:pt x="0" y="16"/>
                    </a:moveTo>
                    <a:lnTo>
                      <a:pt x="0" y="0"/>
                    </a:lnTo>
                    <a:lnTo>
                      <a:pt x="24" y="0"/>
                    </a:lnTo>
                    <a:lnTo>
                      <a:pt x="24" y="16"/>
                    </a:lnTo>
                  </a:path>
                </a:pathLst>
              </a:custGeom>
              <a:noFill/>
              <a:ln w="12700" cap="rnd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02" name="Rectangle 606"/>
              <p:cNvSpPr>
                <a:spLocks noChangeArrowheads="1"/>
              </p:cNvSpPr>
              <p:nvPr/>
            </p:nvSpPr>
            <p:spPr bwMode="auto">
              <a:xfrm flipV="1">
                <a:off x="1741" y="3102"/>
                <a:ext cx="1" cy="5"/>
              </a:xfrm>
              <a:prstGeom prst="rect">
                <a:avLst/>
              </a:prstGeom>
              <a:noFill/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503" name="Rectangle 607"/>
              <p:cNvSpPr>
                <a:spLocks noChangeArrowheads="1"/>
              </p:cNvSpPr>
              <p:nvPr/>
            </p:nvSpPr>
            <p:spPr bwMode="auto">
              <a:xfrm flipH="1" flipV="1">
                <a:off x="1695" y="3099"/>
                <a:ext cx="5" cy="8"/>
              </a:xfrm>
              <a:prstGeom prst="rect">
                <a:avLst/>
              </a:prstGeom>
              <a:noFill/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504" name="Line 608"/>
              <p:cNvSpPr>
                <a:spLocks noChangeShapeType="1"/>
              </p:cNvSpPr>
              <p:nvPr/>
            </p:nvSpPr>
            <p:spPr bwMode="auto">
              <a:xfrm>
                <a:off x="1683" y="3161"/>
                <a:ext cx="11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05" name="Line 609"/>
              <p:cNvSpPr>
                <a:spLocks noChangeShapeType="1"/>
              </p:cNvSpPr>
              <p:nvPr/>
            </p:nvSpPr>
            <p:spPr bwMode="auto">
              <a:xfrm>
                <a:off x="1698" y="3161"/>
                <a:ext cx="11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06" name="Line 610"/>
              <p:cNvSpPr>
                <a:spLocks noChangeShapeType="1"/>
              </p:cNvSpPr>
              <p:nvPr/>
            </p:nvSpPr>
            <p:spPr bwMode="auto">
              <a:xfrm>
                <a:off x="1710" y="3161"/>
                <a:ext cx="11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07" name="Rectangle 611"/>
              <p:cNvSpPr>
                <a:spLocks noChangeArrowheads="1"/>
              </p:cNvSpPr>
              <p:nvPr/>
            </p:nvSpPr>
            <p:spPr bwMode="auto">
              <a:xfrm flipH="1" flipV="1">
                <a:off x="1727" y="3161"/>
                <a:ext cx="4" cy="5"/>
              </a:xfrm>
              <a:prstGeom prst="rect">
                <a:avLst/>
              </a:prstGeom>
              <a:noFill/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508" name="Freeform 612"/>
              <p:cNvSpPr>
                <a:spLocks/>
              </p:cNvSpPr>
              <p:nvPr/>
            </p:nvSpPr>
            <p:spPr bwMode="auto">
              <a:xfrm>
                <a:off x="1745" y="3161"/>
                <a:ext cx="17" cy="24"/>
              </a:xfrm>
              <a:custGeom>
                <a:avLst/>
                <a:gdLst>
                  <a:gd name="T0" fmla="*/ 16 w 17"/>
                  <a:gd name="T1" fmla="*/ 23 h 24"/>
                  <a:gd name="T2" fmla="*/ 16 w 17"/>
                  <a:gd name="T3" fmla="*/ 0 h 24"/>
                  <a:gd name="T4" fmla="*/ 0 w 17"/>
                  <a:gd name="T5" fmla="*/ 0 h 24"/>
                  <a:gd name="T6" fmla="*/ 0 w 17"/>
                  <a:gd name="T7" fmla="*/ 23 h 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24"/>
                  <a:gd name="T14" fmla="*/ 17 w 17"/>
                  <a:gd name="T15" fmla="*/ 24 h 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24">
                    <a:moveTo>
                      <a:pt x="16" y="23"/>
                    </a:moveTo>
                    <a:lnTo>
                      <a:pt x="16" y="0"/>
                    </a:lnTo>
                    <a:lnTo>
                      <a:pt x="0" y="0"/>
                    </a:lnTo>
                    <a:lnTo>
                      <a:pt x="0" y="23"/>
                    </a:lnTo>
                  </a:path>
                </a:pathLst>
              </a:custGeom>
              <a:noFill/>
              <a:ln w="12700" cap="rnd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09" name="Line 613"/>
              <p:cNvSpPr>
                <a:spLocks noChangeShapeType="1"/>
              </p:cNvSpPr>
              <p:nvPr/>
            </p:nvSpPr>
            <p:spPr bwMode="auto">
              <a:xfrm>
                <a:off x="1745" y="3184"/>
                <a:ext cx="9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10" name="Line 614"/>
              <p:cNvSpPr>
                <a:spLocks noChangeShapeType="1"/>
              </p:cNvSpPr>
              <p:nvPr/>
            </p:nvSpPr>
            <p:spPr bwMode="auto">
              <a:xfrm>
                <a:off x="1754" y="3184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11" name="Line 615"/>
              <p:cNvSpPr>
                <a:spLocks noChangeShapeType="1"/>
              </p:cNvSpPr>
              <p:nvPr/>
            </p:nvSpPr>
            <p:spPr bwMode="auto">
              <a:xfrm>
                <a:off x="1744" y="3184"/>
                <a:ext cx="1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12" name="Line 616"/>
              <p:cNvSpPr>
                <a:spLocks noChangeShapeType="1"/>
              </p:cNvSpPr>
              <p:nvPr/>
            </p:nvSpPr>
            <p:spPr bwMode="auto">
              <a:xfrm flipH="1">
                <a:off x="1744" y="3161"/>
                <a:ext cx="1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13" name="Line 617"/>
              <p:cNvSpPr>
                <a:spLocks noChangeShapeType="1"/>
              </p:cNvSpPr>
              <p:nvPr/>
            </p:nvSpPr>
            <p:spPr bwMode="auto">
              <a:xfrm>
                <a:off x="1754" y="316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14" name="Rectangle 618"/>
              <p:cNvSpPr>
                <a:spLocks noChangeArrowheads="1"/>
              </p:cNvSpPr>
              <p:nvPr/>
            </p:nvSpPr>
            <p:spPr bwMode="auto">
              <a:xfrm flipV="1">
                <a:off x="1745" y="3163"/>
                <a:ext cx="0" cy="7"/>
              </a:xfrm>
              <a:prstGeom prst="rect">
                <a:avLst/>
              </a:prstGeom>
              <a:noFill/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515" name="Line 619"/>
              <p:cNvSpPr>
                <a:spLocks noChangeShapeType="1"/>
              </p:cNvSpPr>
              <p:nvPr/>
            </p:nvSpPr>
            <p:spPr bwMode="auto">
              <a:xfrm>
                <a:off x="1759" y="3165"/>
                <a:ext cx="0" cy="3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16" name="Oval 620"/>
              <p:cNvSpPr>
                <a:spLocks noChangeArrowheads="1"/>
              </p:cNvSpPr>
              <p:nvPr/>
            </p:nvSpPr>
            <p:spPr bwMode="auto">
              <a:xfrm flipH="1" flipV="1">
                <a:off x="1750" y="3175"/>
                <a:ext cx="6" cy="5"/>
              </a:xfrm>
              <a:prstGeom prst="ellipse">
                <a:avLst/>
              </a:prstGeom>
              <a:noFill/>
              <a:ln w="12700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517" name="Line 621"/>
              <p:cNvSpPr>
                <a:spLocks noChangeShapeType="1"/>
              </p:cNvSpPr>
              <p:nvPr/>
            </p:nvSpPr>
            <p:spPr bwMode="auto">
              <a:xfrm>
                <a:off x="1698" y="3211"/>
                <a:ext cx="11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18" name="Freeform 622"/>
              <p:cNvSpPr>
                <a:spLocks/>
              </p:cNvSpPr>
              <p:nvPr/>
            </p:nvSpPr>
            <p:spPr bwMode="auto">
              <a:xfrm>
                <a:off x="1527" y="3499"/>
                <a:ext cx="249" cy="18"/>
              </a:xfrm>
              <a:custGeom>
                <a:avLst/>
                <a:gdLst>
                  <a:gd name="T0" fmla="*/ 248 w 249"/>
                  <a:gd name="T1" fmla="*/ 0 h 18"/>
                  <a:gd name="T2" fmla="*/ 248 w 249"/>
                  <a:gd name="T3" fmla="*/ 17 h 18"/>
                  <a:gd name="T4" fmla="*/ 0 w 249"/>
                  <a:gd name="T5" fmla="*/ 17 h 18"/>
                  <a:gd name="T6" fmla="*/ 0 w 249"/>
                  <a:gd name="T7" fmla="*/ 0 h 1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49"/>
                  <a:gd name="T13" fmla="*/ 0 h 18"/>
                  <a:gd name="T14" fmla="*/ 249 w 249"/>
                  <a:gd name="T15" fmla="*/ 18 h 1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49" h="18">
                    <a:moveTo>
                      <a:pt x="248" y="0"/>
                    </a:moveTo>
                    <a:lnTo>
                      <a:pt x="248" y="17"/>
                    </a:lnTo>
                    <a:lnTo>
                      <a:pt x="0" y="17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19" name="Oval 623"/>
              <p:cNvSpPr>
                <a:spLocks noChangeArrowheads="1"/>
              </p:cNvSpPr>
              <p:nvPr/>
            </p:nvSpPr>
            <p:spPr bwMode="auto">
              <a:xfrm>
                <a:off x="1564" y="3503"/>
                <a:ext cx="2" cy="6"/>
              </a:xfrm>
              <a:prstGeom prst="ellipse">
                <a:avLst/>
              </a:prstGeom>
              <a:noFill/>
              <a:ln w="12700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520" name="Line 624"/>
              <p:cNvSpPr>
                <a:spLocks noChangeShapeType="1"/>
              </p:cNvSpPr>
              <p:nvPr/>
            </p:nvSpPr>
            <p:spPr bwMode="auto">
              <a:xfrm>
                <a:off x="1567" y="3502"/>
                <a:ext cx="4" cy="11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21" name="Oval 625"/>
              <p:cNvSpPr>
                <a:spLocks noChangeArrowheads="1"/>
              </p:cNvSpPr>
              <p:nvPr/>
            </p:nvSpPr>
            <p:spPr bwMode="auto">
              <a:xfrm>
                <a:off x="1729" y="3503"/>
                <a:ext cx="2" cy="6"/>
              </a:xfrm>
              <a:prstGeom prst="ellipse">
                <a:avLst/>
              </a:prstGeom>
              <a:noFill/>
              <a:ln w="12700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522" name="Line 626"/>
              <p:cNvSpPr>
                <a:spLocks noChangeShapeType="1"/>
              </p:cNvSpPr>
              <p:nvPr/>
            </p:nvSpPr>
            <p:spPr bwMode="auto">
              <a:xfrm>
                <a:off x="1733" y="3502"/>
                <a:ext cx="4" cy="13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23" name="Freeform 627"/>
              <p:cNvSpPr>
                <a:spLocks/>
              </p:cNvSpPr>
              <p:nvPr/>
            </p:nvSpPr>
            <p:spPr bwMode="auto">
              <a:xfrm>
                <a:off x="1512" y="2967"/>
                <a:ext cx="277" cy="533"/>
              </a:xfrm>
              <a:custGeom>
                <a:avLst/>
                <a:gdLst>
                  <a:gd name="T0" fmla="*/ 276 w 277"/>
                  <a:gd name="T1" fmla="*/ 525 h 533"/>
                  <a:gd name="T2" fmla="*/ 276 w 277"/>
                  <a:gd name="T3" fmla="*/ 526 h 533"/>
                  <a:gd name="T4" fmla="*/ 276 w 277"/>
                  <a:gd name="T5" fmla="*/ 529 h 533"/>
                  <a:gd name="T6" fmla="*/ 273 w 277"/>
                  <a:gd name="T7" fmla="*/ 531 h 533"/>
                  <a:gd name="T8" fmla="*/ 272 w 277"/>
                  <a:gd name="T9" fmla="*/ 532 h 533"/>
                  <a:gd name="T10" fmla="*/ 269 w 277"/>
                  <a:gd name="T11" fmla="*/ 532 h 533"/>
                  <a:gd name="T12" fmla="*/ 6 w 277"/>
                  <a:gd name="T13" fmla="*/ 532 h 533"/>
                  <a:gd name="T14" fmla="*/ 4 w 277"/>
                  <a:gd name="T15" fmla="*/ 532 h 533"/>
                  <a:gd name="T16" fmla="*/ 1 w 277"/>
                  <a:gd name="T17" fmla="*/ 530 h 533"/>
                  <a:gd name="T18" fmla="*/ 0 w 277"/>
                  <a:gd name="T19" fmla="*/ 528 h 533"/>
                  <a:gd name="T20" fmla="*/ 0 w 277"/>
                  <a:gd name="T21" fmla="*/ 525 h 533"/>
                  <a:gd name="T22" fmla="*/ 0 w 277"/>
                  <a:gd name="T23" fmla="*/ 526 h 533"/>
                  <a:gd name="T24" fmla="*/ 0 w 277"/>
                  <a:gd name="T25" fmla="*/ 7 h 533"/>
                  <a:gd name="T26" fmla="*/ 0 w 277"/>
                  <a:gd name="T27" fmla="*/ 6 h 533"/>
                  <a:gd name="T28" fmla="*/ 0 w 277"/>
                  <a:gd name="T29" fmla="*/ 3 h 533"/>
                  <a:gd name="T30" fmla="*/ 1 w 277"/>
                  <a:gd name="T31" fmla="*/ 1 h 533"/>
                  <a:gd name="T32" fmla="*/ 4 w 277"/>
                  <a:gd name="T33" fmla="*/ 0 h 533"/>
                  <a:gd name="T34" fmla="*/ 6 w 277"/>
                  <a:gd name="T35" fmla="*/ 0 h 533"/>
                  <a:gd name="T36" fmla="*/ 269 w 277"/>
                  <a:gd name="T37" fmla="*/ 0 h 533"/>
                  <a:gd name="T38" fmla="*/ 272 w 277"/>
                  <a:gd name="T39" fmla="*/ 0 h 533"/>
                  <a:gd name="T40" fmla="*/ 273 w 277"/>
                  <a:gd name="T41" fmla="*/ 1 h 533"/>
                  <a:gd name="T42" fmla="*/ 276 w 277"/>
                  <a:gd name="T43" fmla="*/ 3 h 533"/>
                  <a:gd name="T44" fmla="*/ 276 w 277"/>
                  <a:gd name="T45" fmla="*/ 7 h 533"/>
                  <a:gd name="T46" fmla="*/ 276 w 277"/>
                  <a:gd name="T47" fmla="*/ 526 h 53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277"/>
                  <a:gd name="T73" fmla="*/ 0 h 533"/>
                  <a:gd name="T74" fmla="*/ 277 w 277"/>
                  <a:gd name="T75" fmla="*/ 533 h 533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277" h="533">
                    <a:moveTo>
                      <a:pt x="276" y="525"/>
                    </a:moveTo>
                    <a:lnTo>
                      <a:pt x="276" y="526"/>
                    </a:lnTo>
                    <a:lnTo>
                      <a:pt x="276" y="529"/>
                    </a:lnTo>
                    <a:lnTo>
                      <a:pt x="273" y="531"/>
                    </a:lnTo>
                    <a:lnTo>
                      <a:pt x="272" y="532"/>
                    </a:lnTo>
                    <a:lnTo>
                      <a:pt x="269" y="532"/>
                    </a:lnTo>
                    <a:lnTo>
                      <a:pt x="6" y="532"/>
                    </a:lnTo>
                    <a:lnTo>
                      <a:pt x="4" y="532"/>
                    </a:lnTo>
                    <a:lnTo>
                      <a:pt x="1" y="530"/>
                    </a:lnTo>
                    <a:lnTo>
                      <a:pt x="0" y="528"/>
                    </a:lnTo>
                    <a:lnTo>
                      <a:pt x="0" y="525"/>
                    </a:lnTo>
                    <a:lnTo>
                      <a:pt x="0" y="526"/>
                    </a:lnTo>
                    <a:lnTo>
                      <a:pt x="0" y="7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269" y="0"/>
                    </a:lnTo>
                    <a:lnTo>
                      <a:pt x="272" y="0"/>
                    </a:lnTo>
                    <a:lnTo>
                      <a:pt x="273" y="1"/>
                    </a:lnTo>
                    <a:lnTo>
                      <a:pt x="276" y="3"/>
                    </a:lnTo>
                    <a:lnTo>
                      <a:pt x="276" y="7"/>
                    </a:lnTo>
                    <a:lnTo>
                      <a:pt x="276" y="526"/>
                    </a:lnTo>
                  </a:path>
                </a:pathLst>
              </a:custGeom>
              <a:noFill/>
              <a:ln w="12700" cap="rnd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24" name="Freeform 628"/>
              <p:cNvSpPr>
                <a:spLocks/>
              </p:cNvSpPr>
              <p:nvPr/>
            </p:nvSpPr>
            <p:spPr bwMode="auto">
              <a:xfrm>
                <a:off x="1686" y="3424"/>
                <a:ext cx="29" cy="26"/>
              </a:xfrm>
              <a:custGeom>
                <a:avLst/>
                <a:gdLst>
                  <a:gd name="T0" fmla="*/ 20 w 29"/>
                  <a:gd name="T1" fmla="*/ 25 h 26"/>
                  <a:gd name="T2" fmla="*/ 25 w 29"/>
                  <a:gd name="T3" fmla="*/ 22 h 26"/>
                  <a:gd name="T4" fmla="*/ 28 w 29"/>
                  <a:gd name="T5" fmla="*/ 13 h 26"/>
                  <a:gd name="T6" fmla="*/ 26 w 29"/>
                  <a:gd name="T7" fmla="*/ 4 h 26"/>
                  <a:gd name="T8" fmla="*/ 20 w 29"/>
                  <a:gd name="T9" fmla="*/ 0 h 26"/>
                  <a:gd name="T10" fmla="*/ 9 w 29"/>
                  <a:gd name="T11" fmla="*/ 0 h 26"/>
                  <a:gd name="T12" fmla="*/ 4 w 29"/>
                  <a:gd name="T13" fmla="*/ 3 h 26"/>
                  <a:gd name="T14" fmla="*/ 0 w 29"/>
                  <a:gd name="T15" fmla="*/ 13 h 26"/>
                  <a:gd name="T16" fmla="*/ 3 w 29"/>
                  <a:gd name="T17" fmla="*/ 22 h 26"/>
                  <a:gd name="T18" fmla="*/ 9 w 29"/>
                  <a:gd name="T19" fmla="*/ 25 h 26"/>
                  <a:gd name="T20" fmla="*/ 20 w 29"/>
                  <a:gd name="T21" fmla="*/ 25 h 2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9"/>
                  <a:gd name="T34" fmla="*/ 0 h 26"/>
                  <a:gd name="T35" fmla="*/ 29 w 29"/>
                  <a:gd name="T36" fmla="*/ 26 h 2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9" h="26">
                    <a:moveTo>
                      <a:pt x="20" y="25"/>
                    </a:moveTo>
                    <a:lnTo>
                      <a:pt x="25" y="22"/>
                    </a:lnTo>
                    <a:lnTo>
                      <a:pt x="28" y="13"/>
                    </a:lnTo>
                    <a:lnTo>
                      <a:pt x="26" y="4"/>
                    </a:lnTo>
                    <a:lnTo>
                      <a:pt x="20" y="0"/>
                    </a:lnTo>
                    <a:lnTo>
                      <a:pt x="9" y="0"/>
                    </a:lnTo>
                    <a:lnTo>
                      <a:pt x="4" y="3"/>
                    </a:lnTo>
                    <a:lnTo>
                      <a:pt x="0" y="13"/>
                    </a:lnTo>
                    <a:lnTo>
                      <a:pt x="3" y="22"/>
                    </a:lnTo>
                    <a:lnTo>
                      <a:pt x="9" y="25"/>
                    </a:lnTo>
                    <a:lnTo>
                      <a:pt x="20" y="25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25" name="Line 629"/>
              <p:cNvSpPr>
                <a:spLocks noChangeShapeType="1"/>
              </p:cNvSpPr>
              <p:nvPr/>
            </p:nvSpPr>
            <p:spPr bwMode="auto">
              <a:xfrm flipV="1">
                <a:off x="1691" y="3438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26" name="Freeform 630"/>
              <p:cNvSpPr>
                <a:spLocks/>
              </p:cNvSpPr>
              <p:nvPr/>
            </p:nvSpPr>
            <p:spPr bwMode="auto">
              <a:xfrm>
                <a:off x="1691" y="3438"/>
                <a:ext cx="17" cy="17"/>
              </a:xfrm>
              <a:custGeom>
                <a:avLst/>
                <a:gdLst>
                  <a:gd name="T0" fmla="*/ 0 w 17"/>
                  <a:gd name="T1" fmla="*/ 12 h 17"/>
                  <a:gd name="T2" fmla="*/ 16 w 17"/>
                  <a:gd name="T3" fmla="*/ 0 h 17"/>
                  <a:gd name="T4" fmla="*/ 0 w 17"/>
                  <a:gd name="T5" fmla="*/ 16 h 17"/>
                  <a:gd name="T6" fmla="*/ 0 w 17"/>
                  <a:gd name="T7" fmla="*/ 12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2"/>
                    </a:moveTo>
                    <a:lnTo>
                      <a:pt x="16" y="0"/>
                    </a:lnTo>
                    <a:lnTo>
                      <a:pt x="0" y="16"/>
                    </a:lnTo>
                    <a:lnTo>
                      <a:pt x="0" y="12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27" name="Freeform 631"/>
              <p:cNvSpPr>
                <a:spLocks/>
              </p:cNvSpPr>
              <p:nvPr/>
            </p:nvSpPr>
            <p:spPr bwMode="auto">
              <a:xfrm>
                <a:off x="1693" y="3440"/>
                <a:ext cx="17" cy="17"/>
              </a:xfrm>
              <a:custGeom>
                <a:avLst/>
                <a:gdLst>
                  <a:gd name="T0" fmla="*/ 0 w 17"/>
                  <a:gd name="T1" fmla="*/ 8 h 17"/>
                  <a:gd name="T2" fmla="*/ 16 w 17"/>
                  <a:gd name="T3" fmla="*/ 0 h 17"/>
                  <a:gd name="T4" fmla="*/ 16 w 17"/>
                  <a:gd name="T5" fmla="*/ 16 h 17"/>
                  <a:gd name="T6" fmla="*/ 0 w 17"/>
                  <a:gd name="T7" fmla="*/ 8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8"/>
                    </a:moveTo>
                    <a:lnTo>
                      <a:pt x="16" y="0"/>
                    </a:lnTo>
                    <a:lnTo>
                      <a:pt x="16" y="16"/>
                    </a:lnTo>
                    <a:lnTo>
                      <a:pt x="0" y="8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28" name="Freeform 632"/>
              <p:cNvSpPr>
                <a:spLocks/>
              </p:cNvSpPr>
              <p:nvPr/>
            </p:nvSpPr>
            <p:spPr bwMode="auto">
              <a:xfrm>
                <a:off x="1694" y="3442"/>
                <a:ext cx="17" cy="17"/>
              </a:xfrm>
              <a:custGeom>
                <a:avLst/>
                <a:gdLst>
                  <a:gd name="T0" fmla="*/ 0 w 17"/>
                  <a:gd name="T1" fmla="*/ 10 h 17"/>
                  <a:gd name="T2" fmla="*/ 12 w 17"/>
                  <a:gd name="T3" fmla="*/ 0 h 17"/>
                  <a:gd name="T4" fmla="*/ 16 w 17"/>
                  <a:gd name="T5" fmla="*/ 5 h 17"/>
                  <a:gd name="T6" fmla="*/ 4 w 17"/>
                  <a:gd name="T7" fmla="*/ 16 h 17"/>
                  <a:gd name="T8" fmla="*/ 0 w 17"/>
                  <a:gd name="T9" fmla="*/ 1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10"/>
                    </a:moveTo>
                    <a:lnTo>
                      <a:pt x="12" y="0"/>
                    </a:lnTo>
                    <a:lnTo>
                      <a:pt x="16" y="5"/>
                    </a:lnTo>
                    <a:lnTo>
                      <a:pt x="4" y="16"/>
                    </a:lnTo>
                    <a:lnTo>
                      <a:pt x="0" y="10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29" name="Freeform 633"/>
              <p:cNvSpPr>
                <a:spLocks/>
              </p:cNvSpPr>
              <p:nvPr/>
            </p:nvSpPr>
            <p:spPr bwMode="auto">
              <a:xfrm>
                <a:off x="1695" y="3443"/>
                <a:ext cx="17" cy="17"/>
              </a:xfrm>
              <a:custGeom>
                <a:avLst/>
                <a:gdLst>
                  <a:gd name="T0" fmla="*/ 0 w 17"/>
                  <a:gd name="T1" fmla="*/ 10 h 17"/>
                  <a:gd name="T2" fmla="*/ 16 w 17"/>
                  <a:gd name="T3" fmla="*/ 0 h 17"/>
                  <a:gd name="T4" fmla="*/ 0 w 17"/>
                  <a:gd name="T5" fmla="*/ 16 h 17"/>
                  <a:gd name="T6" fmla="*/ 0 w 17"/>
                  <a:gd name="T7" fmla="*/ 10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0"/>
                    </a:moveTo>
                    <a:lnTo>
                      <a:pt x="16" y="0"/>
                    </a:lnTo>
                    <a:lnTo>
                      <a:pt x="0" y="16"/>
                    </a:lnTo>
                    <a:lnTo>
                      <a:pt x="0" y="10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30" name="Freeform 634"/>
              <p:cNvSpPr>
                <a:spLocks/>
              </p:cNvSpPr>
              <p:nvPr/>
            </p:nvSpPr>
            <p:spPr bwMode="auto">
              <a:xfrm>
                <a:off x="1694" y="3433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0 w 17"/>
                  <a:gd name="T3" fmla="*/ 16 h 17"/>
                  <a:gd name="T4" fmla="*/ 16 w 17"/>
                  <a:gd name="T5" fmla="*/ 0 h 17"/>
                  <a:gd name="T6" fmla="*/ 12 w 17"/>
                  <a:gd name="T7" fmla="*/ 0 h 17"/>
                  <a:gd name="T8" fmla="*/ 0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16"/>
                    </a:moveTo>
                    <a:lnTo>
                      <a:pt x="0" y="16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31" name="Freeform 635"/>
              <p:cNvSpPr>
                <a:spLocks/>
              </p:cNvSpPr>
              <p:nvPr/>
            </p:nvSpPr>
            <p:spPr bwMode="auto">
              <a:xfrm>
                <a:off x="1694" y="3433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3 w 17"/>
                  <a:gd name="T3" fmla="*/ 16 h 17"/>
                  <a:gd name="T4" fmla="*/ 16 w 17"/>
                  <a:gd name="T5" fmla="*/ 0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3" y="16"/>
                    </a:lnTo>
                    <a:lnTo>
                      <a:pt x="16" y="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32" name="Freeform 636"/>
              <p:cNvSpPr>
                <a:spLocks/>
              </p:cNvSpPr>
              <p:nvPr/>
            </p:nvSpPr>
            <p:spPr bwMode="auto">
              <a:xfrm>
                <a:off x="1695" y="3437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0 w 17"/>
                  <a:gd name="T3" fmla="*/ 16 h 17"/>
                  <a:gd name="T4" fmla="*/ 16 w 17"/>
                  <a:gd name="T5" fmla="*/ 0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0" y="16"/>
                    </a:lnTo>
                    <a:lnTo>
                      <a:pt x="16" y="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33" name="Freeform 637"/>
              <p:cNvSpPr>
                <a:spLocks/>
              </p:cNvSpPr>
              <p:nvPr/>
            </p:nvSpPr>
            <p:spPr bwMode="auto">
              <a:xfrm>
                <a:off x="1698" y="3433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0 h 17"/>
                  <a:gd name="T4" fmla="*/ 16 w 17"/>
                  <a:gd name="T5" fmla="*/ 5 h 17"/>
                  <a:gd name="T6" fmla="*/ 16 w 17"/>
                  <a:gd name="T7" fmla="*/ 10 h 17"/>
                  <a:gd name="T8" fmla="*/ 0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16"/>
                    </a:moveTo>
                    <a:lnTo>
                      <a:pt x="16" y="0"/>
                    </a:lnTo>
                    <a:lnTo>
                      <a:pt x="16" y="5"/>
                    </a:lnTo>
                    <a:lnTo>
                      <a:pt x="16" y="1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34" name="Freeform 638"/>
              <p:cNvSpPr>
                <a:spLocks/>
              </p:cNvSpPr>
              <p:nvPr/>
            </p:nvSpPr>
            <p:spPr bwMode="auto">
              <a:xfrm>
                <a:off x="1695" y="3436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8 w 17"/>
                  <a:gd name="T3" fmla="*/ 16 h 17"/>
                  <a:gd name="T4" fmla="*/ 16 w 17"/>
                  <a:gd name="T5" fmla="*/ 0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8" y="16"/>
                    </a:lnTo>
                    <a:lnTo>
                      <a:pt x="16" y="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35" name="Freeform 639"/>
              <p:cNvSpPr>
                <a:spLocks/>
              </p:cNvSpPr>
              <p:nvPr/>
            </p:nvSpPr>
            <p:spPr bwMode="auto">
              <a:xfrm>
                <a:off x="1697" y="3437"/>
                <a:ext cx="17" cy="17"/>
              </a:xfrm>
              <a:custGeom>
                <a:avLst/>
                <a:gdLst>
                  <a:gd name="T0" fmla="*/ 4 w 17"/>
                  <a:gd name="T1" fmla="*/ 16 h 17"/>
                  <a:gd name="T2" fmla="*/ 0 w 17"/>
                  <a:gd name="T3" fmla="*/ 10 h 17"/>
                  <a:gd name="T4" fmla="*/ 12 w 17"/>
                  <a:gd name="T5" fmla="*/ 0 h 17"/>
                  <a:gd name="T6" fmla="*/ 16 w 17"/>
                  <a:gd name="T7" fmla="*/ 0 h 17"/>
                  <a:gd name="T8" fmla="*/ 4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4" y="16"/>
                    </a:moveTo>
                    <a:lnTo>
                      <a:pt x="0" y="10"/>
                    </a:lnTo>
                    <a:lnTo>
                      <a:pt x="12" y="0"/>
                    </a:lnTo>
                    <a:lnTo>
                      <a:pt x="16" y="0"/>
                    </a:lnTo>
                    <a:lnTo>
                      <a:pt x="4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36" name="Freeform 640"/>
              <p:cNvSpPr>
                <a:spLocks/>
              </p:cNvSpPr>
              <p:nvPr/>
            </p:nvSpPr>
            <p:spPr bwMode="auto">
              <a:xfrm>
                <a:off x="1698" y="3438"/>
                <a:ext cx="17" cy="17"/>
              </a:xfrm>
              <a:custGeom>
                <a:avLst/>
                <a:gdLst>
                  <a:gd name="T0" fmla="*/ 5 w 17"/>
                  <a:gd name="T1" fmla="*/ 16 h 17"/>
                  <a:gd name="T2" fmla="*/ 0 w 17"/>
                  <a:gd name="T3" fmla="*/ 12 h 17"/>
                  <a:gd name="T4" fmla="*/ 16 w 17"/>
                  <a:gd name="T5" fmla="*/ 0 h 17"/>
                  <a:gd name="T6" fmla="*/ 16 w 17"/>
                  <a:gd name="T7" fmla="*/ 3 h 17"/>
                  <a:gd name="T8" fmla="*/ 10 w 17"/>
                  <a:gd name="T9" fmla="*/ 6 h 17"/>
                  <a:gd name="T10" fmla="*/ 5 w 17"/>
                  <a:gd name="T11" fmla="*/ 16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5" y="16"/>
                    </a:moveTo>
                    <a:lnTo>
                      <a:pt x="0" y="12"/>
                    </a:lnTo>
                    <a:lnTo>
                      <a:pt x="16" y="0"/>
                    </a:lnTo>
                    <a:lnTo>
                      <a:pt x="16" y="3"/>
                    </a:lnTo>
                    <a:lnTo>
                      <a:pt x="10" y="6"/>
                    </a:lnTo>
                    <a:lnTo>
                      <a:pt x="5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37" name="Freeform 641"/>
              <p:cNvSpPr>
                <a:spLocks/>
              </p:cNvSpPr>
              <p:nvPr/>
            </p:nvSpPr>
            <p:spPr bwMode="auto">
              <a:xfrm>
                <a:off x="1698" y="3438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0 h 17"/>
                  <a:gd name="T4" fmla="*/ 16 w 17"/>
                  <a:gd name="T5" fmla="*/ 4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16" y="0"/>
                    </a:lnTo>
                    <a:lnTo>
                      <a:pt x="16" y="4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38" name="Freeform 642"/>
              <p:cNvSpPr>
                <a:spLocks/>
              </p:cNvSpPr>
              <p:nvPr/>
            </p:nvSpPr>
            <p:spPr bwMode="auto">
              <a:xfrm>
                <a:off x="1698" y="3438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0 w 17"/>
                  <a:gd name="T3" fmla="*/ 16 h 17"/>
                  <a:gd name="T4" fmla="*/ 16 w 17"/>
                  <a:gd name="T5" fmla="*/ 0 h 17"/>
                  <a:gd name="T6" fmla="*/ 16 w 17"/>
                  <a:gd name="T7" fmla="*/ 16 h 17"/>
                  <a:gd name="T8" fmla="*/ 0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16"/>
                    </a:moveTo>
                    <a:lnTo>
                      <a:pt x="0" y="16"/>
                    </a:lnTo>
                    <a:lnTo>
                      <a:pt x="16" y="0"/>
                    </a:lnTo>
                    <a:lnTo>
                      <a:pt x="16" y="16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39" name="Freeform 643"/>
              <p:cNvSpPr>
                <a:spLocks/>
              </p:cNvSpPr>
              <p:nvPr/>
            </p:nvSpPr>
            <p:spPr bwMode="auto">
              <a:xfrm>
                <a:off x="1699" y="3437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0 h 17"/>
                  <a:gd name="T4" fmla="*/ 8 w 17"/>
                  <a:gd name="T5" fmla="*/ 0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16" y="0"/>
                    </a:lnTo>
                    <a:lnTo>
                      <a:pt x="8" y="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40" name="Freeform 644"/>
              <p:cNvSpPr>
                <a:spLocks/>
              </p:cNvSpPr>
              <p:nvPr/>
            </p:nvSpPr>
            <p:spPr bwMode="auto">
              <a:xfrm>
                <a:off x="1693" y="3440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8 w 17"/>
                  <a:gd name="T3" fmla="*/ 0 h 17"/>
                  <a:gd name="T4" fmla="*/ 16 w 17"/>
                  <a:gd name="T5" fmla="*/ 8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8" y="0"/>
                    </a:lnTo>
                    <a:lnTo>
                      <a:pt x="16" y="8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41" name="Freeform 645"/>
              <p:cNvSpPr>
                <a:spLocks/>
              </p:cNvSpPr>
              <p:nvPr/>
            </p:nvSpPr>
            <p:spPr bwMode="auto">
              <a:xfrm>
                <a:off x="1694" y="3442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16 w 17"/>
                  <a:gd name="T3" fmla="*/ 0 h 17"/>
                  <a:gd name="T4" fmla="*/ 0 w 17"/>
                  <a:gd name="T5" fmla="*/ 16 h 17"/>
                  <a:gd name="T6" fmla="*/ 0 w 17"/>
                  <a:gd name="T7" fmla="*/ 0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0"/>
                    </a:moveTo>
                    <a:lnTo>
                      <a:pt x="16" y="0"/>
                    </a:lnTo>
                    <a:lnTo>
                      <a:pt x="0" y="1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42" name="Freeform 646"/>
              <p:cNvSpPr>
                <a:spLocks/>
              </p:cNvSpPr>
              <p:nvPr/>
            </p:nvSpPr>
            <p:spPr bwMode="auto">
              <a:xfrm>
                <a:off x="1694" y="3442"/>
                <a:ext cx="17" cy="17"/>
              </a:xfrm>
              <a:custGeom>
                <a:avLst/>
                <a:gdLst>
                  <a:gd name="T0" fmla="*/ 0 w 17"/>
                  <a:gd name="T1" fmla="*/ 8 h 17"/>
                  <a:gd name="T2" fmla="*/ 16 w 17"/>
                  <a:gd name="T3" fmla="*/ 0 h 17"/>
                  <a:gd name="T4" fmla="*/ 16 w 17"/>
                  <a:gd name="T5" fmla="*/ 16 h 17"/>
                  <a:gd name="T6" fmla="*/ 0 w 17"/>
                  <a:gd name="T7" fmla="*/ 8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8"/>
                    </a:moveTo>
                    <a:lnTo>
                      <a:pt x="16" y="0"/>
                    </a:lnTo>
                    <a:lnTo>
                      <a:pt x="16" y="16"/>
                    </a:lnTo>
                    <a:lnTo>
                      <a:pt x="0" y="8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43" name="Freeform 647"/>
              <p:cNvSpPr>
                <a:spLocks/>
              </p:cNvSpPr>
              <p:nvPr/>
            </p:nvSpPr>
            <p:spPr bwMode="auto">
              <a:xfrm>
                <a:off x="1699" y="3429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8 h 17"/>
                  <a:gd name="T4" fmla="*/ 8 w 17"/>
                  <a:gd name="T5" fmla="*/ 0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16" y="8"/>
                    </a:lnTo>
                    <a:lnTo>
                      <a:pt x="8" y="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44" name="Freeform 648"/>
              <p:cNvSpPr>
                <a:spLocks/>
              </p:cNvSpPr>
              <p:nvPr/>
            </p:nvSpPr>
            <p:spPr bwMode="auto">
              <a:xfrm>
                <a:off x="1699" y="3430"/>
                <a:ext cx="17" cy="17"/>
              </a:xfrm>
              <a:custGeom>
                <a:avLst/>
                <a:gdLst>
                  <a:gd name="T0" fmla="*/ 0 w 17"/>
                  <a:gd name="T1" fmla="*/ 10 h 17"/>
                  <a:gd name="T2" fmla="*/ 0 w 17"/>
                  <a:gd name="T3" fmla="*/ 16 h 17"/>
                  <a:gd name="T4" fmla="*/ 16 w 17"/>
                  <a:gd name="T5" fmla="*/ 0 h 17"/>
                  <a:gd name="T6" fmla="*/ 0 w 17"/>
                  <a:gd name="T7" fmla="*/ 10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0"/>
                    </a:moveTo>
                    <a:lnTo>
                      <a:pt x="0" y="16"/>
                    </a:lnTo>
                    <a:lnTo>
                      <a:pt x="16" y="0"/>
                    </a:lnTo>
                    <a:lnTo>
                      <a:pt x="0" y="10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45" name="Freeform 649"/>
              <p:cNvSpPr>
                <a:spLocks/>
              </p:cNvSpPr>
              <p:nvPr/>
            </p:nvSpPr>
            <p:spPr bwMode="auto">
              <a:xfrm>
                <a:off x="1701" y="3431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0 h 17"/>
                  <a:gd name="T4" fmla="*/ 0 w 17"/>
                  <a:gd name="T5" fmla="*/ 8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16" y="0"/>
                    </a:lnTo>
                    <a:lnTo>
                      <a:pt x="0" y="8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46" name="Freeform 650"/>
              <p:cNvSpPr>
                <a:spLocks/>
              </p:cNvSpPr>
              <p:nvPr/>
            </p:nvSpPr>
            <p:spPr bwMode="auto">
              <a:xfrm>
                <a:off x="1701" y="3428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6 w 17"/>
                  <a:gd name="T3" fmla="*/ 9 h 17"/>
                  <a:gd name="T4" fmla="*/ 9 w 17"/>
                  <a:gd name="T5" fmla="*/ 9 h 17"/>
                  <a:gd name="T6" fmla="*/ 12 w 17"/>
                  <a:gd name="T7" fmla="*/ 0 h 17"/>
                  <a:gd name="T8" fmla="*/ 16 w 17"/>
                  <a:gd name="T9" fmla="*/ 3 h 17"/>
                  <a:gd name="T10" fmla="*/ 12 w 17"/>
                  <a:gd name="T11" fmla="*/ 9 h 17"/>
                  <a:gd name="T12" fmla="*/ 12 w 17"/>
                  <a:gd name="T13" fmla="*/ 6 h 17"/>
                  <a:gd name="T14" fmla="*/ 12 w 17"/>
                  <a:gd name="T15" fmla="*/ 9 h 17"/>
                  <a:gd name="T16" fmla="*/ 6 w 17"/>
                  <a:gd name="T17" fmla="*/ 9 h 17"/>
                  <a:gd name="T18" fmla="*/ 6 w 17"/>
                  <a:gd name="T19" fmla="*/ 9 h 17"/>
                  <a:gd name="T20" fmla="*/ 6 w 17"/>
                  <a:gd name="T21" fmla="*/ 9 h 17"/>
                  <a:gd name="T22" fmla="*/ 3 w 17"/>
                  <a:gd name="T23" fmla="*/ 16 h 17"/>
                  <a:gd name="T24" fmla="*/ 0 w 17"/>
                  <a:gd name="T25" fmla="*/ 16 h 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"/>
                  <a:gd name="T40" fmla="*/ 0 h 17"/>
                  <a:gd name="T41" fmla="*/ 17 w 17"/>
                  <a:gd name="T42" fmla="*/ 17 h 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" h="17">
                    <a:moveTo>
                      <a:pt x="0" y="16"/>
                    </a:moveTo>
                    <a:lnTo>
                      <a:pt x="6" y="9"/>
                    </a:lnTo>
                    <a:lnTo>
                      <a:pt x="9" y="9"/>
                    </a:lnTo>
                    <a:lnTo>
                      <a:pt x="12" y="0"/>
                    </a:lnTo>
                    <a:lnTo>
                      <a:pt x="16" y="3"/>
                    </a:lnTo>
                    <a:lnTo>
                      <a:pt x="12" y="9"/>
                    </a:lnTo>
                    <a:lnTo>
                      <a:pt x="12" y="6"/>
                    </a:lnTo>
                    <a:lnTo>
                      <a:pt x="12" y="9"/>
                    </a:lnTo>
                    <a:lnTo>
                      <a:pt x="6" y="9"/>
                    </a:lnTo>
                    <a:lnTo>
                      <a:pt x="3" y="16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47" name="Freeform 651"/>
              <p:cNvSpPr>
                <a:spLocks/>
              </p:cNvSpPr>
              <p:nvPr/>
            </p:nvSpPr>
            <p:spPr bwMode="auto">
              <a:xfrm>
                <a:off x="1701" y="3433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0 w 17"/>
                  <a:gd name="T3" fmla="*/ 8 h 17"/>
                  <a:gd name="T4" fmla="*/ 16 w 17"/>
                  <a:gd name="T5" fmla="*/ 0 h 17"/>
                  <a:gd name="T6" fmla="*/ 16 w 17"/>
                  <a:gd name="T7" fmla="*/ 8 h 17"/>
                  <a:gd name="T8" fmla="*/ 0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16"/>
                    </a:moveTo>
                    <a:lnTo>
                      <a:pt x="0" y="8"/>
                    </a:lnTo>
                    <a:lnTo>
                      <a:pt x="16" y="0"/>
                    </a:lnTo>
                    <a:lnTo>
                      <a:pt x="16" y="8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48" name="Freeform 652"/>
              <p:cNvSpPr>
                <a:spLocks/>
              </p:cNvSpPr>
              <p:nvPr/>
            </p:nvSpPr>
            <p:spPr bwMode="auto">
              <a:xfrm>
                <a:off x="1701" y="3433"/>
                <a:ext cx="17" cy="17"/>
              </a:xfrm>
              <a:custGeom>
                <a:avLst/>
                <a:gdLst>
                  <a:gd name="T0" fmla="*/ 8 w 17"/>
                  <a:gd name="T1" fmla="*/ 16 h 17"/>
                  <a:gd name="T2" fmla="*/ 0 w 17"/>
                  <a:gd name="T3" fmla="*/ 16 h 17"/>
                  <a:gd name="T4" fmla="*/ 16 w 17"/>
                  <a:gd name="T5" fmla="*/ 0 h 17"/>
                  <a:gd name="T6" fmla="*/ 8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8" y="16"/>
                    </a:moveTo>
                    <a:lnTo>
                      <a:pt x="0" y="16"/>
                    </a:lnTo>
                    <a:lnTo>
                      <a:pt x="16" y="0"/>
                    </a:lnTo>
                    <a:lnTo>
                      <a:pt x="8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49" name="Freeform 653"/>
              <p:cNvSpPr>
                <a:spLocks/>
              </p:cNvSpPr>
              <p:nvPr/>
            </p:nvSpPr>
            <p:spPr bwMode="auto">
              <a:xfrm>
                <a:off x="1701" y="3434"/>
                <a:ext cx="17" cy="17"/>
              </a:xfrm>
              <a:custGeom>
                <a:avLst/>
                <a:gdLst>
                  <a:gd name="T0" fmla="*/ 4 w 17"/>
                  <a:gd name="T1" fmla="*/ 16 h 17"/>
                  <a:gd name="T2" fmla="*/ 0 w 17"/>
                  <a:gd name="T3" fmla="*/ 16 h 17"/>
                  <a:gd name="T4" fmla="*/ 16 w 17"/>
                  <a:gd name="T5" fmla="*/ 0 h 17"/>
                  <a:gd name="T6" fmla="*/ 16 w 17"/>
                  <a:gd name="T7" fmla="*/ 5 h 17"/>
                  <a:gd name="T8" fmla="*/ 4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4" y="16"/>
                    </a:moveTo>
                    <a:lnTo>
                      <a:pt x="0" y="16"/>
                    </a:lnTo>
                    <a:lnTo>
                      <a:pt x="16" y="0"/>
                    </a:lnTo>
                    <a:lnTo>
                      <a:pt x="16" y="5"/>
                    </a:lnTo>
                    <a:lnTo>
                      <a:pt x="4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50" name="Freeform 654"/>
              <p:cNvSpPr>
                <a:spLocks/>
              </p:cNvSpPr>
              <p:nvPr/>
            </p:nvSpPr>
            <p:spPr bwMode="auto">
              <a:xfrm>
                <a:off x="1702" y="3436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0 w 17"/>
                  <a:gd name="T3" fmla="*/ 16 h 17"/>
                  <a:gd name="T4" fmla="*/ 16 w 17"/>
                  <a:gd name="T5" fmla="*/ 0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0" y="16"/>
                    </a:lnTo>
                    <a:lnTo>
                      <a:pt x="16" y="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51" name="Freeform 655"/>
              <p:cNvSpPr>
                <a:spLocks/>
              </p:cNvSpPr>
              <p:nvPr/>
            </p:nvSpPr>
            <p:spPr bwMode="auto">
              <a:xfrm>
                <a:off x="1705" y="3429"/>
                <a:ext cx="17" cy="17"/>
              </a:xfrm>
              <a:custGeom>
                <a:avLst/>
                <a:gdLst>
                  <a:gd name="T0" fmla="*/ 16 w 17"/>
                  <a:gd name="T1" fmla="*/ 8 h 17"/>
                  <a:gd name="T2" fmla="*/ 16 w 17"/>
                  <a:gd name="T3" fmla="*/ 0 h 17"/>
                  <a:gd name="T4" fmla="*/ 0 w 17"/>
                  <a:gd name="T5" fmla="*/ 16 h 17"/>
                  <a:gd name="T6" fmla="*/ 16 w 17"/>
                  <a:gd name="T7" fmla="*/ 8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16" y="8"/>
                    </a:moveTo>
                    <a:lnTo>
                      <a:pt x="16" y="0"/>
                    </a:lnTo>
                    <a:lnTo>
                      <a:pt x="0" y="16"/>
                    </a:lnTo>
                    <a:lnTo>
                      <a:pt x="16" y="8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52" name="Freeform 656"/>
              <p:cNvSpPr>
                <a:spLocks/>
              </p:cNvSpPr>
              <p:nvPr/>
            </p:nvSpPr>
            <p:spPr bwMode="auto">
              <a:xfrm>
                <a:off x="1705" y="3430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16 w 17"/>
                  <a:gd name="T3" fmla="*/ 0 h 17"/>
                  <a:gd name="T4" fmla="*/ 0 w 17"/>
                  <a:gd name="T5" fmla="*/ 16 h 17"/>
                  <a:gd name="T6" fmla="*/ 8 w 17"/>
                  <a:gd name="T7" fmla="*/ 16 h 17"/>
                  <a:gd name="T8" fmla="*/ 16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16"/>
                    </a:moveTo>
                    <a:lnTo>
                      <a:pt x="16" y="0"/>
                    </a:lnTo>
                    <a:lnTo>
                      <a:pt x="0" y="16"/>
                    </a:lnTo>
                    <a:lnTo>
                      <a:pt x="8" y="16"/>
                    </a:lnTo>
                    <a:lnTo>
                      <a:pt x="16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53" name="Freeform 657"/>
              <p:cNvSpPr>
                <a:spLocks/>
              </p:cNvSpPr>
              <p:nvPr/>
            </p:nvSpPr>
            <p:spPr bwMode="auto">
              <a:xfrm>
                <a:off x="1706" y="3431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16 w 17"/>
                  <a:gd name="T3" fmla="*/ 0 h 17"/>
                  <a:gd name="T4" fmla="*/ 0 w 17"/>
                  <a:gd name="T5" fmla="*/ 8 h 17"/>
                  <a:gd name="T6" fmla="*/ 0 w 17"/>
                  <a:gd name="T7" fmla="*/ 16 h 17"/>
                  <a:gd name="T8" fmla="*/ 16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0"/>
                    </a:moveTo>
                    <a:lnTo>
                      <a:pt x="16" y="0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54" name="Line 658"/>
              <p:cNvSpPr>
                <a:spLocks noChangeShapeType="1"/>
              </p:cNvSpPr>
              <p:nvPr/>
            </p:nvSpPr>
            <p:spPr bwMode="auto">
              <a:xfrm flipH="1">
                <a:off x="1707" y="3431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55" name="Freeform 659"/>
              <p:cNvSpPr>
                <a:spLocks/>
              </p:cNvSpPr>
              <p:nvPr/>
            </p:nvSpPr>
            <p:spPr bwMode="auto">
              <a:xfrm>
                <a:off x="1702" y="3425"/>
                <a:ext cx="17" cy="17"/>
              </a:xfrm>
              <a:custGeom>
                <a:avLst/>
                <a:gdLst>
                  <a:gd name="T0" fmla="*/ 16 w 17"/>
                  <a:gd name="T1" fmla="*/ 5 h 17"/>
                  <a:gd name="T2" fmla="*/ 0 w 17"/>
                  <a:gd name="T3" fmla="*/ 16 h 17"/>
                  <a:gd name="T4" fmla="*/ 0 w 17"/>
                  <a:gd name="T5" fmla="*/ 10 h 17"/>
                  <a:gd name="T6" fmla="*/ 16 w 17"/>
                  <a:gd name="T7" fmla="*/ 0 h 17"/>
                  <a:gd name="T8" fmla="*/ 16 w 17"/>
                  <a:gd name="T9" fmla="*/ 5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5"/>
                    </a:moveTo>
                    <a:lnTo>
                      <a:pt x="0" y="16"/>
                    </a:lnTo>
                    <a:lnTo>
                      <a:pt x="0" y="10"/>
                    </a:lnTo>
                    <a:lnTo>
                      <a:pt x="16" y="0"/>
                    </a:lnTo>
                    <a:lnTo>
                      <a:pt x="16" y="5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56" name="Line 660"/>
              <p:cNvSpPr>
                <a:spLocks noChangeShapeType="1"/>
              </p:cNvSpPr>
              <p:nvPr/>
            </p:nvSpPr>
            <p:spPr bwMode="auto">
              <a:xfrm flipH="1">
                <a:off x="1702" y="3426"/>
                <a:ext cx="3" cy="3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57" name="Freeform 661"/>
              <p:cNvSpPr>
                <a:spLocks/>
              </p:cNvSpPr>
              <p:nvPr/>
            </p:nvSpPr>
            <p:spPr bwMode="auto">
              <a:xfrm>
                <a:off x="1702" y="3427"/>
                <a:ext cx="17" cy="17"/>
              </a:xfrm>
              <a:custGeom>
                <a:avLst/>
                <a:gdLst>
                  <a:gd name="T0" fmla="*/ 16 w 17"/>
                  <a:gd name="T1" fmla="*/ 4 h 17"/>
                  <a:gd name="T2" fmla="*/ 0 w 17"/>
                  <a:gd name="T3" fmla="*/ 16 h 17"/>
                  <a:gd name="T4" fmla="*/ 0 w 17"/>
                  <a:gd name="T5" fmla="*/ 12 h 17"/>
                  <a:gd name="T6" fmla="*/ 16 w 17"/>
                  <a:gd name="T7" fmla="*/ 0 h 17"/>
                  <a:gd name="T8" fmla="*/ 16 w 17"/>
                  <a:gd name="T9" fmla="*/ 4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4"/>
                    </a:moveTo>
                    <a:lnTo>
                      <a:pt x="0" y="16"/>
                    </a:lnTo>
                    <a:lnTo>
                      <a:pt x="0" y="12"/>
                    </a:lnTo>
                    <a:lnTo>
                      <a:pt x="16" y="0"/>
                    </a:lnTo>
                    <a:lnTo>
                      <a:pt x="16" y="4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58" name="Freeform 662"/>
              <p:cNvSpPr>
                <a:spLocks/>
              </p:cNvSpPr>
              <p:nvPr/>
            </p:nvSpPr>
            <p:spPr bwMode="auto">
              <a:xfrm>
                <a:off x="1702" y="3431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0 h 17"/>
                  <a:gd name="T4" fmla="*/ 5 w 17"/>
                  <a:gd name="T5" fmla="*/ 16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16" y="0"/>
                    </a:lnTo>
                    <a:lnTo>
                      <a:pt x="5" y="16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59" name="Freeform 663"/>
              <p:cNvSpPr>
                <a:spLocks/>
              </p:cNvSpPr>
              <p:nvPr/>
            </p:nvSpPr>
            <p:spPr bwMode="auto">
              <a:xfrm>
                <a:off x="1705" y="3431"/>
                <a:ext cx="1" cy="17"/>
              </a:xfrm>
              <a:custGeom>
                <a:avLst/>
                <a:gdLst>
                  <a:gd name="T0" fmla="*/ 0 w 1"/>
                  <a:gd name="T1" fmla="*/ 0 h 17"/>
                  <a:gd name="T2" fmla="*/ 0 w 1"/>
                  <a:gd name="T3" fmla="*/ 8 h 17"/>
                  <a:gd name="T4" fmla="*/ 0 w 1"/>
                  <a:gd name="T5" fmla="*/ 16 h 17"/>
                  <a:gd name="T6" fmla="*/ 0 w 1"/>
                  <a:gd name="T7" fmla="*/ 8 h 17"/>
                  <a:gd name="T8" fmla="*/ 0 w 1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17"/>
                  <a:gd name="T17" fmla="*/ 1 w 1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17">
                    <a:moveTo>
                      <a:pt x="0" y="0"/>
                    </a:moveTo>
                    <a:lnTo>
                      <a:pt x="0" y="8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60" name="Line 664"/>
              <p:cNvSpPr>
                <a:spLocks noChangeShapeType="1"/>
              </p:cNvSpPr>
              <p:nvPr/>
            </p:nvSpPr>
            <p:spPr bwMode="auto">
              <a:xfrm>
                <a:off x="1705" y="3433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61" name="Freeform 665"/>
              <p:cNvSpPr>
                <a:spLocks/>
              </p:cNvSpPr>
              <p:nvPr/>
            </p:nvSpPr>
            <p:spPr bwMode="auto">
              <a:xfrm>
                <a:off x="1705" y="3434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16 w 17"/>
                  <a:gd name="T3" fmla="*/ 16 h 17"/>
                  <a:gd name="T4" fmla="*/ 0 w 17"/>
                  <a:gd name="T5" fmla="*/ 0 h 17"/>
                  <a:gd name="T6" fmla="*/ 16 w 17"/>
                  <a:gd name="T7" fmla="*/ 0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16" y="0"/>
                    </a:moveTo>
                    <a:lnTo>
                      <a:pt x="16" y="16"/>
                    </a:lnTo>
                    <a:lnTo>
                      <a:pt x="0" y="0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62" name="Rectangle 666"/>
              <p:cNvSpPr>
                <a:spLocks noChangeArrowheads="1"/>
              </p:cNvSpPr>
              <p:nvPr/>
            </p:nvSpPr>
            <p:spPr bwMode="auto">
              <a:xfrm>
                <a:off x="1701" y="3003"/>
                <a:ext cx="44" cy="6"/>
              </a:xfrm>
              <a:prstGeom prst="rect">
                <a:avLst/>
              </a:prstGeom>
              <a:solidFill>
                <a:srgbClr val="C0C0C0"/>
              </a:solidFill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563" name="Rectangle 667"/>
              <p:cNvSpPr>
                <a:spLocks noChangeArrowheads="1"/>
              </p:cNvSpPr>
              <p:nvPr/>
            </p:nvSpPr>
            <p:spPr bwMode="auto">
              <a:xfrm flipH="1" flipV="1">
                <a:off x="1686" y="3000"/>
                <a:ext cx="1" cy="3"/>
              </a:xfrm>
              <a:prstGeom prst="rect">
                <a:avLst/>
              </a:prstGeom>
              <a:solidFill>
                <a:srgbClr val="C0C0C0"/>
              </a:solidFill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564" name="Line 668"/>
              <p:cNvSpPr>
                <a:spLocks noChangeShapeType="1"/>
              </p:cNvSpPr>
              <p:nvPr/>
            </p:nvSpPr>
            <p:spPr bwMode="auto">
              <a:xfrm flipH="1">
                <a:off x="1743" y="3049"/>
                <a:ext cx="1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65" name="Line 669"/>
              <p:cNvSpPr>
                <a:spLocks noChangeShapeType="1"/>
              </p:cNvSpPr>
              <p:nvPr/>
            </p:nvSpPr>
            <p:spPr bwMode="auto">
              <a:xfrm flipH="1">
                <a:off x="1753" y="3049"/>
                <a:ext cx="1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66" name="Rectangle 670"/>
              <p:cNvSpPr>
                <a:spLocks noChangeArrowheads="1"/>
              </p:cNvSpPr>
              <p:nvPr/>
            </p:nvSpPr>
            <p:spPr bwMode="auto">
              <a:xfrm flipV="1">
                <a:off x="1684" y="3048"/>
                <a:ext cx="71" cy="2"/>
              </a:xfrm>
              <a:prstGeom prst="rect">
                <a:avLst/>
              </a:prstGeom>
              <a:solidFill>
                <a:srgbClr val="C0C0C0"/>
              </a:solidFill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567" name="Freeform 671"/>
              <p:cNvSpPr>
                <a:spLocks/>
              </p:cNvSpPr>
              <p:nvPr/>
            </p:nvSpPr>
            <p:spPr bwMode="auto">
              <a:xfrm>
                <a:off x="1711" y="3045"/>
                <a:ext cx="25" cy="17"/>
              </a:xfrm>
              <a:custGeom>
                <a:avLst/>
                <a:gdLst>
                  <a:gd name="T0" fmla="*/ 0 w 25"/>
                  <a:gd name="T1" fmla="*/ 16 h 17"/>
                  <a:gd name="T2" fmla="*/ 0 w 25"/>
                  <a:gd name="T3" fmla="*/ 0 h 17"/>
                  <a:gd name="T4" fmla="*/ 24 w 25"/>
                  <a:gd name="T5" fmla="*/ 0 h 17"/>
                  <a:gd name="T6" fmla="*/ 24 w 25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5"/>
                  <a:gd name="T13" fmla="*/ 0 h 17"/>
                  <a:gd name="T14" fmla="*/ 25 w 25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5" h="17">
                    <a:moveTo>
                      <a:pt x="0" y="16"/>
                    </a:moveTo>
                    <a:lnTo>
                      <a:pt x="0" y="0"/>
                    </a:lnTo>
                    <a:lnTo>
                      <a:pt x="24" y="0"/>
                    </a:lnTo>
                    <a:lnTo>
                      <a:pt x="24" y="16"/>
                    </a:lnTo>
                  </a:path>
                </a:pathLst>
              </a:custGeom>
              <a:noFill/>
              <a:ln w="12700" cap="rnd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68" name="Freeform 672"/>
              <p:cNvSpPr>
                <a:spLocks/>
              </p:cNvSpPr>
              <p:nvPr/>
            </p:nvSpPr>
            <p:spPr bwMode="auto">
              <a:xfrm>
                <a:off x="1711" y="3055"/>
                <a:ext cx="25" cy="17"/>
              </a:xfrm>
              <a:custGeom>
                <a:avLst/>
                <a:gdLst>
                  <a:gd name="T0" fmla="*/ 0 w 25"/>
                  <a:gd name="T1" fmla="*/ 0 h 17"/>
                  <a:gd name="T2" fmla="*/ 0 w 25"/>
                  <a:gd name="T3" fmla="*/ 16 h 17"/>
                  <a:gd name="T4" fmla="*/ 24 w 25"/>
                  <a:gd name="T5" fmla="*/ 16 h 17"/>
                  <a:gd name="T6" fmla="*/ 24 w 25"/>
                  <a:gd name="T7" fmla="*/ 0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5"/>
                  <a:gd name="T13" fmla="*/ 0 h 17"/>
                  <a:gd name="T14" fmla="*/ 25 w 25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5" h="17">
                    <a:moveTo>
                      <a:pt x="0" y="0"/>
                    </a:moveTo>
                    <a:lnTo>
                      <a:pt x="0" y="16"/>
                    </a:lnTo>
                    <a:lnTo>
                      <a:pt x="24" y="16"/>
                    </a:lnTo>
                    <a:lnTo>
                      <a:pt x="24" y="0"/>
                    </a:lnTo>
                  </a:path>
                </a:pathLst>
              </a:custGeom>
              <a:noFill/>
              <a:ln w="12700" cap="rnd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69" name="Rectangle 673"/>
              <p:cNvSpPr>
                <a:spLocks noChangeArrowheads="1"/>
              </p:cNvSpPr>
              <p:nvPr/>
            </p:nvSpPr>
            <p:spPr bwMode="auto">
              <a:xfrm flipV="1">
                <a:off x="1745" y="3041"/>
                <a:ext cx="4" cy="5"/>
              </a:xfrm>
              <a:prstGeom prst="rect">
                <a:avLst/>
              </a:prstGeom>
              <a:noFill/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570" name="Oval 674"/>
              <p:cNvSpPr>
                <a:spLocks noChangeArrowheads="1"/>
              </p:cNvSpPr>
              <p:nvPr/>
            </p:nvSpPr>
            <p:spPr bwMode="auto">
              <a:xfrm flipH="1" flipV="1">
                <a:off x="1736" y="3058"/>
                <a:ext cx="5" cy="4"/>
              </a:xfrm>
              <a:prstGeom prst="ellipse">
                <a:avLst/>
              </a:prstGeom>
              <a:noFill/>
              <a:ln w="12700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grpSp>
          <p:nvGrpSpPr>
            <p:cNvPr id="12320" name="Group 675"/>
            <p:cNvGrpSpPr>
              <a:grpSpLocks/>
            </p:cNvGrpSpPr>
            <p:nvPr/>
          </p:nvGrpSpPr>
          <p:grpSpPr bwMode="auto">
            <a:xfrm>
              <a:off x="7077" y="8196"/>
              <a:ext cx="663" cy="518"/>
              <a:chOff x="1512" y="2967"/>
              <a:chExt cx="277" cy="550"/>
            </a:xfrm>
          </p:grpSpPr>
          <p:sp>
            <p:nvSpPr>
              <p:cNvPr id="12321" name="Freeform 676"/>
              <p:cNvSpPr>
                <a:spLocks/>
              </p:cNvSpPr>
              <p:nvPr/>
            </p:nvSpPr>
            <p:spPr bwMode="auto">
              <a:xfrm>
                <a:off x="1512" y="2967"/>
                <a:ext cx="272" cy="528"/>
              </a:xfrm>
              <a:custGeom>
                <a:avLst/>
                <a:gdLst>
                  <a:gd name="T0" fmla="*/ 1 w 272"/>
                  <a:gd name="T1" fmla="*/ 0 h 528"/>
                  <a:gd name="T2" fmla="*/ 266 w 272"/>
                  <a:gd name="T3" fmla="*/ 1 h 528"/>
                  <a:gd name="T4" fmla="*/ 271 w 272"/>
                  <a:gd name="T5" fmla="*/ 4 h 528"/>
                  <a:gd name="T6" fmla="*/ 270 w 272"/>
                  <a:gd name="T7" fmla="*/ 524 h 528"/>
                  <a:gd name="T8" fmla="*/ 268 w 272"/>
                  <a:gd name="T9" fmla="*/ 527 h 528"/>
                  <a:gd name="T10" fmla="*/ 3 w 272"/>
                  <a:gd name="T11" fmla="*/ 527 h 528"/>
                  <a:gd name="T12" fmla="*/ 0 w 272"/>
                  <a:gd name="T13" fmla="*/ 524 h 528"/>
                  <a:gd name="T14" fmla="*/ 1 w 272"/>
                  <a:gd name="T15" fmla="*/ 0 h 528"/>
                  <a:gd name="T16" fmla="*/ 0 w 272"/>
                  <a:gd name="T17" fmla="*/ 0 h 528"/>
                  <a:gd name="T18" fmla="*/ 1 w 272"/>
                  <a:gd name="T19" fmla="*/ 0 h 528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72"/>
                  <a:gd name="T31" fmla="*/ 0 h 528"/>
                  <a:gd name="T32" fmla="*/ 272 w 272"/>
                  <a:gd name="T33" fmla="*/ 528 h 528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72" h="528">
                    <a:moveTo>
                      <a:pt x="1" y="0"/>
                    </a:moveTo>
                    <a:lnTo>
                      <a:pt x="266" y="1"/>
                    </a:lnTo>
                    <a:lnTo>
                      <a:pt x="271" y="4"/>
                    </a:lnTo>
                    <a:lnTo>
                      <a:pt x="270" y="524"/>
                    </a:lnTo>
                    <a:lnTo>
                      <a:pt x="268" y="527"/>
                    </a:lnTo>
                    <a:lnTo>
                      <a:pt x="3" y="527"/>
                    </a:lnTo>
                    <a:lnTo>
                      <a:pt x="0" y="524"/>
                    </a:lnTo>
                    <a:lnTo>
                      <a:pt x="1" y="0"/>
                    </a:lnTo>
                    <a:lnTo>
                      <a:pt x="0" y="0"/>
                    </a:lnTo>
                    <a:lnTo>
                      <a:pt x="1" y="0"/>
                    </a:lnTo>
                  </a:path>
                </a:pathLst>
              </a:custGeom>
              <a:solidFill>
                <a:srgbClr val="C0C0C0"/>
              </a:solidFill>
              <a:ln w="9525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22" name="Rectangle 677"/>
              <p:cNvSpPr>
                <a:spLocks noChangeArrowheads="1"/>
              </p:cNvSpPr>
              <p:nvPr/>
            </p:nvSpPr>
            <p:spPr bwMode="auto">
              <a:xfrm>
                <a:off x="1527" y="3499"/>
                <a:ext cx="243" cy="13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323" name="Rectangle 678"/>
              <p:cNvSpPr>
                <a:spLocks noChangeArrowheads="1"/>
              </p:cNvSpPr>
              <p:nvPr/>
            </p:nvSpPr>
            <p:spPr bwMode="auto">
              <a:xfrm>
                <a:off x="1676" y="2989"/>
                <a:ext cx="87" cy="458"/>
              </a:xfrm>
              <a:prstGeom prst="rect">
                <a:avLst/>
              </a:prstGeom>
              <a:noFill/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324" name="Rectangle 679"/>
              <p:cNvSpPr>
                <a:spLocks noChangeArrowheads="1"/>
              </p:cNvSpPr>
              <p:nvPr/>
            </p:nvSpPr>
            <p:spPr bwMode="auto">
              <a:xfrm>
                <a:off x="1679" y="2995"/>
                <a:ext cx="81" cy="417"/>
              </a:xfrm>
              <a:prstGeom prst="rect">
                <a:avLst/>
              </a:prstGeom>
              <a:noFill/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325" name="Line 680"/>
              <p:cNvSpPr>
                <a:spLocks noChangeShapeType="1"/>
              </p:cNvSpPr>
              <p:nvPr/>
            </p:nvSpPr>
            <p:spPr bwMode="auto">
              <a:xfrm flipV="1">
                <a:off x="1677" y="3420"/>
                <a:ext cx="1" cy="32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26" name="Line 681"/>
              <p:cNvSpPr>
                <a:spLocks noChangeShapeType="1"/>
              </p:cNvSpPr>
              <p:nvPr/>
            </p:nvSpPr>
            <p:spPr bwMode="auto">
              <a:xfrm>
                <a:off x="1765" y="3417"/>
                <a:ext cx="4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27" name="Line 682"/>
              <p:cNvSpPr>
                <a:spLocks noChangeShapeType="1"/>
              </p:cNvSpPr>
              <p:nvPr/>
            </p:nvSpPr>
            <p:spPr bwMode="auto">
              <a:xfrm flipV="1">
                <a:off x="1767" y="2984"/>
                <a:ext cx="2" cy="9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28" name="Line 683"/>
              <p:cNvSpPr>
                <a:spLocks noChangeShapeType="1"/>
              </p:cNvSpPr>
              <p:nvPr/>
            </p:nvSpPr>
            <p:spPr bwMode="auto">
              <a:xfrm>
                <a:off x="1675" y="2984"/>
                <a:ext cx="3" cy="9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29" name="Line 684"/>
              <p:cNvSpPr>
                <a:spLocks noChangeShapeType="1"/>
              </p:cNvSpPr>
              <p:nvPr/>
            </p:nvSpPr>
            <p:spPr bwMode="auto">
              <a:xfrm>
                <a:off x="1531" y="3023"/>
                <a:ext cx="0" cy="34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30" name="Line 685"/>
              <p:cNvSpPr>
                <a:spLocks noChangeShapeType="1"/>
              </p:cNvSpPr>
              <p:nvPr/>
            </p:nvSpPr>
            <p:spPr bwMode="auto">
              <a:xfrm>
                <a:off x="1601" y="3023"/>
                <a:ext cx="0" cy="34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31" name="Line 686"/>
              <p:cNvSpPr>
                <a:spLocks noChangeShapeType="1"/>
              </p:cNvSpPr>
              <p:nvPr/>
            </p:nvSpPr>
            <p:spPr bwMode="auto">
              <a:xfrm>
                <a:off x="1541" y="3023"/>
                <a:ext cx="0" cy="34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32" name="Line 687"/>
              <p:cNvSpPr>
                <a:spLocks noChangeShapeType="1"/>
              </p:cNvSpPr>
              <p:nvPr/>
            </p:nvSpPr>
            <p:spPr bwMode="auto">
              <a:xfrm>
                <a:off x="1551" y="3023"/>
                <a:ext cx="0" cy="34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33" name="Line 688"/>
              <p:cNvSpPr>
                <a:spLocks noChangeShapeType="1"/>
              </p:cNvSpPr>
              <p:nvPr/>
            </p:nvSpPr>
            <p:spPr bwMode="auto">
              <a:xfrm>
                <a:off x="1561" y="3023"/>
                <a:ext cx="0" cy="34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34" name="Line 689"/>
              <p:cNvSpPr>
                <a:spLocks noChangeShapeType="1"/>
              </p:cNvSpPr>
              <p:nvPr/>
            </p:nvSpPr>
            <p:spPr bwMode="auto">
              <a:xfrm>
                <a:off x="1571" y="3023"/>
                <a:ext cx="0" cy="34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35" name="Line 690"/>
              <p:cNvSpPr>
                <a:spLocks noChangeShapeType="1"/>
              </p:cNvSpPr>
              <p:nvPr/>
            </p:nvSpPr>
            <p:spPr bwMode="auto">
              <a:xfrm>
                <a:off x="1582" y="3023"/>
                <a:ext cx="0" cy="34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36" name="Line 691"/>
              <p:cNvSpPr>
                <a:spLocks noChangeShapeType="1"/>
              </p:cNvSpPr>
              <p:nvPr/>
            </p:nvSpPr>
            <p:spPr bwMode="auto">
              <a:xfrm>
                <a:off x="1591" y="3023"/>
                <a:ext cx="0" cy="34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37" name="Line 692"/>
              <p:cNvSpPr>
                <a:spLocks noChangeShapeType="1"/>
              </p:cNvSpPr>
              <p:nvPr/>
            </p:nvSpPr>
            <p:spPr bwMode="auto">
              <a:xfrm>
                <a:off x="1531" y="3066"/>
                <a:ext cx="0" cy="36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38" name="Line 693"/>
              <p:cNvSpPr>
                <a:spLocks noChangeShapeType="1"/>
              </p:cNvSpPr>
              <p:nvPr/>
            </p:nvSpPr>
            <p:spPr bwMode="auto">
              <a:xfrm>
                <a:off x="1601" y="3066"/>
                <a:ext cx="0" cy="36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39" name="Line 694"/>
              <p:cNvSpPr>
                <a:spLocks noChangeShapeType="1"/>
              </p:cNvSpPr>
              <p:nvPr/>
            </p:nvSpPr>
            <p:spPr bwMode="auto">
              <a:xfrm>
                <a:off x="1541" y="3066"/>
                <a:ext cx="0" cy="36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40" name="Line 695"/>
              <p:cNvSpPr>
                <a:spLocks noChangeShapeType="1"/>
              </p:cNvSpPr>
              <p:nvPr/>
            </p:nvSpPr>
            <p:spPr bwMode="auto">
              <a:xfrm>
                <a:off x="1551" y="3066"/>
                <a:ext cx="0" cy="36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41" name="Line 696"/>
              <p:cNvSpPr>
                <a:spLocks noChangeShapeType="1"/>
              </p:cNvSpPr>
              <p:nvPr/>
            </p:nvSpPr>
            <p:spPr bwMode="auto">
              <a:xfrm>
                <a:off x="1561" y="3066"/>
                <a:ext cx="0" cy="36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42" name="Line 697"/>
              <p:cNvSpPr>
                <a:spLocks noChangeShapeType="1"/>
              </p:cNvSpPr>
              <p:nvPr/>
            </p:nvSpPr>
            <p:spPr bwMode="auto">
              <a:xfrm>
                <a:off x="1571" y="3066"/>
                <a:ext cx="0" cy="36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43" name="Line 698"/>
              <p:cNvSpPr>
                <a:spLocks noChangeShapeType="1"/>
              </p:cNvSpPr>
              <p:nvPr/>
            </p:nvSpPr>
            <p:spPr bwMode="auto">
              <a:xfrm>
                <a:off x="1582" y="3066"/>
                <a:ext cx="0" cy="36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44" name="Line 699"/>
              <p:cNvSpPr>
                <a:spLocks noChangeShapeType="1"/>
              </p:cNvSpPr>
              <p:nvPr/>
            </p:nvSpPr>
            <p:spPr bwMode="auto">
              <a:xfrm>
                <a:off x="1591" y="3066"/>
                <a:ext cx="0" cy="36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45" name="Line 700"/>
              <p:cNvSpPr>
                <a:spLocks noChangeShapeType="1"/>
              </p:cNvSpPr>
              <p:nvPr/>
            </p:nvSpPr>
            <p:spPr bwMode="auto">
              <a:xfrm>
                <a:off x="1531" y="3111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46" name="Line 701"/>
              <p:cNvSpPr>
                <a:spLocks noChangeShapeType="1"/>
              </p:cNvSpPr>
              <p:nvPr/>
            </p:nvSpPr>
            <p:spPr bwMode="auto">
              <a:xfrm>
                <a:off x="1601" y="3111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47" name="Line 702"/>
              <p:cNvSpPr>
                <a:spLocks noChangeShapeType="1"/>
              </p:cNvSpPr>
              <p:nvPr/>
            </p:nvSpPr>
            <p:spPr bwMode="auto">
              <a:xfrm>
                <a:off x="1541" y="3111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48" name="Line 703"/>
              <p:cNvSpPr>
                <a:spLocks noChangeShapeType="1"/>
              </p:cNvSpPr>
              <p:nvPr/>
            </p:nvSpPr>
            <p:spPr bwMode="auto">
              <a:xfrm>
                <a:off x="1551" y="3111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49" name="Line 704"/>
              <p:cNvSpPr>
                <a:spLocks noChangeShapeType="1"/>
              </p:cNvSpPr>
              <p:nvPr/>
            </p:nvSpPr>
            <p:spPr bwMode="auto">
              <a:xfrm>
                <a:off x="1561" y="3111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50" name="Line 705"/>
              <p:cNvSpPr>
                <a:spLocks noChangeShapeType="1"/>
              </p:cNvSpPr>
              <p:nvPr/>
            </p:nvSpPr>
            <p:spPr bwMode="auto">
              <a:xfrm>
                <a:off x="1571" y="3111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51" name="Line 706"/>
              <p:cNvSpPr>
                <a:spLocks noChangeShapeType="1"/>
              </p:cNvSpPr>
              <p:nvPr/>
            </p:nvSpPr>
            <p:spPr bwMode="auto">
              <a:xfrm>
                <a:off x="1582" y="3111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52" name="Line 707"/>
              <p:cNvSpPr>
                <a:spLocks noChangeShapeType="1"/>
              </p:cNvSpPr>
              <p:nvPr/>
            </p:nvSpPr>
            <p:spPr bwMode="auto">
              <a:xfrm>
                <a:off x="1591" y="3111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53" name="Line 708"/>
              <p:cNvSpPr>
                <a:spLocks noChangeShapeType="1"/>
              </p:cNvSpPr>
              <p:nvPr/>
            </p:nvSpPr>
            <p:spPr bwMode="auto">
              <a:xfrm>
                <a:off x="1531" y="3157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54" name="Line 709"/>
              <p:cNvSpPr>
                <a:spLocks noChangeShapeType="1"/>
              </p:cNvSpPr>
              <p:nvPr/>
            </p:nvSpPr>
            <p:spPr bwMode="auto">
              <a:xfrm>
                <a:off x="1601" y="3157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55" name="Line 710"/>
              <p:cNvSpPr>
                <a:spLocks noChangeShapeType="1"/>
              </p:cNvSpPr>
              <p:nvPr/>
            </p:nvSpPr>
            <p:spPr bwMode="auto">
              <a:xfrm>
                <a:off x="1541" y="3157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56" name="Line 711"/>
              <p:cNvSpPr>
                <a:spLocks noChangeShapeType="1"/>
              </p:cNvSpPr>
              <p:nvPr/>
            </p:nvSpPr>
            <p:spPr bwMode="auto">
              <a:xfrm>
                <a:off x="1551" y="3157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57" name="Line 712"/>
              <p:cNvSpPr>
                <a:spLocks noChangeShapeType="1"/>
              </p:cNvSpPr>
              <p:nvPr/>
            </p:nvSpPr>
            <p:spPr bwMode="auto">
              <a:xfrm>
                <a:off x="1561" y="3157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58" name="Line 713"/>
              <p:cNvSpPr>
                <a:spLocks noChangeShapeType="1"/>
              </p:cNvSpPr>
              <p:nvPr/>
            </p:nvSpPr>
            <p:spPr bwMode="auto">
              <a:xfrm>
                <a:off x="1571" y="3157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59" name="Line 714"/>
              <p:cNvSpPr>
                <a:spLocks noChangeShapeType="1"/>
              </p:cNvSpPr>
              <p:nvPr/>
            </p:nvSpPr>
            <p:spPr bwMode="auto">
              <a:xfrm>
                <a:off x="1582" y="3157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60" name="Line 715"/>
              <p:cNvSpPr>
                <a:spLocks noChangeShapeType="1"/>
              </p:cNvSpPr>
              <p:nvPr/>
            </p:nvSpPr>
            <p:spPr bwMode="auto">
              <a:xfrm>
                <a:off x="1591" y="3157"/>
                <a:ext cx="0" cy="35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61" name="Line 716"/>
              <p:cNvSpPr>
                <a:spLocks noChangeShapeType="1"/>
              </p:cNvSpPr>
              <p:nvPr/>
            </p:nvSpPr>
            <p:spPr bwMode="auto">
              <a:xfrm>
                <a:off x="1681" y="3034"/>
                <a:ext cx="86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62" name="Line 717"/>
              <p:cNvSpPr>
                <a:spLocks noChangeShapeType="1"/>
              </p:cNvSpPr>
              <p:nvPr/>
            </p:nvSpPr>
            <p:spPr bwMode="auto">
              <a:xfrm>
                <a:off x="1681" y="3073"/>
                <a:ext cx="86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63" name="Line 718"/>
              <p:cNvSpPr>
                <a:spLocks noChangeShapeType="1"/>
              </p:cNvSpPr>
              <p:nvPr/>
            </p:nvSpPr>
            <p:spPr bwMode="auto">
              <a:xfrm>
                <a:off x="1681" y="3113"/>
                <a:ext cx="86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64" name="Line 719"/>
              <p:cNvSpPr>
                <a:spLocks noChangeShapeType="1"/>
              </p:cNvSpPr>
              <p:nvPr/>
            </p:nvSpPr>
            <p:spPr bwMode="auto">
              <a:xfrm>
                <a:off x="1681" y="3156"/>
                <a:ext cx="86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65" name="Line 720"/>
              <p:cNvSpPr>
                <a:spLocks noChangeShapeType="1"/>
              </p:cNvSpPr>
              <p:nvPr/>
            </p:nvSpPr>
            <p:spPr bwMode="auto">
              <a:xfrm>
                <a:off x="1681" y="3207"/>
                <a:ext cx="86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66" name="Line 721"/>
              <p:cNvSpPr>
                <a:spLocks noChangeShapeType="1"/>
              </p:cNvSpPr>
              <p:nvPr/>
            </p:nvSpPr>
            <p:spPr bwMode="auto">
              <a:xfrm>
                <a:off x="1681" y="3261"/>
                <a:ext cx="86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67" name="Line 722"/>
              <p:cNvSpPr>
                <a:spLocks noChangeShapeType="1"/>
              </p:cNvSpPr>
              <p:nvPr/>
            </p:nvSpPr>
            <p:spPr bwMode="auto">
              <a:xfrm>
                <a:off x="1724" y="3156"/>
                <a:ext cx="0" cy="51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68" name="Rectangle 723"/>
              <p:cNvSpPr>
                <a:spLocks noChangeArrowheads="1"/>
              </p:cNvSpPr>
              <p:nvPr/>
            </p:nvSpPr>
            <p:spPr bwMode="auto">
              <a:xfrm>
                <a:off x="1739" y="3220"/>
                <a:ext cx="10" cy="6"/>
              </a:xfrm>
              <a:prstGeom prst="rect">
                <a:avLst/>
              </a:prstGeom>
              <a:noFill/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369" name="Freeform 724"/>
              <p:cNvSpPr>
                <a:spLocks/>
              </p:cNvSpPr>
              <p:nvPr/>
            </p:nvSpPr>
            <p:spPr bwMode="auto">
              <a:xfrm>
                <a:off x="1681" y="3217"/>
                <a:ext cx="89" cy="24"/>
              </a:xfrm>
              <a:custGeom>
                <a:avLst/>
                <a:gdLst>
                  <a:gd name="T0" fmla="*/ 88 w 89"/>
                  <a:gd name="T1" fmla="*/ 23 h 24"/>
                  <a:gd name="T2" fmla="*/ 29 w 89"/>
                  <a:gd name="T3" fmla="*/ 23 h 24"/>
                  <a:gd name="T4" fmla="*/ 29 w 89"/>
                  <a:gd name="T5" fmla="*/ 9 h 24"/>
                  <a:gd name="T6" fmla="*/ 28 w 89"/>
                  <a:gd name="T7" fmla="*/ 5 h 24"/>
                  <a:gd name="T8" fmla="*/ 28 w 89"/>
                  <a:gd name="T9" fmla="*/ 1 h 24"/>
                  <a:gd name="T10" fmla="*/ 24 w 89"/>
                  <a:gd name="T11" fmla="*/ 0 h 24"/>
                  <a:gd name="T12" fmla="*/ 20 w 89"/>
                  <a:gd name="T13" fmla="*/ 0 h 24"/>
                  <a:gd name="T14" fmla="*/ 18 w 89"/>
                  <a:gd name="T15" fmla="*/ 0 h 24"/>
                  <a:gd name="T16" fmla="*/ 14 w 89"/>
                  <a:gd name="T17" fmla="*/ 3 h 24"/>
                  <a:gd name="T18" fmla="*/ 13 w 89"/>
                  <a:gd name="T19" fmla="*/ 7 h 24"/>
                  <a:gd name="T20" fmla="*/ 13 w 89"/>
                  <a:gd name="T21" fmla="*/ 9 h 24"/>
                  <a:gd name="T22" fmla="*/ 13 w 89"/>
                  <a:gd name="T23" fmla="*/ 23 h 24"/>
                  <a:gd name="T24" fmla="*/ 12 w 89"/>
                  <a:gd name="T25" fmla="*/ 23 h 24"/>
                  <a:gd name="T26" fmla="*/ 0 w 89"/>
                  <a:gd name="T27" fmla="*/ 23 h 24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89"/>
                  <a:gd name="T43" fmla="*/ 0 h 24"/>
                  <a:gd name="T44" fmla="*/ 89 w 89"/>
                  <a:gd name="T45" fmla="*/ 24 h 24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89" h="24">
                    <a:moveTo>
                      <a:pt x="88" y="23"/>
                    </a:moveTo>
                    <a:lnTo>
                      <a:pt x="29" y="23"/>
                    </a:lnTo>
                    <a:lnTo>
                      <a:pt x="29" y="9"/>
                    </a:lnTo>
                    <a:lnTo>
                      <a:pt x="28" y="5"/>
                    </a:lnTo>
                    <a:lnTo>
                      <a:pt x="28" y="1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8" y="0"/>
                    </a:lnTo>
                    <a:lnTo>
                      <a:pt x="14" y="3"/>
                    </a:lnTo>
                    <a:lnTo>
                      <a:pt x="13" y="7"/>
                    </a:lnTo>
                    <a:lnTo>
                      <a:pt x="13" y="9"/>
                    </a:lnTo>
                    <a:lnTo>
                      <a:pt x="13" y="23"/>
                    </a:lnTo>
                    <a:lnTo>
                      <a:pt x="12" y="23"/>
                    </a:lnTo>
                    <a:lnTo>
                      <a:pt x="0" y="23"/>
                    </a:lnTo>
                  </a:path>
                </a:pathLst>
              </a:custGeom>
              <a:noFill/>
              <a:ln w="12700" cap="rnd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70" name="Oval 725"/>
              <p:cNvSpPr>
                <a:spLocks noChangeArrowheads="1"/>
              </p:cNvSpPr>
              <p:nvPr/>
            </p:nvSpPr>
            <p:spPr bwMode="auto">
              <a:xfrm>
                <a:off x="1697" y="3226"/>
                <a:ext cx="5" cy="10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371" name="Freeform 726"/>
              <p:cNvSpPr>
                <a:spLocks/>
              </p:cNvSpPr>
              <p:nvPr/>
            </p:nvSpPr>
            <p:spPr bwMode="auto">
              <a:xfrm>
                <a:off x="1681" y="3161"/>
                <a:ext cx="89" cy="24"/>
              </a:xfrm>
              <a:custGeom>
                <a:avLst/>
                <a:gdLst>
                  <a:gd name="T0" fmla="*/ 0 w 89"/>
                  <a:gd name="T1" fmla="*/ 23 h 24"/>
                  <a:gd name="T2" fmla="*/ 10 w 89"/>
                  <a:gd name="T3" fmla="*/ 23 h 24"/>
                  <a:gd name="T4" fmla="*/ 11 w 89"/>
                  <a:gd name="T5" fmla="*/ 23 h 24"/>
                  <a:gd name="T6" fmla="*/ 11 w 89"/>
                  <a:gd name="T7" fmla="*/ 15 h 24"/>
                  <a:gd name="T8" fmla="*/ 12 w 89"/>
                  <a:gd name="T9" fmla="*/ 12 h 24"/>
                  <a:gd name="T10" fmla="*/ 13 w 89"/>
                  <a:gd name="T11" fmla="*/ 7 h 24"/>
                  <a:gd name="T12" fmla="*/ 15 w 89"/>
                  <a:gd name="T13" fmla="*/ 4 h 24"/>
                  <a:gd name="T14" fmla="*/ 20 w 89"/>
                  <a:gd name="T15" fmla="*/ 2 h 24"/>
                  <a:gd name="T16" fmla="*/ 22 w 89"/>
                  <a:gd name="T17" fmla="*/ 2 h 24"/>
                  <a:gd name="T18" fmla="*/ 26 w 89"/>
                  <a:gd name="T19" fmla="*/ 4 h 24"/>
                  <a:gd name="T20" fmla="*/ 28 w 89"/>
                  <a:gd name="T21" fmla="*/ 7 h 24"/>
                  <a:gd name="T22" fmla="*/ 29 w 89"/>
                  <a:gd name="T23" fmla="*/ 11 h 24"/>
                  <a:gd name="T24" fmla="*/ 32 w 89"/>
                  <a:gd name="T25" fmla="*/ 15 h 24"/>
                  <a:gd name="T26" fmla="*/ 32 w 89"/>
                  <a:gd name="T27" fmla="*/ 23 h 24"/>
                  <a:gd name="T28" fmla="*/ 43 w 89"/>
                  <a:gd name="T29" fmla="*/ 23 h 24"/>
                  <a:gd name="T30" fmla="*/ 63 w 89"/>
                  <a:gd name="T31" fmla="*/ 23 h 24"/>
                  <a:gd name="T32" fmla="*/ 63 w 89"/>
                  <a:gd name="T33" fmla="*/ 0 h 24"/>
                  <a:gd name="T34" fmla="*/ 73 w 89"/>
                  <a:gd name="T35" fmla="*/ 0 h 24"/>
                  <a:gd name="T36" fmla="*/ 73 w 89"/>
                  <a:gd name="T37" fmla="*/ 23 h 24"/>
                  <a:gd name="T38" fmla="*/ 88 w 89"/>
                  <a:gd name="T39" fmla="*/ 23 h 24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89"/>
                  <a:gd name="T61" fmla="*/ 0 h 24"/>
                  <a:gd name="T62" fmla="*/ 89 w 89"/>
                  <a:gd name="T63" fmla="*/ 24 h 24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89" h="24">
                    <a:moveTo>
                      <a:pt x="0" y="23"/>
                    </a:moveTo>
                    <a:lnTo>
                      <a:pt x="10" y="23"/>
                    </a:lnTo>
                    <a:lnTo>
                      <a:pt x="11" y="23"/>
                    </a:lnTo>
                    <a:lnTo>
                      <a:pt x="11" y="15"/>
                    </a:lnTo>
                    <a:lnTo>
                      <a:pt x="12" y="12"/>
                    </a:lnTo>
                    <a:lnTo>
                      <a:pt x="13" y="7"/>
                    </a:lnTo>
                    <a:lnTo>
                      <a:pt x="15" y="4"/>
                    </a:lnTo>
                    <a:lnTo>
                      <a:pt x="20" y="2"/>
                    </a:lnTo>
                    <a:lnTo>
                      <a:pt x="22" y="2"/>
                    </a:lnTo>
                    <a:lnTo>
                      <a:pt x="26" y="4"/>
                    </a:lnTo>
                    <a:lnTo>
                      <a:pt x="28" y="7"/>
                    </a:lnTo>
                    <a:lnTo>
                      <a:pt x="29" y="11"/>
                    </a:lnTo>
                    <a:lnTo>
                      <a:pt x="32" y="15"/>
                    </a:lnTo>
                    <a:lnTo>
                      <a:pt x="32" y="23"/>
                    </a:lnTo>
                    <a:lnTo>
                      <a:pt x="43" y="23"/>
                    </a:lnTo>
                    <a:lnTo>
                      <a:pt x="63" y="23"/>
                    </a:lnTo>
                    <a:lnTo>
                      <a:pt x="63" y="0"/>
                    </a:lnTo>
                    <a:lnTo>
                      <a:pt x="73" y="0"/>
                    </a:lnTo>
                    <a:lnTo>
                      <a:pt x="73" y="23"/>
                    </a:lnTo>
                    <a:lnTo>
                      <a:pt x="88" y="23"/>
                    </a:lnTo>
                  </a:path>
                </a:pathLst>
              </a:custGeom>
              <a:noFill/>
              <a:ln w="12700" cap="rnd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72" name="Oval 727"/>
              <p:cNvSpPr>
                <a:spLocks noChangeArrowheads="1"/>
              </p:cNvSpPr>
              <p:nvPr/>
            </p:nvSpPr>
            <p:spPr bwMode="auto">
              <a:xfrm>
                <a:off x="1695" y="3170"/>
                <a:ext cx="8" cy="16"/>
              </a:xfrm>
              <a:prstGeom prst="ellipse">
                <a:avLst/>
              </a:prstGeom>
              <a:solidFill>
                <a:srgbClr val="C0C0C0"/>
              </a:solidFill>
              <a:ln w="12700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373" name="Freeform 728"/>
              <p:cNvSpPr>
                <a:spLocks/>
              </p:cNvSpPr>
              <p:nvPr/>
            </p:nvSpPr>
            <p:spPr bwMode="auto">
              <a:xfrm>
                <a:off x="1702" y="3177"/>
                <a:ext cx="17" cy="17"/>
              </a:xfrm>
              <a:custGeom>
                <a:avLst/>
                <a:gdLst>
                  <a:gd name="T0" fmla="*/ 11 w 17"/>
                  <a:gd name="T1" fmla="*/ 16 h 17"/>
                  <a:gd name="T2" fmla="*/ 0 w 17"/>
                  <a:gd name="T3" fmla="*/ 1 h 17"/>
                  <a:gd name="T4" fmla="*/ 2 w 17"/>
                  <a:gd name="T5" fmla="*/ 0 h 17"/>
                  <a:gd name="T6" fmla="*/ 16 w 17"/>
                  <a:gd name="T7" fmla="*/ 13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11" y="16"/>
                    </a:moveTo>
                    <a:lnTo>
                      <a:pt x="0" y="1"/>
                    </a:lnTo>
                    <a:lnTo>
                      <a:pt x="2" y="0"/>
                    </a:lnTo>
                    <a:lnTo>
                      <a:pt x="16" y="13"/>
                    </a:lnTo>
                  </a:path>
                </a:pathLst>
              </a:custGeom>
              <a:noFill/>
              <a:ln w="12700" cap="rnd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74" name="Rectangle 729"/>
              <p:cNvSpPr>
                <a:spLocks noChangeArrowheads="1"/>
              </p:cNvSpPr>
              <p:nvPr/>
            </p:nvSpPr>
            <p:spPr bwMode="auto">
              <a:xfrm>
                <a:off x="1697" y="3089"/>
                <a:ext cx="48" cy="0"/>
              </a:xfrm>
              <a:prstGeom prst="rect">
                <a:avLst/>
              </a:prstGeom>
              <a:solidFill>
                <a:srgbClr val="C0C0C0"/>
              </a:solidFill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375" name="Freeform 730"/>
              <p:cNvSpPr>
                <a:spLocks/>
              </p:cNvSpPr>
              <p:nvPr/>
            </p:nvSpPr>
            <p:spPr bwMode="auto">
              <a:xfrm>
                <a:off x="1713" y="3097"/>
                <a:ext cx="25" cy="17"/>
              </a:xfrm>
              <a:custGeom>
                <a:avLst/>
                <a:gdLst>
                  <a:gd name="T0" fmla="*/ 0 w 25"/>
                  <a:gd name="T1" fmla="*/ 0 h 17"/>
                  <a:gd name="T2" fmla="*/ 0 w 25"/>
                  <a:gd name="T3" fmla="*/ 16 h 17"/>
                  <a:gd name="T4" fmla="*/ 24 w 25"/>
                  <a:gd name="T5" fmla="*/ 16 h 17"/>
                  <a:gd name="T6" fmla="*/ 24 w 25"/>
                  <a:gd name="T7" fmla="*/ 0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5"/>
                  <a:gd name="T13" fmla="*/ 0 h 17"/>
                  <a:gd name="T14" fmla="*/ 25 w 25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5" h="17">
                    <a:moveTo>
                      <a:pt x="0" y="0"/>
                    </a:moveTo>
                    <a:lnTo>
                      <a:pt x="0" y="16"/>
                    </a:lnTo>
                    <a:lnTo>
                      <a:pt x="24" y="16"/>
                    </a:lnTo>
                    <a:lnTo>
                      <a:pt x="24" y="0"/>
                    </a:lnTo>
                  </a:path>
                </a:pathLst>
              </a:custGeom>
              <a:noFill/>
              <a:ln w="12700" cap="rnd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76" name="Freeform 731"/>
              <p:cNvSpPr>
                <a:spLocks/>
              </p:cNvSpPr>
              <p:nvPr/>
            </p:nvSpPr>
            <p:spPr bwMode="auto">
              <a:xfrm>
                <a:off x="1713" y="3081"/>
                <a:ext cx="25" cy="17"/>
              </a:xfrm>
              <a:custGeom>
                <a:avLst/>
                <a:gdLst>
                  <a:gd name="T0" fmla="*/ 0 w 25"/>
                  <a:gd name="T1" fmla="*/ 16 h 17"/>
                  <a:gd name="T2" fmla="*/ 0 w 25"/>
                  <a:gd name="T3" fmla="*/ 0 h 17"/>
                  <a:gd name="T4" fmla="*/ 24 w 25"/>
                  <a:gd name="T5" fmla="*/ 0 h 17"/>
                  <a:gd name="T6" fmla="*/ 24 w 25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5"/>
                  <a:gd name="T13" fmla="*/ 0 h 17"/>
                  <a:gd name="T14" fmla="*/ 25 w 25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5" h="17">
                    <a:moveTo>
                      <a:pt x="0" y="16"/>
                    </a:moveTo>
                    <a:lnTo>
                      <a:pt x="0" y="0"/>
                    </a:lnTo>
                    <a:lnTo>
                      <a:pt x="24" y="0"/>
                    </a:lnTo>
                    <a:lnTo>
                      <a:pt x="24" y="16"/>
                    </a:lnTo>
                  </a:path>
                </a:pathLst>
              </a:custGeom>
              <a:noFill/>
              <a:ln w="12700" cap="rnd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77" name="Rectangle 732"/>
              <p:cNvSpPr>
                <a:spLocks noChangeArrowheads="1"/>
              </p:cNvSpPr>
              <p:nvPr/>
            </p:nvSpPr>
            <p:spPr bwMode="auto">
              <a:xfrm flipV="1">
                <a:off x="1741" y="3102"/>
                <a:ext cx="1" cy="5"/>
              </a:xfrm>
              <a:prstGeom prst="rect">
                <a:avLst/>
              </a:prstGeom>
              <a:noFill/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378" name="Rectangle 733"/>
              <p:cNvSpPr>
                <a:spLocks noChangeArrowheads="1"/>
              </p:cNvSpPr>
              <p:nvPr/>
            </p:nvSpPr>
            <p:spPr bwMode="auto">
              <a:xfrm flipH="1" flipV="1">
                <a:off x="1695" y="3099"/>
                <a:ext cx="5" cy="8"/>
              </a:xfrm>
              <a:prstGeom prst="rect">
                <a:avLst/>
              </a:prstGeom>
              <a:noFill/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379" name="Line 734"/>
              <p:cNvSpPr>
                <a:spLocks noChangeShapeType="1"/>
              </p:cNvSpPr>
              <p:nvPr/>
            </p:nvSpPr>
            <p:spPr bwMode="auto">
              <a:xfrm>
                <a:off x="1683" y="3161"/>
                <a:ext cx="11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80" name="Line 735"/>
              <p:cNvSpPr>
                <a:spLocks noChangeShapeType="1"/>
              </p:cNvSpPr>
              <p:nvPr/>
            </p:nvSpPr>
            <p:spPr bwMode="auto">
              <a:xfrm>
                <a:off x="1698" y="3161"/>
                <a:ext cx="11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81" name="Line 736"/>
              <p:cNvSpPr>
                <a:spLocks noChangeShapeType="1"/>
              </p:cNvSpPr>
              <p:nvPr/>
            </p:nvSpPr>
            <p:spPr bwMode="auto">
              <a:xfrm>
                <a:off x="1710" y="3161"/>
                <a:ext cx="11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82" name="Rectangle 737"/>
              <p:cNvSpPr>
                <a:spLocks noChangeArrowheads="1"/>
              </p:cNvSpPr>
              <p:nvPr/>
            </p:nvSpPr>
            <p:spPr bwMode="auto">
              <a:xfrm flipH="1" flipV="1">
                <a:off x="1727" y="3161"/>
                <a:ext cx="4" cy="5"/>
              </a:xfrm>
              <a:prstGeom prst="rect">
                <a:avLst/>
              </a:prstGeom>
              <a:noFill/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383" name="Freeform 738"/>
              <p:cNvSpPr>
                <a:spLocks/>
              </p:cNvSpPr>
              <p:nvPr/>
            </p:nvSpPr>
            <p:spPr bwMode="auto">
              <a:xfrm>
                <a:off x="1745" y="3161"/>
                <a:ext cx="17" cy="24"/>
              </a:xfrm>
              <a:custGeom>
                <a:avLst/>
                <a:gdLst>
                  <a:gd name="T0" fmla="*/ 16 w 17"/>
                  <a:gd name="T1" fmla="*/ 23 h 24"/>
                  <a:gd name="T2" fmla="*/ 16 w 17"/>
                  <a:gd name="T3" fmla="*/ 0 h 24"/>
                  <a:gd name="T4" fmla="*/ 0 w 17"/>
                  <a:gd name="T5" fmla="*/ 0 h 24"/>
                  <a:gd name="T6" fmla="*/ 0 w 17"/>
                  <a:gd name="T7" fmla="*/ 23 h 2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24"/>
                  <a:gd name="T14" fmla="*/ 17 w 17"/>
                  <a:gd name="T15" fmla="*/ 24 h 2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24">
                    <a:moveTo>
                      <a:pt x="16" y="23"/>
                    </a:moveTo>
                    <a:lnTo>
                      <a:pt x="16" y="0"/>
                    </a:lnTo>
                    <a:lnTo>
                      <a:pt x="0" y="0"/>
                    </a:lnTo>
                    <a:lnTo>
                      <a:pt x="0" y="23"/>
                    </a:lnTo>
                  </a:path>
                </a:pathLst>
              </a:custGeom>
              <a:noFill/>
              <a:ln w="12700" cap="rnd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84" name="Line 739"/>
              <p:cNvSpPr>
                <a:spLocks noChangeShapeType="1"/>
              </p:cNvSpPr>
              <p:nvPr/>
            </p:nvSpPr>
            <p:spPr bwMode="auto">
              <a:xfrm>
                <a:off x="1745" y="3184"/>
                <a:ext cx="9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85" name="Line 740"/>
              <p:cNvSpPr>
                <a:spLocks noChangeShapeType="1"/>
              </p:cNvSpPr>
              <p:nvPr/>
            </p:nvSpPr>
            <p:spPr bwMode="auto">
              <a:xfrm>
                <a:off x="1754" y="3184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86" name="Line 741"/>
              <p:cNvSpPr>
                <a:spLocks noChangeShapeType="1"/>
              </p:cNvSpPr>
              <p:nvPr/>
            </p:nvSpPr>
            <p:spPr bwMode="auto">
              <a:xfrm>
                <a:off x="1744" y="3184"/>
                <a:ext cx="1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87" name="Line 742"/>
              <p:cNvSpPr>
                <a:spLocks noChangeShapeType="1"/>
              </p:cNvSpPr>
              <p:nvPr/>
            </p:nvSpPr>
            <p:spPr bwMode="auto">
              <a:xfrm flipH="1">
                <a:off x="1744" y="3161"/>
                <a:ext cx="1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88" name="Line 743"/>
              <p:cNvSpPr>
                <a:spLocks noChangeShapeType="1"/>
              </p:cNvSpPr>
              <p:nvPr/>
            </p:nvSpPr>
            <p:spPr bwMode="auto">
              <a:xfrm>
                <a:off x="1754" y="3161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89" name="Rectangle 744"/>
              <p:cNvSpPr>
                <a:spLocks noChangeArrowheads="1"/>
              </p:cNvSpPr>
              <p:nvPr/>
            </p:nvSpPr>
            <p:spPr bwMode="auto">
              <a:xfrm flipV="1">
                <a:off x="1745" y="3163"/>
                <a:ext cx="0" cy="7"/>
              </a:xfrm>
              <a:prstGeom prst="rect">
                <a:avLst/>
              </a:prstGeom>
              <a:noFill/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390" name="Line 745"/>
              <p:cNvSpPr>
                <a:spLocks noChangeShapeType="1"/>
              </p:cNvSpPr>
              <p:nvPr/>
            </p:nvSpPr>
            <p:spPr bwMode="auto">
              <a:xfrm>
                <a:off x="1759" y="3165"/>
                <a:ext cx="0" cy="3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91" name="Oval 746"/>
              <p:cNvSpPr>
                <a:spLocks noChangeArrowheads="1"/>
              </p:cNvSpPr>
              <p:nvPr/>
            </p:nvSpPr>
            <p:spPr bwMode="auto">
              <a:xfrm flipH="1" flipV="1">
                <a:off x="1750" y="3175"/>
                <a:ext cx="6" cy="5"/>
              </a:xfrm>
              <a:prstGeom prst="ellipse">
                <a:avLst/>
              </a:prstGeom>
              <a:noFill/>
              <a:ln w="12700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392" name="Line 747"/>
              <p:cNvSpPr>
                <a:spLocks noChangeShapeType="1"/>
              </p:cNvSpPr>
              <p:nvPr/>
            </p:nvSpPr>
            <p:spPr bwMode="auto">
              <a:xfrm>
                <a:off x="1698" y="3211"/>
                <a:ext cx="11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93" name="Freeform 748"/>
              <p:cNvSpPr>
                <a:spLocks/>
              </p:cNvSpPr>
              <p:nvPr/>
            </p:nvSpPr>
            <p:spPr bwMode="auto">
              <a:xfrm>
                <a:off x="1527" y="3499"/>
                <a:ext cx="249" cy="18"/>
              </a:xfrm>
              <a:custGeom>
                <a:avLst/>
                <a:gdLst>
                  <a:gd name="T0" fmla="*/ 248 w 249"/>
                  <a:gd name="T1" fmla="*/ 0 h 18"/>
                  <a:gd name="T2" fmla="*/ 248 w 249"/>
                  <a:gd name="T3" fmla="*/ 17 h 18"/>
                  <a:gd name="T4" fmla="*/ 0 w 249"/>
                  <a:gd name="T5" fmla="*/ 17 h 18"/>
                  <a:gd name="T6" fmla="*/ 0 w 249"/>
                  <a:gd name="T7" fmla="*/ 0 h 1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49"/>
                  <a:gd name="T13" fmla="*/ 0 h 18"/>
                  <a:gd name="T14" fmla="*/ 249 w 249"/>
                  <a:gd name="T15" fmla="*/ 18 h 1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49" h="18">
                    <a:moveTo>
                      <a:pt x="248" y="0"/>
                    </a:moveTo>
                    <a:lnTo>
                      <a:pt x="248" y="17"/>
                    </a:lnTo>
                    <a:lnTo>
                      <a:pt x="0" y="17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94" name="Oval 749"/>
              <p:cNvSpPr>
                <a:spLocks noChangeArrowheads="1"/>
              </p:cNvSpPr>
              <p:nvPr/>
            </p:nvSpPr>
            <p:spPr bwMode="auto">
              <a:xfrm>
                <a:off x="1564" y="3503"/>
                <a:ext cx="2" cy="6"/>
              </a:xfrm>
              <a:prstGeom prst="ellipse">
                <a:avLst/>
              </a:prstGeom>
              <a:noFill/>
              <a:ln w="12700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395" name="Line 750"/>
              <p:cNvSpPr>
                <a:spLocks noChangeShapeType="1"/>
              </p:cNvSpPr>
              <p:nvPr/>
            </p:nvSpPr>
            <p:spPr bwMode="auto">
              <a:xfrm>
                <a:off x="1567" y="3502"/>
                <a:ext cx="4" cy="11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96" name="Oval 751"/>
              <p:cNvSpPr>
                <a:spLocks noChangeArrowheads="1"/>
              </p:cNvSpPr>
              <p:nvPr/>
            </p:nvSpPr>
            <p:spPr bwMode="auto">
              <a:xfrm>
                <a:off x="1729" y="3503"/>
                <a:ext cx="2" cy="6"/>
              </a:xfrm>
              <a:prstGeom prst="ellipse">
                <a:avLst/>
              </a:prstGeom>
              <a:noFill/>
              <a:ln w="12700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397" name="Line 752"/>
              <p:cNvSpPr>
                <a:spLocks noChangeShapeType="1"/>
              </p:cNvSpPr>
              <p:nvPr/>
            </p:nvSpPr>
            <p:spPr bwMode="auto">
              <a:xfrm>
                <a:off x="1733" y="3502"/>
                <a:ext cx="4" cy="13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98" name="Freeform 753"/>
              <p:cNvSpPr>
                <a:spLocks/>
              </p:cNvSpPr>
              <p:nvPr/>
            </p:nvSpPr>
            <p:spPr bwMode="auto">
              <a:xfrm>
                <a:off x="1512" y="2967"/>
                <a:ext cx="277" cy="533"/>
              </a:xfrm>
              <a:custGeom>
                <a:avLst/>
                <a:gdLst>
                  <a:gd name="T0" fmla="*/ 276 w 277"/>
                  <a:gd name="T1" fmla="*/ 525 h 533"/>
                  <a:gd name="T2" fmla="*/ 276 w 277"/>
                  <a:gd name="T3" fmla="*/ 526 h 533"/>
                  <a:gd name="T4" fmla="*/ 276 w 277"/>
                  <a:gd name="T5" fmla="*/ 529 h 533"/>
                  <a:gd name="T6" fmla="*/ 273 w 277"/>
                  <a:gd name="T7" fmla="*/ 531 h 533"/>
                  <a:gd name="T8" fmla="*/ 272 w 277"/>
                  <a:gd name="T9" fmla="*/ 532 h 533"/>
                  <a:gd name="T10" fmla="*/ 269 w 277"/>
                  <a:gd name="T11" fmla="*/ 532 h 533"/>
                  <a:gd name="T12" fmla="*/ 6 w 277"/>
                  <a:gd name="T13" fmla="*/ 532 h 533"/>
                  <a:gd name="T14" fmla="*/ 4 w 277"/>
                  <a:gd name="T15" fmla="*/ 532 h 533"/>
                  <a:gd name="T16" fmla="*/ 1 w 277"/>
                  <a:gd name="T17" fmla="*/ 530 h 533"/>
                  <a:gd name="T18" fmla="*/ 0 w 277"/>
                  <a:gd name="T19" fmla="*/ 528 h 533"/>
                  <a:gd name="T20" fmla="*/ 0 w 277"/>
                  <a:gd name="T21" fmla="*/ 525 h 533"/>
                  <a:gd name="T22" fmla="*/ 0 w 277"/>
                  <a:gd name="T23" fmla="*/ 526 h 533"/>
                  <a:gd name="T24" fmla="*/ 0 w 277"/>
                  <a:gd name="T25" fmla="*/ 7 h 533"/>
                  <a:gd name="T26" fmla="*/ 0 w 277"/>
                  <a:gd name="T27" fmla="*/ 6 h 533"/>
                  <a:gd name="T28" fmla="*/ 0 w 277"/>
                  <a:gd name="T29" fmla="*/ 3 h 533"/>
                  <a:gd name="T30" fmla="*/ 1 w 277"/>
                  <a:gd name="T31" fmla="*/ 1 h 533"/>
                  <a:gd name="T32" fmla="*/ 4 w 277"/>
                  <a:gd name="T33" fmla="*/ 0 h 533"/>
                  <a:gd name="T34" fmla="*/ 6 w 277"/>
                  <a:gd name="T35" fmla="*/ 0 h 533"/>
                  <a:gd name="T36" fmla="*/ 269 w 277"/>
                  <a:gd name="T37" fmla="*/ 0 h 533"/>
                  <a:gd name="T38" fmla="*/ 272 w 277"/>
                  <a:gd name="T39" fmla="*/ 0 h 533"/>
                  <a:gd name="T40" fmla="*/ 273 w 277"/>
                  <a:gd name="T41" fmla="*/ 1 h 533"/>
                  <a:gd name="T42" fmla="*/ 276 w 277"/>
                  <a:gd name="T43" fmla="*/ 3 h 533"/>
                  <a:gd name="T44" fmla="*/ 276 w 277"/>
                  <a:gd name="T45" fmla="*/ 7 h 533"/>
                  <a:gd name="T46" fmla="*/ 276 w 277"/>
                  <a:gd name="T47" fmla="*/ 526 h 533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277"/>
                  <a:gd name="T73" fmla="*/ 0 h 533"/>
                  <a:gd name="T74" fmla="*/ 277 w 277"/>
                  <a:gd name="T75" fmla="*/ 533 h 533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277" h="533">
                    <a:moveTo>
                      <a:pt x="276" y="525"/>
                    </a:moveTo>
                    <a:lnTo>
                      <a:pt x="276" y="526"/>
                    </a:lnTo>
                    <a:lnTo>
                      <a:pt x="276" y="529"/>
                    </a:lnTo>
                    <a:lnTo>
                      <a:pt x="273" y="531"/>
                    </a:lnTo>
                    <a:lnTo>
                      <a:pt x="272" y="532"/>
                    </a:lnTo>
                    <a:lnTo>
                      <a:pt x="269" y="532"/>
                    </a:lnTo>
                    <a:lnTo>
                      <a:pt x="6" y="532"/>
                    </a:lnTo>
                    <a:lnTo>
                      <a:pt x="4" y="532"/>
                    </a:lnTo>
                    <a:lnTo>
                      <a:pt x="1" y="530"/>
                    </a:lnTo>
                    <a:lnTo>
                      <a:pt x="0" y="528"/>
                    </a:lnTo>
                    <a:lnTo>
                      <a:pt x="0" y="525"/>
                    </a:lnTo>
                    <a:lnTo>
                      <a:pt x="0" y="526"/>
                    </a:lnTo>
                    <a:lnTo>
                      <a:pt x="0" y="7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269" y="0"/>
                    </a:lnTo>
                    <a:lnTo>
                      <a:pt x="272" y="0"/>
                    </a:lnTo>
                    <a:lnTo>
                      <a:pt x="273" y="1"/>
                    </a:lnTo>
                    <a:lnTo>
                      <a:pt x="276" y="3"/>
                    </a:lnTo>
                    <a:lnTo>
                      <a:pt x="276" y="7"/>
                    </a:lnTo>
                    <a:lnTo>
                      <a:pt x="276" y="526"/>
                    </a:lnTo>
                  </a:path>
                </a:pathLst>
              </a:custGeom>
              <a:noFill/>
              <a:ln w="12700" cap="rnd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99" name="Freeform 754"/>
              <p:cNvSpPr>
                <a:spLocks/>
              </p:cNvSpPr>
              <p:nvPr/>
            </p:nvSpPr>
            <p:spPr bwMode="auto">
              <a:xfrm>
                <a:off x="1686" y="3424"/>
                <a:ext cx="29" cy="26"/>
              </a:xfrm>
              <a:custGeom>
                <a:avLst/>
                <a:gdLst>
                  <a:gd name="T0" fmla="*/ 20 w 29"/>
                  <a:gd name="T1" fmla="*/ 25 h 26"/>
                  <a:gd name="T2" fmla="*/ 25 w 29"/>
                  <a:gd name="T3" fmla="*/ 22 h 26"/>
                  <a:gd name="T4" fmla="*/ 28 w 29"/>
                  <a:gd name="T5" fmla="*/ 13 h 26"/>
                  <a:gd name="T6" fmla="*/ 26 w 29"/>
                  <a:gd name="T7" fmla="*/ 4 h 26"/>
                  <a:gd name="T8" fmla="*/ 20 w 29"/>
                  <a:gd name="T9" fmla="*/ 0 h 26"/>
                  <a:gd name="T10" fmla="*/ 9 w 29"/>
                  <a:gd name="T11" fmla="*/ 0 h 26"/>
                  <a:gd name="T12" fmla="*/ 4 w 29"/>
                  <a:gd name="T13" fmla="*/ 3 h 26"/>
                  <a:gd name="T14" fmla="*/ 0 w 29"/>
                  <a:gd name="T15" fmla="*/ 13 h 26"/>
                  <a:gd name="T16" fmla="*/ 3 w 29"/>
                  <a:gd name="T17" fmla="*/ 22 h 26"/>
                  <a:gd name="T18" fmla="*/ 9 w 29"/>
                  <a:gd name="T19" fmla="*/ 25 h 26"/>
                  <a:gd name="T20" fmla="*/ 20 w 29"/>
                  <a:gd name="T21" fmla="*/ 25 h 2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9"/>
                  <a:gd name="T34" fmla="*/ 0 h 26"/>
                  <a:gd name="T35" fmla="*/ 29 w 29"/>
                  <a:gd name="T36" fmla="*/ 26 h 2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9" h="26">
                    <a:moveTo>
                      <a:pt x="20" y="25"/>
                    </a:moveTo>
                    <a:lnTo>
                      <a:pt x="25" y="22"/>
                    </a:lnTo>
                    <a:lnTo>
                      <a:pt x="28" y="13"/>
                    </a:lnTo>
                    <a:lnTo>
                      <a:pt x="26" y="4"/>
                    </a:lnTo>
                    <a:lnTo>
                      <a:pt x="20" y="0"/>
                    </a:lnTo>
                    <a:lnTo>
                      <a:pt x="9" y="0"/>
                    </a:lnTo>
                    <a:lnTo>
                      <a:pt x="4" y="3"/>
                    </a:lnTo>
                    <a:lnTo>
                      <a:pt x="0" y="13"/>
                    </a:lnTo>
                    <a:lnTo>
                      <a:pt x="3" y="22"/>
                    </a:lnTo>
                    <a:lnTo>
                      <a:pt x="9" y="25"/>
                    </a:lnTo>
                    <a:lnTo>
                      <a:pt x="20" y="25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00" name="Line 755"/>
              <p:cNvSpPr>
                <a:spLocks noChangeShapeType="1"/>
              </p:cNvSpPr>
              <p:nvPr/>
            </p:nvSpPr>
            <p:spPr bwMode="auto">
              <a:xfrm flipV="1">
                <a:off x="1691" y="3438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01" name="Freeform 756"/>
              <p:cNvSpPr>
                <a:spLocks/>
              </p:cNvSpPr>
              <p:nvPr/>
            </p:nvSpPr>
            <p:spPr bwMode="auto">
              <a:xfrm>
                <a:off x="1691" y="3438"/>
                <a:ext cx="17" cy="17"/>
              </a:xfrm>
              <a:custGeom>
                <a:avLst/>
                <a:gdLst>
                  <a:gd name="T0" fmla="*/ 0 w 17"/>
                  <a:gd name="T1" fmla="*/ 12 h 17"/>
                  <a:gd name="T2" fmla="*/ 16 w 17"/>
                  <a:gd name="T3" fmla="*/ 0 h 17"/>
                  <a:gd name="T4" fmla="*/ 0 w 17"/>
                  <a:gd name="T5" fmla="*/ 16 h 17"/>
                  <a:gd name="T6" fmla="*/ 0 w 17"/>
                  <a:gd name="T7" fmla="*/ 12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2"/>
                    </a:moveTo>
                    <a:lnTo>
                      <a:pt x="16" y="0"/>
                    </a:lnTo>
                    <a:lnTo>
                      <a:pt x="0" y="16"/>
                    </a:lnTo>
                    <a:lnTo>
                      <a:pt x="0" y="12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02" name="Freeform 757"/>
              <p:cNvSpPr>
                <a:spLocks/>
              </p:cNvSpPr>
              <p:nvPr/>
            </p:nvSpPr>
            <p:spPr bwMode="auto">
              <a:xfrm>
                <a:off x="1693" y="3440"/>
                <a:ext cx="17" cy="17"/>
              </a:xfrm>
              <a:custGeom>
                <a:avLst/>
                <a:gdLst>
                  <a:gd name="T0" fmla="*/ 0 w 17"/>
                  <a:gd name="T1" fmla="*/ 8 h 17"/>
                  <a:gd name="T2" fmla="*/ 16 w 17"/>
                  <a:gd name="T3" fmla="*/ 0 h 17"/>
                  <a:gd name="T4" fmla="*/ 16 w 17"/>
                  <a:gd name="T5" fmla="*/ 16 h 17"/>
                  <a:gd name="T6" fmla="*/ 0 w 17"/>
                  <a:gd name="T7" fmla="*/ 8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8"/>
                    </a:moveTo>
                    <a:lnTo>
                      <a:pt x="16" y="0"/>
                    </a:lnTo>
                    <a:lnTo>
                      <a:pt x="16" y="16"/>
                    </a:lnTo>
                    <a:lnTo>
                      <a:pt x="0" y="8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03" name="Freeform 758"/>
              <p:cNvSpPr>
                <a:spLocks/>
              </p:cNvSpPr>
              <p:nvPr/>
            </p:nvSpPr>
            <p:spPr bwMode="auto">
              <a:xfrm>
                <a:off x="1694" y="3442"/>
                <a:ext cx="17" cy="17"/>
              </a:xfrm>
              <a:custGeom>
                <a:avLst/>
                <a:gdLst>
                  <a:gd name="T0" fmla="*/ 0 w 17"/>
                  <a:gd name="T1" fmla="*/ 10 h 17"/>
                  <a:gd name="T2" fmla="*/ 12 w 17"/>
                  <a:gd name="T3" fmla="*/ 0 h 17"/>
                  <a:gd name="T4" fmla="*/ 16 w 17"/>
                  <a:gd name="T5" fmla="*/ 5 h 17"/>
                  <a:gd name="T6" fmla="*/ 4 w 17"/>
                  <a:gd name="T7" fmla="*/ 16 h 17"/>
                  <a:gd name="T8" fmla="*/ 0 w 17"/>
                  <a:gd name="T9" fmla="*/ 1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10"/>
                    </a:moveTo>
                    <a:lnTo>
                      <a:pt x="12" y="0"/>
                    </a:lnTo>
                    <a:lnTo>
                      <a:pt x="16" y="5"/>
                    </a:lnTo>
                    <a:lnTo>
                      <a:pt x="4" y="16"/>
                    </a:lnTo>
                    <a:lnTo>
                      <a:pt x="0" y="10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04" name="Freeform 759"/>
              <p:cNvSpPr>
                <a:spLocks/>
              </p:cNvSpPr>
              <p:nvPr/>
            </p:nvSpPr>
            <p:spPr bwMode="auto">
              <a:xfrm>
                <a:off x="1695" y="3443"/>
                <a:ext cx="17" cy="17"/>
              </a:xfrm>
              <a:custGeom>
                <a:avLst/>
                <a:gdLst>
                  <a:gd name="T0" fmla="*/ 0 w 17"/>
                  <a:gd name="T1" fmla="*/ 10 h 17"/>
                  <a:gd name="T2" fmla="*/ 16 w 17"/>
                  <a:gd name="T3" fmla="*/ 0 h 17"/>
                  <a:gd name="T4" fmla="*/ 0 w 17"/>
                  <a:gd name="T5" fmla="*/ 16 h 17"/>
                  <a:gd name="T6" fmla="*/ 0 w 17"/>
                  <a:gd name="T7" fmla="*/ 10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0"/>
                    </a:moveTo>
                    <a:lnTo>
                      <a:pt x="16" y="0"/>
                    </a:lnTo>
                    <a:lnTo>
                      <a:pt x="0" y="16"/>
                    </a:lnTo>
                    <a:lnTo>
                      <a:pt x="0" y="10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05" name="Freeform 760"/>
              <p:cNvSpPr>
                <a:spLocks/>
              </p:cNvSpPr>
              <p:nvPr/>
            </p:nvSpPr>
            <p:spPr bwMode="auto">
              <a:xfrm>
                <a:off x="1694" y="3433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0 w 17"/>
                  <a:gd name="T3" fmla="*/ 16 h 17"/>
                  <a:gd name="T4" fmla="*/ 16 w 17"/>
                  <a:gd name="T5" fmla="*/ 0 h 17"/>
                  <a:gd name="T6" fmla="*/ 12 w 17"/>
                  <a:gd name="T7" fmla="*/ 0 h 17"/>
                  <a:gd name="T8" fmla="*/ 0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16"/>
                    </a:moveTo>
                    <a:lnTo>
                      <a:pt x="0" y="16"/>
                    </a:lnTo>
                    <a:lnTo>
                      <a:pt x="16" y="0"/>
                    </a:lnTo>
                    <a:lnTo>
                      <a:pt x="12" y="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06" name="Freeform 761"/>
              <p:cNvSpPr>
                <a:spLocks/>
              </p:cNvSpPr>
              <p:nvPr/>
            </p:nvSpPr>
            <p:spPr bwMode="auto">
              <a:xfrm>
                <a:off x="1694" y="3433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3 w 17"/>
                  <a:gd name="T3" fmla="*/ 16 h 17"/>
                  <a:gd name="T4" fmla="*/ 16 w 17"/>
                  <a:gd name="T5" fmla="*/ 0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3" y="16"/>
                    </a:lnTo>
                    <a:lnTo>
                      <a:pt x="16" y="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07" name="Freeform 762"/>
              <p:cNvSpPr>
                <a:spLocks/>
              </p:cNvSpPr>
              <p:nvPr/>
            </p:nvSpPr>
            <p:spPr bwMode="auto">
              <a:xfrm>
                <a:off x="1695" y="3437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0 w 17"/>
                  <a:gd name="T3" fmla="*/ 16 h 17"/>
                  <a:gd name="T4" fmla="*/ 16 w 17"/>
                  <a:gd name="T5" fmla="*/ 0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0" y="16"/>
                    </a:lnTo>
                    <a:lnTo>
                      <a:pt x="16" y="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08" name="Freeform 763"/>
              <p:cNvSpPr>
                <a:spLocks/>
              </p:cNvSpPr>
              <p:nvPr/>
            </p:nvSpPr>
            <p:spPr bwMode="auto">
              <a:xfrm>
                <a:off x="1698" y="3433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0 h 17"/>
                  <a:gd name="T4" fmla="*/ 16 w 17"/>
                  <a:gd name="T5" fmla="*/ 5 h 17"/>
                  <a:gd name="T6" fmla="*/ 16 w 17"/>
                  <a:gd name="T7" fmla="*/ 10 h 17"/>
                  <a:gd name="T8" fmla="*/ 0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16"/>
                    </a:moveTo>
                    <a:lnTo>
                      <a:pt x="16" y="0"/>
                    </a:lnTo>
                    <a:lnTo>
                      <a:pt x="16" y="5"/>
                    </a:lnTo>
                    <a:lnTo>
                      <a:pt x="16" y="1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09" name="Freeform 764"/>
              <p:cNvSpPr>
                <a:spLocks/>
              </p:cNvSpPr>
              <p:nvPr/>
            </p:nvSpPr>
            <p:spPr bwMode="auto">
              <a:xfrm>
                <a:off x="1695" y="3436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8 w 17"/>
                  <a:gd name="T3" fmla="*/ 16 h 17"/>
                  <a:gd name="T4" fmla="*/ 16 w 17"/>
                  <a:gd name="T5" fmla="*/ 0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8" y="16"/>
                    </a:lnTo>
                    <a:lnTo>
                      <a:pt x="16" y="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10" name="Freeform 765"/>
              <p:cNvSpPr>
                <a:spLocks/>
              </p:cNvSpPr>
              <p:nvPr/>
            </p:nvSpPr>
            <p:spPr bwMode="auto">
              <a:xfrm>
                <a:off x="1697" y="3437"/>
                <a:ext cx="17" cy="17"/>
              </a:xfrm>
              <a:custGeom>
                <a:avLst/>
                <a:gdLst>
                  <a:gd name="T0" fmla="*/ 4 w 17"/>
                  <a:gd name="T1" fmla="*/ 16 h 17"/>
                  <a:gd name="T2" fmla="*/ 0 w 17"/>
                  <a:gd name="T3" fmla="*/ 10 h 17"/>
                  <a:gd name="T4" fmla="*/ 12 w 17"/>
                  <a:gd name="T5" fmla="*/ 0 h 17"/>
                  <a:gd name="T6" fmla="*/ 16 w 17"/>
                  <a:gd name="T7" fmla="*/ 0 h 17"/>
                  <a:gd name="T8" fmla="*/ 4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4" y="16"/>
                    </a:moveTo>
                    <a:lnTo>
                      <a:pt x="0" y="10"/>
                    </a:lnTo>
                    <a:lnTo>
                      <a:pt x="12" y="0"/>
                    </a:lnTo>
                    <a:lnTo>
                      <a:pt x="16" y="0"/>
                    </a:lnTo>
                    <a:lnTo>
                      <a:pt x="4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11" name="Freeform 766"/>
              <p:cNvSpPr>
                <a:spLocks/>
              </p:cNvSpPr>
              <p:nvPr/>
            </p:nvSpPr>
            <p:spPr bwMode="auto">
              <a:xfrm>
                <a:off x="1698" y="3438"/>
                <a:ext cx="17" cy="17"/>
              </a:xfrm>
              <a:custGeom>
                <a:avLst/>
                <a:gdLst>
                  <a:gd name="T0" fmla="*/ 5 w 17"/>
                  <a:gd name="T1" fmla="*/ 16 h 17"/>
                  <a:gd name="T2" fmla="*/ 0 w 17"/>
                  <a:gd name="T3" fmla="*/ 12 h 17"/>
                  <a:gd name="T4" fmla="*/ 16 w 17"/>
                  <a:gd name="T5" fmla="*/ 0 h 17"/>
                  <a:gd name="T6" fmla="*/ 16 w 17"/>
                  <a:gd name="T7" fmla="*/ 3 h 17"/>
                  <a:gd name="T8" fmla="*/ 10 w 17"/>
                  <a:gd name="T9" fmla="*/ 6 h 17"/>
                  <a:gd name="T10" fmla="*/ 5 w 17"/>
                  <a:gd name="T11" fmla="*/ 16 h 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7"/>
                  <a:gd name="T19" fmla="*/ 0 h 17"/>
                  <a:gd name="T20" fmla="*/ 17 w 17"/>
                  <a:gd name="T21" fmla="*/ 17 h 1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7" h="17">
                    <a:moveTo>
                      <a:pt x="5" y="16"/>
                    </a:moveTo>
                    <a:lnTo>
                      <a:pt x="0" y="12"/>
                    </a:lnTo>
                    <a:lnTo>
                      <a:pt x="16" y="0"/>
                    </a:lnTo>
                    <a:lnTo>
                      <a:pt x="16" y="3"/>
                    </a:lnTo>
                    <a:lnTo>
                      <a:pt x="10" y="6"/>
                    </a:lnTo>
                    <a:lnTo>
                      <a:pt x="5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12" name="Freeform 767"/>
              <p:cNvSpPr>
                <a:spLocks/>
              </p:cNvSpPr>
              <p:nvPr/>
            </p:nvSpPr>
            <p:spPr bwMode="auto">
              <a:xfrm>
                <a:off x="1698" y="3438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0 h 17"/>
                  <a:gd name="T4" fmla="*/ 16 w 17"/>
                  <a:gd name="T5" fmla="*/ 4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16" y="0"/>
                    </a:lnTo>
                    <a:lnTo>
                      <a:pt x="16" y="4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13" name="Freeform 768"/>
              <p:cNvSpPr>
                <a:spLocks/>
              </p:cNvSpPr>
              <p:nvPr/>
            </p:nvSpPr>
            <p:spPr bwMode="auto">
              <a:xfrm>
                <a:off x="1698" y="3438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0 w 17"/>
                  <a:gd name="T3" fmla="*/ 16 h 17"/>
                  <a:gd name="T4" fmla="*/ 16 w 17"/>
                  <a:gd name="T5" fmla="*/ 0 h 17"/>
                  <a:gd name="T6" fmla="*/ 16 w 17"/>
                  <a:gd name="T7" fmla="*/ 16 h 17"/>
                  <a:gd name="T8" fmla="*/ 0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16"/>
                    </a:moveTo>
                    <a:lnTo>
                      <a:pt x="0" y="16"/>
                    </a:lnTo>
                    <a:lnTo>
                      <a:pt x="16" y="0"/>
                    </a:lnTo>
                    <a:lnTo>
                      <a:pt x="16" y="16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14" name="Freeform 769"/>
              <p:cNvSpPr>
                <a:spLocks/>
              </p:cNvSpPr>
              <p:nvPr/>
            </p:nvSpPr>
            <p:spPr bwMode="auto">
              <a:xfrm>
                <a:off x="1699" y="3437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0 h 17"/>
                  <a:gd name="T4" fmla="*/ 8 w 17"/>
                  <a:gd name="T5" fmla="*/ 0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16" y="0"/>
                    </a:lnTo>
                    <a:lnTo>
                      <a:pt x="8" y="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15" name="Freeform 770"/>
              <p:cNvSpPr>
                <a:spLocks/>
              </p:cNvSpPr>
              <p:nvPr/>
            </p:nvSpPr>
            <p:spPr bwMode="auto">
              <a:xfrm>
                <a:off x="1693" y="3440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8 w 17"/>
                  <a:gd name="T3" fmla="*/ 0 h 17"/>
                  <a:gd name="T4" fmla="*/ 16 w 17"/>
                  <a:gd name="T5" fmla="*/ 8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8" y="0"/>
                    </a:lnTo>
                    <a:lnTo>
                      <a:pt x="16" y="8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16" name="Freeform 771"/>
              <p:cNvSpPr>
                <a:spLocks/>
              </p:cNvSpPr>
              <p:nvPr/>
            </p:nvSpPr>
            <p:spPr bwMode="auto">
              <a:xfrm>
                <a:off x="1694" y="3442"/>
                <a:ext cx="17" cy="17"/>
              </a:xfrm>
              <a:custGeom>
                <a:avLst/>
                <a:gdLst>
                  <a:gd name="T0" fmla="*/ 0 w 17"/>
                  <a:gd name="T1" fmla="*/ 0 h 17"/>
                  <a:gd name="T2" fmla="*/ 16 w 17"/>
                  <a:gd name="T3" fmla="*/ 0 h 17"/>
                  <a:gd name="T4" fmla="*/ 0 w 17"/>
                  <a:gd name="T5" fmla="*/ 16 h 17"/>
                  <a:gd name="T6" fmla="*/ 0 w 17"/>
                  <a:gd name="T7" fmla="*/ 0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0"/>
                    </a:moveTo>
                    <a:lnTo>
                      <a:pt x="16" y="0"/>
                    </a:lnTo>
                    <a:lnTo>
                      <a:pt x="0" y="1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17" name="Freeform 772"/>
              <p:cNvSpPr>
                <a:spLocks/>
              </p:cNvSpPr>
              <p:nvPr/>
            </p:nvSpPr>
            <p:spPr bwMode="auto">
              <a:xfrm>
                <a:off x="1694" y="3442"/>
                <a:ext cx="17" cy="17"/>
              </a:xfrm>
              <a:custGeom>
                <a:avLst/>
                <a:gdLst>
                  <a:gd name="T0" fmla="*/ 0 w 17"/>
                  <a:gd name="T1" fmla="*/ 8 h 17"/>
                  <a:gd name="T2" fmla="*/ 16 w 17"/>
                  <a:gd name="T3" fmla="*/ 0 h 17"/>
                  <a:gd name="T4" fmla="*/ 16 w 17"/>
                  <a:gd name="T5" fmla="*/ 16 h 17"/>
                  <a:gd name="T6" fmla="*/ 0 w 17"/>
                  <a:gd name="T7" fmla="*/ 8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8"/>
                    </a:moveTo>
                    <a:lnTo>
                      <a:pt x="16" y="0"/>
                    </a:lnTo>
                    <a:lnTo>
                      <a:pt x="16" y="16"/>
                    </a:lnTo>
                    <a:lnTo>
                      <a:pt x="0" y="8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18" name="Freeform 773"/>
              <p:cNvSpPr>
                <a:spLocks/>
              </p:cNvSpPr>
              <p:nvPr/>
            </p:nvSpPr>
            <p:spPr bwMode="auto">
              <a:xfrm>
                <a:off x="1699" y="3429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8 h 17"/>
                  <a:gd name="T4" fmla="*/ 8 w 17"/>
                  <a:gd name="T5" fmla="*/ 0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16" y="8"/>
                    </a:lnTo>
                    <a:lnTo>
                      <a:pt x="8" y="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19" name="Freeform 774"/>
              <p:cNvSpPr>
                <a:spLocks/>
              </p:cNvSpPr>
              <p:nvPr/>
            </p:nvSpPr>
            <p:spPr bwMode="auto">
              <a:xfrm>
                <a:off x="1699" y="3430"/>
                <a:ext cx="17" cy="17"/>
              </a:xfrm>
              <a:custGeom>
                <a:avLst/>
                <a:gdLst>
                  <a:gd name="T0" fmla="*/ 0 w 17"/>
                  <a:gd name="T1" fmla="*/ 10 h 17"/>
                  <a:gd name="T2" fmla="*/ 0 w 17"/>
                  <a:gd name="T3" fmla="*/ 16 h 17"/>
                  <a:gd name="T4" fmla="*/ 16 w 17"/>
                  <a:gd name="T5" fmla="*/ 0 h 17"/>
                  <a:gd name="T6" fmla="*/ 0 w 17"/>
                  <a:gd name="T7" fmla="*/ 10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0"/>
                    </a:moveTo>
                    <a:lnTo>
                      <a:pt x="0" y="16"/>
                    </a:lnTo>
                    <a:lnTo>
                      <a:pt x="16" y="0"/>
                    </a:lnTo>
                    <a:lnTo>
                      <a:pt x="0" y="10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20" name="Freeform 775"/>
              <p:cNvSpPr>
                <a:spLocks/>
              </p:cNvSpPr>
              <p:nvPr/>
            </p:nvSpPr>
            <p:spPr bwMode="auto">
              <a:xfrm>
                <a:off x="1701" y="3431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0 h 17"/>
                  <a:gd name="T4" fmla="*/ 0 w 17"/>
                  <a:gd name="T5" fmla="*/ 8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16" y="0"/>
                    </a:lnTo>
                    <a:lnTo>
                      <a:pt x="0" y="8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21" name="Freeform 776"/>
              <p:cNvSpPr>
                <a:spLocks/>
              </p:cNvSpPr>
              <p:nvPr/>
            </p:nvSpPr>
            <p:spPr bwMode="auto">
              <a:xfrm>
                <a:off x="1701" y="3428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6 w 17"/>
                  <a:gd name="T3" fmla="*/ 9 h 17"/>
                  <a:gd name="T4" fmla="*/ 9 w 17"/>
                  <a:gd name="T5" fmla="*/ 9 h 17"/>
                  <a:gd name="T6" fmla="*/ 12 w 17"/>
                  <a:gd name="T7" fmla="*/ 0 h 17"/>
                  <a:gd name="T8" fmla="*/ 16 w 17"/>
                  <a:gd name="T9" fmla="*/ 3 h 17"/>
                  <a:gd name="T10" fmla="*/ 12 w 17"/>
                  <a:gd name="T11" fmla="*/ 9 h 17"/>
                  <a:gd name="T12" fmla="*/ 12 w 17"/>
                  <a:gd name="T13" fmla="*/ 6 h 17"/>
                  <a:gd name="T14" fmla="*/ 12 w 17"/>
                  <a:gd name="T15" fmla="*/ 9 h 17"/>
                  <a:gd name="T16" fmla="*/ 6 w 17"/>
                  <a:gd name="T17" fmla="*/ 9 h 17"/>
                  <a:gd name="T18" fmla="*/ 6 w 17"/>
                  <a:gd name="T19" fmla="*/ 9 h 17"/>
                  <a:gd name="T20" fmla="*/ 6 w 17"/>
                  <a:gd name="T21" fmla="*/ 9 h 17"/>
                  <a:gd name="T22" fmla="*/ 3 w 17"/>
                  <a:gd name="T23" fmla="*/ 16 h 17"/>
                  <a:gd name="T24" fmla="*/ 0 w 17"/>
                  <a:gd name="T25" fmla="*/ 16 h 1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7"/>
                  <a:gd name="T40" fmla="*/ 0 h 17"/>
                  <a:gd name="T41" fmla="*/ 17 w 17"/>
                  <a:gd name="T42" fmla="*/ 17 h 17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7" h="17">
                    <a:moveTo>
                      <a:pt x="0" y="16"/>
                    </a:moveTo>
                    <a:lnTo>
                      <a:pt x="6" y="9"/>
                    </a:lnTo>
                    <a:lnTo>
                      <a:pt x="9" y="9"/>
                    </a:lnTo>
                    <a:lnTo>
                      <a:pt x="12" y="0"/>
                    </a:lnTo>
                    <a:lnTo>
                      <a:pt x="16" y="3"/>
                    </a:lnTo>
                    <a:lnTo>
                      <a:pt x="12" y="9"/>
                    </a:lnTo>
                    <a:lnTo>
                      <a:pt x="12" y="6"/>
                    </a:lnTo>
                    <a:lnTo>
                      <a:pt x="12" y="9"/>
                    </a:lnTo>
                    <a:lnTo>
                      <a:pt x="6" y="9"/>
                    </a:lnTo>
                    <a:lnTo>
                      <a:pt x="3" y="16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22" name="Freeform 777"/>
              <p:cNvSpPr>
                <a:spLocks/>
              </p:cNvSpPr>
              <p:nvPr/>
            </p:nvSpPr>
            <p:spPr bwMode="auto">
              <a:xfrm>
                <a:off x="1701" y="3433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0 w 17"/>
                  <a:gd name="T3" fmla="*/ 8 h 17"/>
                  <a:gd name="T4" fmla="*/ 16 w 17"/>
                  <a:gd name="T5" fmla="*/ 0 h 17"/>
                  <a:gd name="T6" fmla="*/ 16 w 17"/>
                  <a:gd name="T7" fmla="*/ 8 h 17"/>
                  <a:gd name="T8" fmla="*/ 0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0" y="16"/>
                    </a:moveTo>
                    <a:lnTo>
                      <a:pt x="0" y="8"/>
                    </a:lnTo>
                    <a:lnTo>
                      <a:pt x="16" y="0"/>
                    </a:lnTo>
                    <a:lnTo>
                      <a:pt x="16" y="8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23" name="Freeform 778"/>
              <p:cNvSpPr>
                <a:spLocks/>
              </p:cNvSpPr>
              <p:nvPr/>
            </p:nvSpPr>
            <p:spPr bwMode="auto">
              <a:xfrm>
                <a:off x="1701" y="3433"/>
                <a:ext cx="17" cy="17"/>
              </a:xfrm>
              <a:custGeom>
                <a:avLst/>
                <a:gdLst>
                  <a:gd name="T0" fmla="*/ 8 w 17"/>
                  <a:gd name="T1" fmla="*/ 16 h 17"/>
                  <a:gd name="T2" fmla="*/ 0 w 17"/>
                  <a:gd name="T3" fmla="*/ 16 h 17"/>
                  <a:gd name="T4" fmla="*/ 16 w 17"/>
                  <a:gd name="T5" fmla="*/ 0 h 17"/>
                  <a:gd name="T6" fmla="*/ 8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8" y="16"/>
                    </a:moveTo>
                    <a:lnTo>
                      <a:pt x="0" y="16"/>
                    </a:lnTo>
                    <a:lnTo>
                      <a:pt x="16" y="0"/>
                    </a:lnTo>
                    <a:lnTo>
                      <a:pt x="8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24" name="Freeform 779"/>
              <p:cNvSpPr>
                <a:spLocks/>
              </p:cNvSpPr>
              <p:nvPr/>
            </p:nvSpPr>
            <p:spPr bwMode="auto">
              <a:xfrm>
                <a:off x="1701" y="3434"/>
                <a:ext cx="17" cy="17"/>
              </a:xfrm>
              <a:custGeom>
                <a:avLst/>
                <a:gdLst>
                  <a:gd name="T0" fmla="*/ 4 w 17"/>
                  <a:gd name="T1" fmla="*/ 16 h 17"/>
                  <a:gd name="T2" fmla="*/ 0 w 17"/>
                  <a:gd name="T3" fmla="*/ 16 h 17"/>
                  <a:gd name="T4" fmla="*/ 16 w 17"/>
                  <a:gd name="T5" fmla="*/ 0 h 17"/>
                  <a:gd name="T6" fmla="*/ 16 w 17"/>
                  <a:gd name="T7" fmla="*/ 5 h 17"/>
                  <a:gd name="T8" fmla="*/ 4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4" y="16"/>
                    </a:moveTo>
                    <a:lnTo>
                      <a:pt x="0" y="16"/>
                    </a:lnTo>
                    <a:lnTo>
                      <a:pt x="16" y="0"/>
                    </a:lnTo>
                    <a:lnTo>
                      <a:pt x="16" y="5"/>
                    </a:lnTo>
                    <a:lnTo>
                      <a:pt x="4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25" name="Freeform 780"/>
              <p:cNvSpPr>
                <a:spLocks/>
              </p:cNvSpPr>
              <p:nvPr/>
            </p:nvSpPr>
            <p:spPr bwMode="auto">
              <a:xfrm>
                <a:off x="1702" y="3436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0 w 17"/>
                  <a:gd name="T3" fmla="*/ 16 h 17"/>
                  <a:gd name="T4" fmla="*/ 16 w 17"/>
                  <a:gd name="T5" fmla="*/ 0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0" y="16"/>
                    </a:lnTo>
                    <a:lnTo>
                      <a:pt x="16" y="0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26" name="Freeform 781"/>
              <p:cNvSpPr>
                <a:spLocks/>
              </p:cNvSpPr>
              <p:nvPr/>
            </p:nvSpPr>
            <p:spPr bwMode="auto">
              <a:xfrm>
                <a:off x="1705" y="3429"/>
                <a:ext cx="17" cy="17"/>
              </a:xfrm>
              <a:custGeom>
                <a:avLst/>
                <a:gdLst>
                  <a:gd name="T0" fmla="*/ 16 w 17"/>
                  <a:gd name="T1" fmla="*/ 8 h 17"/>
                  <a:gd name="T2" fmla="*/ 16 w 17"/>
                  <a:gd name="T3" fmla="*/ 0 h 17"/>
                  <a:gd name="T4" fmla="*/ 0 w 17"/>
                  <a:gd name="T5" fmla="*/ 16 h 17"/>
                  <a:gd name="T6" fmla="*/ 16 w 17"/>
                  <a:gd name="T7" fmla="*/ 8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16" y="8"/>
                    </a:moveTo>
                    <a:lnTo>
                      <a:pt x="16" y="0"/>
                    </a:lnTo>
                    <a:lnTo>
                      <a:pt x="0" y="16"/>
                    </a:lnTo>
                    <a:lnTo>
                      <a:pt x="16" y="8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27" name="Freeform 782"/>
              <p:cNvSpPr>
                <a:spLocks/>
              </p:cNvSpPr>
              <p:nvPr/>
            </p:nvSpPr>
            <p:spPr bwMode="auto">
              <a:xfrm>
                <a:off x="1705" y="3430"/>
                <a:ext cx="17" cy="17"/>
              </a:xfrm>
              <a:custGeom>
                <a:avLst/>
                <a:gdLst>
                  <a:gd name="T0" fmla="*/ 16 w 17"/>
                  <a:gd name="T1" fmla="*/ 16 h 17"/>
                  <a:gd name="T2" fmla="*/ 16 w 17"/>
                  <a:gd name="T3" fmla="*/ 0 h 17"/>
                  <a:gd name="T4" fmla="*/ 0 w 17"/>
                  <a:gd name="T5" fmla="*/ 16 h 17"/>
                  <a:gd name="T6" fmla="*/ 8 w 17"/>
                  <a:gd name="T7" fmla="*/ 16 h 17"/>
                  <a:gd name="T8" fmla="*/ 16 w 17"/>
                  <a:gd name="T9" fmla="*/ 16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16"/>
                    </a:moveTo>
                    <a:lnTo>
                      <a:pt x="16" y="0"/>
                    </a:lnTo>
                    <a:lnTo>
                      <a:pt x="0" y="16"/>
                    </a:lnTo>
                    <a:lnTo>
                      <a:pt x="8" y="16"/>
                    </a:lnTo>
                    <a:lnTo>
                      <a:pt x="16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28" name="Freeform 783"/>
              <p:cNvSpPr>
                <a:spLocks/>
              </p:cNvSpPr>
              <p:nvPr/>
            </p:nvSpPr>
            <p:spPr bwMode="auto">
              <a:xfrm>
                <a:off x="1706" y="3431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16 w 17"/>
                  <a:gd name="T3" fmla="*/ 0 h 17"/>
                  <a:gd name="T4" fmla="*/ 0 w 17"/>
                  <a:gd name="T5" fmla="*/ 8 h 17"/>
                  <a:gd name="T6" fmla="*/ 0 w 17"/>
                  <a:gd name="T7" fmla="*/ 16 h 17"/>
                  <a:gd name="T8" fmla="*/ 16 w 17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0"/>
                    </a:moveTo>
                    <a:lnTo>
                      <a:pt x="16" y="0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29" name="Line 784"/>
              <p:cNvSpPr>
                <a:spLocks noChangeShapeType="1"/>
              </p:cNvSpPr>
              <p:nvPr/>
            </p:nvSpPr>
            <p:spPr bwMode="auto">
              <a:xfrm flipH="1">
                <a:off x="1707" y="3431"/>
                <a:ext cx="2" cy="2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30" name="Freeform 785"/>
              <p:cNvSpPr>
                <a:spLocks/>
              </p:cNvSpPr>
              <p:nvPr/>
            </p:nvSpPr>
            <p:spPr bwMode="auto">
              <a:xfrm>
                <a:off x="1702" y="3425"/>
                <a:ext cx="17" cy="17"/>
              </a:xfrm>
              <a:custGeom>
                <a:avLst/>
                <a:gdLst>
                  <a:gd name="T0" fmla="*/ 16 w 17"/>
                  <a:gd name="T1" fmla="*/ 5 h 17"/>
                  <a:gd name="T2" fmla="*/ 0 w 17"/>
                  <a:gd name="T3" fmla="*/ 16 h 17"/>
                  <a:gd name="T4" fmla="*/ 0 w 17"/>
                  <a:gd name="T5" fmla="*/ 10 h 17"/>
                  <a:gd name="T6" fmla="*/ 16 w 17"/>
                  <a:gd name="T7" fmla="*/ 0 h 17"/>
                  <a:gd name="T8" fmla="*/ 16 w 17"/>
                  <a:gd name="T9" fmla="*/ 5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5"/>
                    </a:moveTo>
                    <a:lnTo>
                      <a:pt x="0" y="16"/>
                    </a:lnTo>
                    <a:lnTo>
                      <a:pt x="0" y="10"/>
                    </a:lnTo>
                    <a:lnTo>
                      <a:pt x="16" y="0"/>
                    </a:lnTo>
                    <a:lnTo>
                      <a:pt x="16" y="5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31" name="Line 786"/>
              <p:cNvSpPr>
                <a:spLocks noChangeShapeType="1"/>
              </p:cNvSpPr>
              <p:nvPr/>
            </p:nvSpPr>
            <p:spPr bwMode="auto">
              <a:xfrm flipH="1">
                <a:off x="1702" y="3426"/>
                <a:ext cx="3" cy="3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32" name="Freeform 787"/>
              <p:cNvSpPr>
                <a:spLocks/>
              </p:cNvSpPr>
              <p:nvPr/>
            </p:nvSpPr>
            <p:spPr bwMode="auto">
              <a:xfrm>
                <a:off x="1702" y="3427"/>
                <a:ext cx="17" cy="17"/>
              </a:xfrm>
              <a:custGeom>
                <a:avLst/>
                <a:gdLst>
                  <a:gd name="T0" fmla="*/ 16 w 17"/>
                  <a:gd name="T1" fmla="*/ 4 h 17"/>
                  <a:gd name="T2" fmla="*/ 0 w 17"/>
                  <a:gd name="T3" fmla="*/ 16 h 17"/>
                  <a:gd name="T4" fmla="*/ 0 w 17"/>
                  <a:gd name="T5" fmla="*/ 12 h 17"/>
                  <a:gd name="T6" fmla="*/ 16 w 17"/>
                  <a:gd name="T7" fmla="*/ 0 h 17"/>
                  <a:gd name="T8" fmla="*/ 16 w 17"/>
                  <a:gd name="T9" fmla="*/ 4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"/>
                  <a:gd name="T16" fmla="*/ 0 h 17"/>
                  <a:gd name="T17" fmla="*/ 17 w 17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" h="17">
                    <a:moveTo>
                      <a:pt x="16" y="4"/>
                    </a:moveTo>
                    <a:lnTo>
                      <a:pt x="0" y="16"/>
                    </a:lnTo>
                    <a:lnTo>
                      <a:pt x="0" y="12"/>
                    </a:lnTo>
                    <a:lnTo>
                      <a:pt x="16" y="0"/>
                    </a:lnTo>
                    <a:lnTo>
                      <a:pt x="16" y="4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33" name="Freeform 788"/>
              <p:cNvSpPr>
                <a:spLocks/>
              </p:cNvSpPr>
              <p:nvPr/>
            </p:nvSpPr>
            <p:spPr bwMode="auto">
              <a:xfrm>
                <a:off x="1702" y="3431"/>
                <a:ext cx="17" cy="17"/>
              </a:xfrm>
              <a:custGeom>
                <a:avLst/>
                <a:gdLst>
                  <a:gd name="T0" fmla="*/ 0 w 17"/>
                  <a:gd name="T1" fmla="*/ 16 h 17"/>
                  <a:gd name="T2" fmla="*/ 16 w 17"/>
                  <a:gd name="T3" fmla="*/ 0 h 17"/>
                  <a:gd name="T4" fmla="*/ 5 w 17"/>
                  <a:gd name="T5" fmla="*/ 16 h 17"/>
                  <a:gd name="T6" fmla="*/ 0 w 17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0" y="16"/>
                    </a:moveTo>
                    <a:lnTo>
                      <a:pt x="16" y="0"/>
                    </a:lnTo>
                    <a:lnTo>
                      <a:pt x="5" y="16"/>
                    </a:lnTo>
                    <a:lnTo>
                      <a:pt x="0" y="16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34" name="Freeform 789"/>
              <p:cNvSpPr>
                <a:spLocks/>
              </p:cNvSpPr>
              <p:nvPr/>
            </p:nvSpPr>
            <p:spPr bwMode="auto">
              <a:xfrm>
                <a:off x="1705" y="3431"/>
                <a:ext cx="1" cy="17"/>
              </a:xfrm>
              <a:custGeom>
                <a:avLst/>
                <a:gdLst>
                  <a:gd name="T0" fmla="*/ 0 w 1"/>
                  <a:gd name="T1" fmla="*/ 0 h 17"/>
                  <a:gd name="T2" fmla="*/ 0 w 1"/>
                  <a:gd name="T3" fmla="*/ 8 h 17"/>
                  <a:gd name="T4" fmla="*/ 0 w 1"/>
                  <a:gd name="T5" fmla="*/ 16 h 17"/>
                  <a:gd name="T6" fmla="*/ 0 w 1"/>
                  <a:gd name="T7" fmla="*/ 8 h 17"/>
                  <a:gd name="T8" fmla="*/ 0 w 1"/>
                  <a:gd name="T9" fmla="*/ 0 h 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17"/>
                  <a:gd name="T17" fmla="*/ 1 w 1"/>
                  <a:gd name="T18" fmla="*/ 17 h 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17">
                    <a:moveTo>
                      <a:pt x="0" y="0"/>
                    </a:moveTo>
                    <a:lnTo>
                      <a:pt x="0" y="8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35" name="Line 790"/>
              <p:cNvSpPr>
                <a:spLocks noChangeShapeType="1"/>
              </p:cNvSpPr>
              <p:nvPr/>
            </p:nvSpPr>
            <p:spPr bwMode="auto">
              <a:xfrm>
                <a:off x="1705" y="3433"/>
                <a:ext cx="16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36" name="Freeform 791"/>
              <p:cNvSpPr>
                <a:spLocks/>
              </p:cNvSpPr>
              <p:nvPr/>
            </p:nvSpPr>
            <p:spPr bwMode="auto">
              <a:xfrm>
                <a:off x="1705" y="3434"/>
                <a:ext cx="17" cy="17"/>
              </a:xfrm>
              <a:custGeom>
                <a:avLst/>
                <a:gdLst>
                  <a:gd name="T0" fmla="*/ 16 w 17"/>
                  <a:gd name="T1" fmla="*/ 0 h 17"/>
                  <a:gd name="T2" fmla="*/ 16 w 17"/>
                  <a:gd name="T3" fmla="*/ 16 h 17"/>
                  <a:gd name="T4" fmla="*/ 0 w 17"/>
                  <a:gd name="T5" fmla="*/ 0 h 17"/>
                  <a:gd name="T6" fmla="*/ 16 w 17"/>
                  <a:gd name="T7" fmla="*/ 0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7"/>
                  <a:gd name="T13" fmla="*/ 0 h 17"/>
                  <a:gd name="T14" fmla="*/ 17 w 17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7" h="17">
                    <a:moveTo>
                      <a:pt x="16" y="0"/>
                    </a:moveTo>
                    <a:lnTo>
                      <a:pt x="16" y="16"/>
                    </a:lnTo>
                    <a:lnTo>
                      <a:pt x="0" y="0"/>
                    </a:lnTo>
                    <a:lnTo>
                      <a:pt x="16" y="0"/>
                    </a:lnTo>
                  </a:path>
                </a:pathLst>
              </a:custGeom>
              <a:solidFill>
                <a:srgbClr val="C0C0C0"/>
              </a:solidFill>
              <a:ln w="12700" cap="rnd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37" name="Rectangle 792"/>
              <p:cNvSpPr>
                <a:spLocks noChangeArrowheads="1"/>
              </p:cNvSpPr>
              <p:nvPr/>
            </p:nvSpPr>
            <p:spPr bwMode="auto">
              <a:xfrm>
                <a:off x="1701" y="3003"/>
                <a:ext cx="44" cy="6"/>
              </a:xfrm>
              <a:prstGeom prst="rect">
                <a:avLst/>
              </a:prstGeom>
              <a:solidFill>
                <a:srgbClr val="C0C0C0"/>
              </a:solidFill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438" name="Rectangle 793"/>
              <p:cNvSpPr>
                <a:spLocks noChangeArrowheads="1"/>
              </p:cNvSpPr>
              <p:nvPr/>
            </p:nvSpPr>
            <p:spPr bwMode="auto">
              <a:xfrm flipH="1" flipV="1">
                <a:off x="1686" y="3000"/>
                <a:ext cx="1" cy="3"/>
              </a:xfrm>
              <a:prstGeom prst="rect">
                <a:avLst/>
              </a:prstGeom>
              <a:solidFill>
                <a:srgbClr val="C0C0C0"/>
              </a:solidFill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439" name="Line 794"/>
              <p:cNvSpPr>
                <a:spLocks noChangeShapeType="1"/>
              </p:cNvSpPr>
              <p:nvPr/>
            </p:nvSpPr>
            <p:spPr bwMode="auto">
              <a:xfrm flipH="1">
                <a:off x="1743" y="3049"/>
                <a:ext cx="1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40" name="Line 795"/>
              <p:cNvSpPr>
                <a:spLocks noChangeShapeType="1"/>
              </p:cNvSpPr>
              <p:nvPr/>
            </p:nvSpPr>
            <p:spPr bwMode="auto">
              <a:xfrm flipH="1">
                <a:off x="1753" y="3049"/>
                <a:ext cx="1" cy="0"/>
              </a:xfrm>
              <a:prstGeom prst="line">
                <a:avLst/>
              </a:prstGeom>
              <a:noFill/>
              <a:ln w="12700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41" name="Rectangle 796"/>
              <p:cNvSpPr>
                <a:spLocks noChangeArrowheads="1"/>
              </p:cNvSpPr>
              <p:nvPr/>
            </p:nvSpPr>
            <p:spPr bwMode="auto">
              <a:xfrm flipV="1">
                <a:off x="1684" y="3048"/>
                <a:ext cx="71" cy="2"/>
              </a:xfrm>
              <a:prstGeom prst="rect">
                <a:avLst/>
              </a:prstGeom>
              <a:solidFill>
                <a:srgbClr val="C0C0C0"/>
              </a:solidFill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442" name="Freeform 797"/>
              <p:cNvSpPr>
                <a:spLocks/>
              </p:cNvSpPr>
              <p:nvPr/>
            </p:nvSpPr>
            <p:spPr bwMode="auto">
              <a:xfrm>
                <a:off x="1711" y="3045"/>
                <a:ext cx="25" cy="17"/>
              </a:xfrm>
              <a:custGeom>
                <a:avLst/>
                <a:gdLst>
                  <a:gd name="T0" fmla="*/ 0 w 25"/>
                  <a:gd name="T1" fmla="*/ 16 h 17"/>
                  <a:gd name="T2" fmla="*/ 0 w 25"/>
                  <a:gd name="T3" fmla="*/ 0 h 17"/>
                  <a:gd name="T4" fmla="*/ 24 w 25"/>
                  <a:gd name="T5" fmla="*/ 0 h 17"/>
                  <a:gd name="T6" fmla="*/ 24 w 25"/>
                  <a:gd name="T7" fmla="*/ 16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5"/>
                  <a:gd name="T13" fmla="*/ 0 h 17"/>
                  <a:gd name="T14" fmla="*/ 25 w 25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5" h="17">
                    <a:moveTo>
                      <a:pt x="0" y="16"/>
                    </a:moveTo>
                    <a:lnTo>
                      <a:pt x="0" y="0"/>
                    </a:lnTo>
                    <a:lnTo>
                      <a:pt x="24" y="0"/>
                    </a:lnTo>
                    <a:lnTo>
                      <a:pt x="24" y="16"/>
                    </a:lnTo>
                  </a:path>
                </a:pathLst>
              </a:custGeom>
              <a:noFill/>
              <a:ln w="12700" cap="rnd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43" name="Freeform 798"/>
              <p:cNvSpPr>
                <a:spLocks/>
              </p:cNvSpPr>
              <p:nvPr/>
            </p:nvSpPr>
            <p:spPr bwMode="auto">
              <a:xfrm>
                <a:off x="1711" y="3055"/>
                <a:ext cx="25" cy="17"/>
              </a:xfrm>
              <a:custGeom>
                <a:avLst/>
                <a:gdLst>
                  <a:gd name="T0" fmla="*/ 0 w 25"/>
                  <a:gd name="T1" fmla="*/ 0 h 17"/>
                  <a:gd name="T2" fmla="*/ 0 w 25"/>
                  <a:gd name="T3" fmla="*/ 16 h 17"/>
                  <a:gd name="T4" fmla="*/ 24 w 25"/>
                  <a:gd name="T5" fmla="*/ 16 h 17"/>
                  <a:gd name="T6" fmla="*/ 24 w 25"/>
                  <a:gd name="T7" fmla="*/ 0 h 1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5"/>
                  <a:gd name="T13" fmla="*/ 0 h 17"/>
                  <a:gd name="T14" fmla="*/ 25 w 25"/>
                  <a:gd name="T15" fmla="*/ 17 h 1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5" h="17">
                    <a:moveTo>
                      <a:pt x="0" y="0"/>
                    </a:moveTo>
                    <a:lnTo>
                      <a:pt x="0" y="16"/>
                    </a:lnTo>
                    <a:lnTo>
                      <a:pt x="24" y="16"/>
                    </a:lnTo>
                    <a:lnTo>
                      <a:pt x="24" y="0"/>
                    </a:lnTo>
                  </a:path>
                </a:pathLst>
              </a:custGeom>
              <a:noFill/>
              <a:ln w="12700" cap="rnd">
                <a:solidFill>
                  <a:srgbClr val="333399"/>
                </a:solidFill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44" name="Rectangle 799"/>
              <p:cNvSpPr>
                <a:spLocks noChangeArrowheads="1"/>
              </p:cNvSpPr>
              <p:nvPr/>
            </p:nvSpPr>
            <p:spPr bwMode="auto">
              <a:xfrm flipV="1">
                <a:off x="1745" y="3041"/>
                <a:ext cx="4" cy="5"/>
              </a:xfrm>
              <a:prstGeom prst="rect">
                <a:avLst/>
              </a:prstGeom>
              <a:noFill/>
              <a:ln w="12700">
                <a:solidFill>
                  <a:srgbClr val="333399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12445" name="Oval 800"/>
              <p:cNvSpPr>
                <a:spLocks noChangeArrowheads="1"/>
              </p:cNvSpPr>
              <p:nvPr/>
            </p:nvSpPr>
            <p:spPr bwMode="auto">
              <a:xfrm flipH="1" flipV="1">
                <a:off x="1736" y="3058"/>
                <a:ext cx="5" cy="4"/>
              </a:xfrm>
              <a:prstGeom prst="ellipse">
                <a:avLst/>
              </a:prstGeom>
              <a:noFill/>
              <a:ln w="12700">
                <a:solidFill>
                  <a:srgbClr val="3333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</p:grpSp>
      <p:grpSp>
        <p:nvGrpSpPr>
          <p:cNvPr id="12296" name="Group 801"/>
          <p:cNvGrpSpPr>
            <a:grpSpLocks/>
          </p:cNvGrpSpPr>
          <p:nvPr/>
        </p:nvGrpSpPr>
        <p:grpSpPr bwMode="auto">
          <a:xfrm>
            <a:off x="4632325" y="3286125"/>
            <a:ext cx="936625" cy="431800"/>
            <a:chOff x="8940" y="8673"/>
            <a:chExt cx="1299" cy="1442"/>
          </a:xfrm>
        </p:grpSpPr>
        <p:graphicFrame>
          <p:nvGraphicFramePr>
            <p:cNvPr id="12310" name="Object 801"/>
            <p:cNvGraphicFramePr>
              <a:graphicFrameLocks noChangeAspect="1"/>
            </p:cNvGraphicFramePr>
            <p:nvPr/>
          </p:nvGraphicFramePr>
          <p:xfrm>
            <a:off x="8940" y="8673"/>
            <a:ext cx="339" cy="482"/>
          </p:xfrm>
          <a:graphic>
            <a:graphicData uri="http://schemas.openxmlformats.org/presentationml/2006/ole">
              <p:oleObj spid="_x0000_s12988" r:id="rId6" imgW="1609909" imgH="2287765" progId="">
                <p:embed/>
              </p:oleObj>
            </a:graphicData>
          </a:graphic>
        </p:graphicFrame>
        <p:graphicFrame>
          <p:nvGraphicFramePr>
            <p:cNvPr id="12311" name="Object 802"/>
            <p:cNvGraphicFramePr>
              <a:graphicFrameLocks noChangeAspect="1"/>
            </p:cNvGraphicFramePr>
            <p:nvPr/>
          </p:nvGraphicFramePr>
          <p:xfrm>
            <a:off x="9180" y="8913"/>
            <a:ext cx="339" cy="482"/>
          </p:xfrm>
          <a:graphic>
            <a:graphicData uri="http://schemas.openxmlformats.org/presentationml/2006/ole">
              <p:oleObj spid="_x0000_s12989" r:id="rId7" imgW="1609909" imgH="2287765" progId="">
                <p:embed/>
              </p:oleObj>
            </a:graphicData>
          </a:graphic>
        </p:graphicFrame>
        <p:graphicFrame>
          <p:nvGraphicFramePr>
            <p:cNvPr id="12312" name="Object 803"/>
            <p:cNvGraphicFramePr>
              <a:graphicFrameLocks noChangeAspect="1"/>
            </p:cNvGraphicFramePr>
            <p:nvPr/>
          </p:nvGraphicFramePr>
          <p:xfrm>
            <a:off x="9420" y="9153"/>
            <a:ext cx="339" cy="482"/>
          </p:xfrm>
          <a:graphic>
            <a:graphicData uri="http://schemas.openxmlformats.org/presentationml/2006/ole">
              <p:oleObj spid="_x0000_s12990" r:id="rId8" imgW="1609909" imgH="2287765" progId="">
                <p:embed/>
              </p:oleObj>
            </a:graphicData>
          </a:graphic>
        </p:graphicFrame>
        <p:graphicFrame>
          <p:nvGraphicFramePr>
            <p:cNvPr id="12313" name="Object 804"/>
            <p:cNvGraphicFramePr>
              <a:graphicFrameLocks noChangeAspect="1"/>
            </p:cNvGraphicFramePr>
            <p:nvPr/>
          </p:nvGraphicFramePr>
          <p:xfrm>
            <a:off x="9660" y="9393"/>
            <a:ext cx="339" cy="482"/>
          </p:xfrm>
          <a:graphic>
            <a:graphicData uri="http://schemas.openxmlformats.org/presentationml/2006/ole">
              <p:oleObj spid="_x0000_s12991" r:id="rId9" imgW="1609909" imgH="2287765" progId="">
                <p:embed/>
              </p:oleObj>
            </a:graphicData>
          </a:graphic>
        </p:graphicFrame>
        <p:graphicFrame>
          <p:nvGraphicFramePr>
            <p:cNvPr id="12314" name="Object 805"/>
            <p:cNvGraphicFramePr>
              <a:graphicFrameLocks noChangeAspect="1"/>
            </p:cNvGraphicFramePr>
            <p:nvPr/>
          </p:nvGraphicFramePr>
          <p:xfrm>
            <a:off x="9900" y="9633"/>
            <a:ext cx="339" cy="482"/>
          </p:xfrm>
          <a:graphic>
            <a:graphicData uri="http://schemas.openxmlformats.org/presentationml/2006/ole">
              <p:oleObj spid="_x0000_s12992" r:id="rId10" imgW="1609909" imgH="2287765" progId="">
                <p:embed/>
              </p:oleObj>
            </a:graphicData>
          </a:graphic>
        </p:graphicFrame>
      </p:grpSp>
      <p:graphicFrame>
        <p:nvGraphicFramePr>
          <p:cNvPr id="12297" name="Object 806"/>
          <p:cNvGraphicFramePr>
            <a:graphicFrameLocks noChangeAspect="1"/>
          </p:cNvGraphicFramePr>
          <p:nvPr/>
        </p:nvGraphicFramePr>
        <p:xfrm>
          <a:off x="2184400" y="4365625"/>
          <a:ext cx="330200" cy="349250"/>
        </p:xfrm>
        <a:graphic>
          <a:graphicData uri="http://schemas.openxmlformats.org/presentationml/2006/ole">
            <p:oleObj spid="_x0000_s12993" r:id="rId11" imgW="3405188" imgH="3368675" progId="">
              <p:embed/>
            </p:oleObj>
          </a:graphicData>
        </a:graphic>
      </p:graphicFrame>
      <p:graphicFrame>
        <p:nvGraphicFramePr>
          <p:cNvPr id="12298" name="Object 807"/>
          <p:cNvGraphicFramePr>
            <a:graphicFrameLocks noChangeAspect="1"/>
          </p:cNvGraphicFramePr>
          <p:nvPr/>
        </p:nvGraphicFramePr>
        <p:xfrm>
          <a:off x="1465263" y="3644900"/>
          <a:ext cx="292100" cy="744538"/>
        </p:xfrm>
        <a:graphic>
          <a:graphicData uri="http://schemas.openxmlformats.org/presentationml/2006/ole">
            <p:oleObj spid="_x0000_s12994" r:id="rId12" imgW="626364" imgH="1485900" progId="">
              <p:embed/>
            </p:oleObj>
          </a:graphicData>
        </a:graphic>
      </p:graphicFrame>
      <p:graphicFrame>
        <p:nvGraphicFramePr>
          <p:cNvPr id="12299" name="Object 808"/>
          <p:cNvGraphicFramePr>
            <a:graphicFrameLocks noChangeAspect="1"/>
          </p:cNvGraphicFramePr>
          <p:nvPr/>
        </p:nvGraphicFramePr>
        <p:xfrm>
          <a:off x="2616200" y="4510088"/>
          <a:ext cx="330200" cy="184150"/>
        </p:xfrm>
        <a:graphic>
          <a:graphicData uri="http://schemas.openxmlformats.org/presentationml/2006/ole">
            <p:oleObj spid="_x0000_s12995" r:id="rId13" imgW="5051425" imgH="2659063" progId="">
              <p:embed/>
            </p:oleObj>
          </a:graphicData>
        </a:graphic>
      </p:graphicFrame>
      <p:graphicFrame>
        <p:nvGraphicFramePr>
          <p:cNvPr id="12300" name="Object 809"/>
          <p:cNvGraphicFramePr>
            <a:graphicFrameLocks noChangeAspect="1"/>
          </p:cNvGraphicFramePr>
          <p:nvPr/>
        </p:nvGraphicFramePr>
        <p:xfrm>
          <a:off x="1752600" y="4221163"/>
          <a:ext cx="344488" cy="312737"/>
        </p:xfrm>
        <a:graphic>
          <a:graphicData uri="http://schemas.openxmlformats.org/presentationml/2006/ole">
            <p:oleObj spid="_x0000_s12996" r:id="rId14" imgW="486888" imgH="413809" progId="">
              <p:embed/>
            </p:oleObj>
          </a:graphicData>
        </a:graphic>
      </p:graphicFrame>
      <p:sp>
        <p:nvSpPr>
          <p:cNvPr id="12301" name="Text Box 811"/>
          <p:cNvSpPr txBox="1">
            <a:spLocks noChangeArrowheads="1"/>
          </p:cNvSpPr>
          <p:nvPr/>
        </p:nvSpPr>
        <p:spPr bwMode="auto">
          <a:xfrm>
            <a:off x="7164388" y="2349500"/>
            <a:ext cx="1800225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rIns="0" bIns="0"/>
          <a:lstStyle/>
          <a:p>
            <a:pPr algn="ctr"/>
            <a:r>
              <a:rPr kumimoji="1" lang="zh-CN" altLang="en-US" b="1">
                <a:solidFill>
                  <a:srgbClr val="FF3300"/>
                </a:solidFill>
                <a:latin typeface="黑体" pitchFamily="2" charset="-122"/>
                <a:ea typeface="黑体" pitchFamily="2" charset="-122"/>
                <a:cs typeface="Times New Roman" pitchFamily="18" charset="0"/>
              </a:rPr>
              <a:t>物理世界</a:t>
            </a:r>
          </a:p>
        </p:txBody>
      </p:sp>
      <p:sp>
        <p:nvSpPr>
          <p:cNvPr id="12302" name="Text Box 812"/>
          <p:cNvSpPr txBox="1">
            <a:spLocks noChangeArrowheads="1"/>
          </p:cNvSpPr>
          <p:nvPr/>
        </p:nvSpPr>
        <p:spPr bwMode="auto">
          <a:xfrm>
            <a:off x="2114550" y="4797425"/>
            <a:ext cx="4103688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rIns="0" bIns="0"/>
          <a:lstStyle/>
          <a:p>
            <a:pPr indent="268288"/>
            <a:r>
              <a:rPr kumimoji="1" lang="zh-CN" altLang="en-US" sz="2000" b="1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人机界面（终端设备）</a:t>
            </a:r>
            <a:endParaRPr kumimoji="1" lang="zh-CN" altLang="en-US" sz="4400">
              <a:ea typeface="黑体" pitchFamily="2" charset="-122"/>
              <a:cs typeface="Times New Roman" pitchFamily="18" charset="0"/>
            </a:endParaRPr>
          </a:p>
        </p:txBody>
      </p:sp>
      <p:sp>
        <p:nvSpPr>
          <p:cNvPr id="12303" name="Text Box 813"/>
          <p:cNvSpPr txBox="1">
            <a:spLocks noChangeArrowheads="1"/>
          </p:cNvSpPr>
          <p:nvPr/>
        </p:nvSpPr>
        <p:spPr bwMode="auto">
          <a:xfrm>
            <a:off x="3624263" y="3933825"/>
            <a:ext cx="1800225" cy="52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rIns="0" bIns="0"/>
          <a:lstStyle/>
          <a:p>
            <a:r>
              <a:rPr kumimoji="1" lang="zh-CN" altLang="en-US" sz="2000" b="1">
                <a:latin typeface="黑体" pitchFamily="2" charset="-122"/>
                <a:ea typeface="黑体" pitchFamily="2" charset="-122"/>
                <a:cs typeface="Times New Roman" pitchFamily="18" charset="0"/>
              </a:rPr>
              <a:t>物联网</a:t>
            </a:r>
            <a:r>
              <a:rPr kumimoji="1" lang="en-US" altLang="zh-CN" sz="2000" b="1">
                <a:latin typeface="黑体" pitchFamily="2" charset="-122"/>
                <a:ea typeface="黑体" pitchFamily="2" charset="-122"/>
                <a:cs typeface="Times New Roman" pitchFamily="18" charset="0"/>
              </a:rPr>
              <a:t>/</a:t>
            </a:r>
            <a:r>
              <a:rPr kumimoji="1" lang="zh-CN" altLang="en-US" sz="2000" b="1">
                <a:latin typeface="黑体" pitchFamily="2" charset="-122"/>
                <a:ea typeface="黑体" pitchFamily="2" charset="-122"/>
                <a:cs typeface="Times New Roman" pitchFamily="18" charset="0"/>
              </a:rPr>
              <a:t>传感网</a:t>
            </a:r>
            <a:endParaRPr kumimoji="1" lang="en-US" altLang="zh-CN" sz="2000" b="1">
              <a:latin typeface="黑体" pitchFamily="2" charset="-122"/>
              <a:ea typeface="黑体" pitchFamily="2" charset="-122"/>
              <a:cs typeface="Times New Roman" pitchFamily="18" charset="0"/>
            </a:endParaRPr>
          </a:p>
        </p:txBody>
      </p:sp>
      <p:sp>
        <p:nvSpPr>
          <p:cNvPr id="12304" name="Text Box 814"/>
          <p:cNvSpPr txBox="1">
            <a:spLocks noChangeArrowheads="1"/>
          </p:cNvSpPr>
          <p:nvPr/>
        </p:nvSpPr>
        <p:spPr bwMode="auto">
          <a:xfrm>
            <a:off x="1247775" y="2555875"/>
            <a:ext cx="367347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0" rIns="0" bIns="0"/>
          <a:lstStyle/>
          <a:p>
            <a:pPr algn="ctr"/>
            <a:r>
              <a:rPr kumimoji="1" lang="zh-CN" altLang="en-US" b="1">
                <a:latin typeface="Times New Roman" pitchFamily="18" charset="0"/>
                <a:ea typeface="黑体" pitchFamily="2" charset="-122"/>
                <a:cs typeface="Times New Roman" pitchFamily="18" charset="0"/>
              </a:rPr>
              <a:t>人机物－计算环境</a:t>
            </a:r>
            <a:endParaRPr kumimoji="1" lang="zh-CN" altLang="en-US" b="1">
              <a:ea typeface="黑体" pitchFamily="2" charset="-122"/>
              <a:cs typeface="Times New Roman" pitchFamily="18" charset="0"/>
            </a:endParaRPr>
          </a:p>
        </p:txBody>
      </p:sp>
      <p:sp>
        <p:nvSpPr>
          <p:cNvPr id="12305" name="Text Box 815"/>
          <p:cNvSpPr txBox="1">
            <a:spLocks noChangeArrowheads="1"/>
          </p:cNvSpPr>
          <p:nvPr/>
        </p:nvSpPr>
        <p:spPr bwMode="auto">
          <a:xfrm>
            <a:off x="323850" y="1525588"/>
            <a:ext cx="180022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kumimoji="1" lang="zh-CN" altLang="en-US" b="1">
                <a:solidFill>
                  <a:srgbClr val="FF3300"/>
                </a:solidFill>
                <a:ea typeface="黑体" pitchFamily="2" charset="-122"/>
                <a:cs typeface="Arial" pitchFamily="34" charset="0"/>
              </a:rPr>
              <a:t>虚拟世界</a:t>
            </a:r>
            <a:endParaRPr kumimoji="1" lang="zh-CN" altLang="en-US">
              <a:solidFill>
                <a:srgbClr val="FF3300"/>
              </a:solidFill>
              <a:ea typeface="黑体" pitchFamily="2" charset="-122"/>
              <a:cs typeface="Arial" pitchFamily="34" charset="0"/>
            </a:endParaRPr>
          </a:p>
        </p:txBody>
      </p:sp>
      <p:sp>
        <p:nvSpPr>
          <p:cNvPr id="12306" name="Oval 817"/>
          <p:cNvSpPr>
            <a:spLocks noChangeArrowheads="1"/>
          </p:cNvSpPr>
          <p:nvPr/>
        </p:nvSpPr>
        <p:spPr bwMode="auto">
          <a:xfrm>
            <a:off x="1754188" y="5302250"/>
            <a:ext cx="5327650" cy="1150938"/>
          </a:xfrm>
          <a:prstGeom prst="ellipse">
            <a:avLst/>
          </a:prstGeom>
          <a:noFill/>
          <a:ln w="34925" algn="ctr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1800"/>
          </a:p>
        </p:txBody>
      </p:sp>
      <p:sp>
        <p:nvSpPr>
          <p:cNvPr id="12307" name="Oval 818"/>
          <p:cNvSpPr>
            <a:spLocks noChangeArrowheads="1"/>
          </p:cNvSpPr>
          <p:nvPr/>
        </p:nvSpPr>
        <p:spPr bwMode="auto">
          <a:xfrm>
            <a:off x="889000" y="1341438"/>
            <a:ext cx="5472113" cy="4608512"/>
          </a:xfrm>
          <a:prstGeom prst="ellipse">
            <a:avLst/>
          </a:prstGeom>
          <a:noFill/>
          <a:ln w="38100" algn="ctr">
            <a:solidFill>
              <a:srgbClr val="00CCFF"/>
            </a:solidFill>
            <a:prstDash val="lgDash"/>
            <a:round/>
            <a:headEnd/>
            <a:tailEnd/>
          </a:ln>
        </p:spPr>
        <p:txBody>
          <a:bodyPr wrap="none" anchor="ctr"/>
          <a:lstStyle/>
          <a:p>
            <a:endParaRPr lang="zh-CN" altLang="en-US" sz="1800"/>
          </a:p>
        </p:txBody>
      </p:sp>
      <p:sp>
        <p:nvSpPr>
          <p:cNvPr id="12308" name="Rectangle 820"/>
          <p:cNvSpPr>
            <a:spLocks noChangeArrowheads="1"/>
          </p:cNvSpPr>
          <p:nvPr/>
        </p:nvSpPr>
        <p:spPr bwMode="auto">
          <a:xfrm>
            <a:off x="-396875" y="-387350"/>
            <a:ext cx="8820150" cy="280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zh-CN" altLang="en-US" b="1">
                <a:latin typeface="黑体" pitchFamily="2" charset="-122"/>
                <a:ea typeface="黑体" pitchFamily="2" charset="-122"/>
              </a:rPr>
              <a:t>人类社会＋信息世界＋物理世界</a:t>
            </a:r>
            <a:r>
              <a:rPr lang="en-US" altLang="zh-CN" b="1">
                <a:latin typeface="黑体" pitchFamily="2" charset="-122"/>
                <a:ea typeface="黑体" pitchFamily="2" charset="-122"/>
              </a:rPr>
              <a:t>(CyberSpace)</a:t>
            </a:r>
          </a:p>
          <a:p>
            <a:pPr algn="r" eaLnBrk="0" hangingPunct="0"/>
            <a:r>
              <a:rPr lang="zh-CN" altLang="en-US" b="1">
                <a:latin typeface="黑体" pitchFamily="2" charset="-122"/>
                <a:ea typeface="黑体" pitchFamily="2" charset="-122"/>
              </a:rPr>
              <a:t>＝数据服务时代</a:t>
            </a:r>
          </a:p>
        </p:txBody>
      </p:sp>
      <p:sp>
        <p:nvSpPr>
          <p:cNvPr id="12309" name="灯片编号占位符 4"/>
          <p:cNvSpPr txBox="1">
            <a:spLocks noGrp="1"/>
          </p:cNvSpPr>
          <p:nvPr/>
        </p:nvSpPr>
        <p:spPr bwMode="auto">
          <a:xfrm>
            <a:off x="8248650" y="6256338"/>
            <a:ext cx="500063" cy="35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ACA2E4FF-EF1E-42FB-B1CE-32DAF16CA225}" type="slidenum">
              <a:rPr lang="zh-CN" altLang="en-US" sz="1600">
                <a:solidFill>
                  <a:schemeClr val="bg1"/>
                </a:solidFill>
                <a:latin typeface="黑体" pitchFamily="2" charset="-122"/>
                <a:ea typeface="黑体" pitchFamily="2" charset="-122"/>
              </a:rPr>
              <a:pPr algn="r"/>
              <a:t>9</a:t>
            </a:fld>
            <a:endParaRPr lang="en-US" altLang="zh-CN" sz="1600">
              <a:solidFill>
                <a:schemeClr val="bg1"/>
              </a:solidFill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1.2|82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2"/>
</p:tagLst>
</file>

<file path=ppt/theme/theme1.xml><?xml version="1.0" encoding="utf-8"?>
<a:theme xmlns:a="http://schemas.openxmlformats.org/drawingml/2006/main" name="AC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ac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act">
      <a:majorFont>
        <a:latin typeface="黑体"/>
        <a:ea typeface="黑体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8180</TotalTime>
  <Words>2631</Words>
  <Application>Microsoft Office PowerPoint</Application>
  <PresentationFormat>全屏显示(4:3)</PresentationFormat>
  <Paragraphs>552</Paragraphs>
  <Slides>35</Slides>
  <Notes>12</Notes>
  <HiddenSlides>0</HiddenSlides>
  <MMClips>0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35</vt:i4>
      </vt:variant>
    </vt:vector>
  </HeadingPairs>
  <TitlesOfParts>
    <vt:vector size="37" baseType="lpstr">
      <vt:lpstr>ACT</vt:lpstr>
      <vt:lpstr>1_act</vt:lpstr>
      <vt:lpstr>挑战与机遇：云计算与大数据</vt:lpstr>
      <vt:lpstr>IT目标: 更强、更快、更高</vt:lpstr>
      <vt:lpstr>互联网与变革</vt:lpstr>
      <vt:lpstr>数据为中心的时代？</vt:lpstr>
      <vt:lpstr>产业/应用视角：IT发展的周期性</vt:lpstr>
      <vt:lpstr>大数据处理需求</vt:lpstr>
      <vt:lpstr>数据处理能力：路在何方？</vt:lpstr>
      <vt:lpstr>大规模数据处理的需求</vt:lpstr>
      <vt:lpstr>幻灯片 9</vt:lpstr>
      <vt:lpstr>数据处理能力：路在何方？</vt:lpstr>
      <vt:lpstr>数据处理能力：路在何方？</vt:lpstr>
      <vt:lpstr>数据处理能力：路在何方？</vt:lpstr>
      <vt:lpstr>幻灯片 13</vt:lpstr>
      <vt:lpstr>浅议云计算与数据能力</vt:lpstr>
      <vt:lpstr>“一切皆可计算”Computing Thinking</vt:lpstr>
      <vt:lpstr>数据处理能力：路在何方？</vt:lpstr>
      <vt:lpstr>挑战之一：软件与数据处理能力</vt:lpstr>
      <vt:lpstr>挑战之一：软件与数据处理能力</vt:lpstr>
      <vt:lpstr>挑战之一：软件与数据处理能力</vt:lpstr>
      <vt:lpstr>挑战之一：软件与数据处理能力</vt:lpstr>
      <vt:lpstr>Science and Engineering on Big Data: Opportunities</vt:lpstr>
      <vt:lpstr>For Example: Graph Searching</vt:lpstr>
      <vt:lpstr>幻灯片 23</vt:lpstr>
      <vt:lpstr>幻灯片 24</vt:lpstr>
      <vt:lpstr>Challenge II：Resouce Sharing and Management</vt:lpstr>
      <vt:lpstr>Large-scale Resource Management</vt:lpstr>
      <vt:lpstr>幻灯片 27</vt:lpstr>
      <vt:lpstr>Resource Sharing and Management: Platforms</vt:lpstr>
      <vt:lpstr>幻灯片 29</vt:lpstr>
      <vt:lpstr>Challenge III: Dependability of Data Processing</vt:lpstr>
      <vt:lpstr>幻灯片 31</vt:lpstr>
      <vt:lpstr>幻灯片 32</vt:lpstr>
      <vt:lpstr>幻灯片 33</vt:lpstr>
      <vt:lpstr>Summary: Breakthrough of IT Evolution </vt:lpstr>
      <vt:lpstr>Thanks!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网络时代的软件产业发展</dc:title>
  <dc:creator>wty</dc:creator>
  <cp:lastModifiedBy>Lenovo User</cp:lastModifiedBy>
  <cp:revision>834</cp:revision>
  <dcterms:created xsi:type="dcterms:W3CDTF">2010-03-22T11:41:22Z</dcterms:created>
  <dcterms:modified xsi:type="dcterms:W3CDTF">2012-11-06T05:39:59Z</dcterms:modified>
</cp:coreProperties>
</file>